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0" r:id="rId2"/>
    <p:sldId id="273" r:id="rId3"/>
    <p:sldId id="274" r:id="rId4"/>
    <p:sldId id="272" r:id="rId5"/>
    <p:sldId id="268" r:id="rId6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SVgCxeW2K+c/CCKTzUOBDA==" hashData="sgdmwllYP6AmOLqvPbju8RcrN8nscPuluBBkm4swK7FgQ3n2YjoLdG61OV7N07q37CC0FKFinGi0fDNR9Om9fw=="/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1" name="作成者" initials="A" lastIdx="0" clrIdx="1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E4052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8" autoAdjust="0"/>
    <p:restoredTop sz="86369" autoAdjust="0"/>
  </p:normalViewPr>
  <p:slideViewPr>
    <p:cSldViewPr>
      <p:cViewPr varScale="1">
        <p:scale>
          <a:sx n="97" d="100"/>
          <a:sy n="97" d="100"/>
        </p:scale>
        <p:origin x="306" y="90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6967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1"/>
            <a:ext cx="2949787" cy="496967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8400FD8A-0350-4F0C-BB08-8AE405A1B217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696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696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198A75C3-CC56-4207-8A5A-7E9A8646A1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0034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D3FE80-D7EE-47D5-9426-DD19D968E959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05224-40F5-41A4-921D-C68A8BA3B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3822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F05224-40F5-41A4-921D-C68A8BA3B26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4278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F05224-40F5-41A4-921D-C68A8BA3B261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0749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C7B4-7C95-44A0-A139-EDE9DF85A7E0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D0003-A760-4DEE-821B-EE68A8490D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326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C7B4-7C95-44A0-A139-EDE9DF85A7E0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D0003-A760-4DEE-821B-EE68A8490D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9681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C7B4-7C95-44A0-A139-EDE9DF85A7E0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D0003-A760-4DEE-821B-EE68A8490D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339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C7B4-7C95-44A0-A139-EDE9DF85A7E0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D0003-A760-4DEE-821B-EE68A8490D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12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C7B4-7C95-44A0-A139-EDE9DF85A7E0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D0003-A760-4DEE-821B-EE68A8490D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9328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C7B4-7C95-44A0-A139-EDE9DF85A7E0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D0003-A760-4DEE-821B-EE68A8490D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642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70" y="1535114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C7B4-7C95-44A0-A139-EDE9DF85A7E0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D0003-A760-4DEE-821B-EE68A8490D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363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C7B4-7C95-44A0-A139-EDE9DF85A7E0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D0003-A760-4DEE-821B-EE68A8490D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7624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C7B4-7C95-44A0-A139-EDE9DF85A7E0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D0003-A760-4DEE-821B-EE68A8490D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463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3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C7B4-7C95-44A0-A139-EDE9DF85A7E0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D0003-A760-4DEE-821B-EE68A8490D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0374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4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C7B4-7C95-44A0-A139-EDE9DF85A7E0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D0003-A760-4DEE-821B-EE68A8490D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9361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FC7B4-7C95-44A0-A139-EDE9DF85A7E0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D0003-A760-4DEE-821B-EE68A8490D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906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type="title" idx="4294967295"/>
          </p:nvPr>
        </p:nvSpPr>
        <p:spPr>
          <a:xfrm>
            <a:off x="839416" y="575340"/>
            <a:ext cx="8424863" cy="66198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■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公募から交付決定までのスケジュール（予定）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839416" y="1425495"/>
            <a:ext cx="9811964" cy="16434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000" dirty="0"/>
              <a:t>令和８（</a:t>
            </a:r>
            <a:r>
              <a:rPr lang="en-US" altLang="ja-JP" sz="2000" dirty="0"/>
              <a:t>2026</a:t>
            </a:r>
            <a:r>
              <a:rPr lang="ja-JP" altLang="en-US" sz="2000" dirty="0"/>
              <a:t>）年度に公募を実施する、令和８（</a:t>
            </a:r>
            <a:r>
              <a:rPr lang="en-US" altLang="ja-JP" sz="2000" dirty="0"/>
              <a:t>2026</a:t>
            </a:r>
            <a:r>
              <a:rPr lang="ja-JP" altLang="en-US" sz="2000" dirty="0"/>
              <a:t>）年度及び令和９（</a:t>
            </a:r>
            <a:r>
              <a:rPr lang="en-US" altLang="ja-JP" sz="2000" dirty="0"/>
              <a:t>2027</a:t>
            </a:r>
            <a:r>
              <a:rPr lang="ja-JP" altLang="en-US" sz="2000" dirty="0"/>
              <a:t>）年度科研費は以下のスケジュールを予定しています。</a:t>
            </a:r>
            <a:endParaRPr lang="en-US" altLang="ja-JP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詳細は、</a:t>
            </a:r>
            <a:r>
              <a:rPr lang="ja-JP" altLang="en-US" sz="2000" u="sng" dirty="0">
                <a:solidFill>
                  <a:srgbClr val="0070C0"/>
                </a:solidFill>
              </a:rPr>
              <a:t>各研究種目の公募要領</a:t>
            </a:r>
            <a:r>
              <a:rPr lang="ja-JP" altLang="en-US" sz="2000" dirty="0"/>
              <a:t>を確認してください。</a:t>
            </a:r>
            <a:endParaRPr lang="en-US" altLang="ja-JP" sz="20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1600" dirty="0"/>
          </a:p>
          <a:p>
            <a:pPr marL="0" indent="0">
              <a:buNone/>
            </a:pPr>
            <a:endParaRPr lang="en-US" altLang="ja-JP" sz="1100" dirty="0"/>
          </a:p>
          <a:p>
            <a:pPr marL="0" indent="0">
              <a:buNone/>
            </a:pPr>
            <a:endParaRPr lang="en-US" altLang="ja-JP" sz="1000" dirty="0"/>
          </a:p>
        </p:txBody>
      </p:sp>
      <p:cxnSp>
        <p:nvCxnSpPr>
          <p:cNvPr id="5" name="直線コネクタ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67406" y="1196752"/>
            <a:ext cx="9900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805C4FA-6C55-48E3-9802-944D1A735011}"/>
              </a:ext>
            </a:extLst>
          </p:cNvPr>
          <p:cNvSpPr txBox="1"/>
          <p:nvPr/>
        </p:nvSpPr>
        <p:spPr>
          <a:xfrm>
            <a:off x="839801" y="3169471"/>
            <a:ext cx="9739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１．令和９（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2027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）年度科研費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20" name="表 20" descr="スライド２：令和８（2026）年度科研費スケジュール（対象種目：特別推進研究、基盤研究（Ａ）、基盤研究（Ｂ、Ｃ）、若手研究）のスケジュールをご案内しています。">
            <a:extLst>
              <a:ext uri="{FF2B5EF4-FFF2-40B4-BE49-F238E27FC236}">
                <a16:creationId xmlns:a16="http://schemas.microsoft.com/office/drawing/2014/main" id="{5BCBE35F-BE21-475E-9978-91946616F65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05527"/>
              </p:ext>
            </p:extLst>
          </p:nvPr>
        </p:nvGraphicFramePr>
        <p:xfrm>
          <a:off x="1055438" y="3709708"/>
          <a:ext cx="966794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67948">
                  <a:extLst>
                    <a:ext uri="{9D8B030D-6E8A-4147-A177-3AD203B41FA5}">
                      <a16:colId xmlns:a16="http://schemas.microsoft.com/office/drawing/2014/main" val="10652413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スライド２を参照してください。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8430013"/>
                  </a:ext>
                </a:extLst>
              </a:tr>
            </a:tbl>
          </a:graphicData>
        </a:graphic>
      </p:graphicFrame>
      <p:graphicFrame>
        <p:nvGraphicFramePr>
          <p:cNvPr id="24" name="表 24" descr="令和８（2026）年度科研費スケジュール（対象種目：挑戦的研究、奨励研究、研究活動スタート支援、成果公開促進費）のスケジュールをご案内しています。">
            <a:extLst>
              <a:ext uri="{FF2B5EF4-FFF2-40B4-BE49-F238E27FC236}">
                <a16:creationId xmlns:a16="http://schemas.microsoft.com/office/drawing/2014/main" id="{64BFAD83-6F39-43E0-8758-DDEF832FD5A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67152"/>
              </p:ext>
            </p:extLst>
          </p:nvPr>
        </p:nvGraphicFramePr>
        <p:xfrm>
          <a:off x="1055438" y="4238932"/>
          <a:ext cx="9667948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67948">
                  <a:extLst>
                    <a:ext uri="{9D8B030D-6E8A-4147-A177-3AD203B41FA5}">
                      <a16:colId xmlns:a16="http://schemas.microsoft.com/office/drawing/2014/main" val="780360023"/>
                    </a:ext>
                  </a:extLst>
                </a:gridCol>
              </a:tblGrid>
              <a:tr h="34924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スライド３を参照してください。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428081"/>
                  </a:ext>
                </a:extLst>
              </a:tr>
            </a:tbl>
          </a:graphicData>
        </a:graphic>
      </p:graphicFrame>
      <p:graphicFrame>
        <p:nvGraphicFramePr>
          <p:cNvPr id="11" name="表 22" descr="スライド４：令和８（2026）年度科研費スケジュール（対象種目：学術変革領域研究（Ａ）、学術変革領域研究（Ｂ）、学術変革領域研究（Ａ） （公募研究））のスケジュールをご案内しています。&#10;注意点：学術変革領域研究は、公募および審査は文部科学省が実施しますので、ご留意ください。">
            <a:extLst>
              <a:ext uri="{FF2B5EF4-FFF2-40B4-BE49-F238E27FC236}">
                <a16:creationId xmlns:a16="http://schemas.microsoft.com/office/drawing/2014/main" id="{E298C6D1-4B86-4F4A-8222-72C9F0B2A5E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4123307"/>
              </p:ext>
            </p:extLst>
          </p:nvPr>
        </p:nvGraphicFramePr>
        <p:xfrm>
          <a:off x="1055438" y="4721295"/>
          <a:ext cx="9667947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67947">
                  <a:extLst>
                    <a:ext uri="{9D8B030D-6E8A-4147-A177-3AD203B41FA5}">
                      <a16:colId xmlns:a16="http://schemas.microsoft.com/office/drawing/2014/main" val="24912594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スライド４を参照してください。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3988873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CB01D71-8ADD-4766-A8D4-E992E14AEF3C}"/>
              </a:ext>
            </a:extLst>
          </p:cNvPr>
          <p:cNvSpPr txBox="1"/>
          <p:nvPr/>
        </p:nvSpPr>
        <p:spPr>
          <a:xfrm>
            <a:off x="867406" y="5351083"/>
            <a:ext cx="105571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２．令和８（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2026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）年度科研費　</a:t>
            </a:r>
          </a:p>
        </p:txBody>
      </p:sp>
      <p:graphicFrame>
        <p:nvGraphicFramePr>
          <p:cNvPr id="22" name="表 22" descr="スライド５は、令和７（2025）年度科研費（対象種目：国際共同研究加速基金（国際先導研究）、国際共同研究加速基金（国際共同研究強化）、国際共同研究加速基金（帰国発展研究））のスケジュールをご案内しています。">
            <a:extLst>
              <a:ext uri="{FF2B5EF4-FFF2-40B4-BE49-F238E27FC236}">
                <a16:creationId xmlns:a16="http://schemas.microsoft.com/office/drawing/2014/main" id="{7347C3F5-71C5-486E-8B63-F410283AF8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4226570"/>
              </p:ext>
            </p:extLst>
          </p:nvPr>
        </p:nvGraphicFramePr>
        <p:xfrm>
          <a:off x="1055438" y="5860765"/>
          <a:ext cx="9667947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67947">
                  <a:extLst>
                    <a:ext uri="{9D8B030D-6E8A-4147-A177-3AD203B41FA5}">
                      <a16:colId xmlns:a16="http://schemas.microsoft.com/office/drawing/2014/main" val="24912594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スライド５を参照してください。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3988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8935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5">
            <a:extLst>
              <a:ext uri="{FF2B5EF4-FFF2-40B4-BE49-F238E27FC236}">
                <a16:creationId xmlns:a16="http://schemas.microsoft.com/office/drawing/2014/main" id="{0615D6FC-591D-465C-8051-C1DCC22A30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839823"/>
              </p:ext>
            </p:extLst>
          </p:nvPr>
        </p:nvGraphicFramePr>
        <p:xfrm>
          <a:off x="46687" y="1333264"/>
          <a:ext cx="12098618" cy="52640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04897">
                  <a:extLst>
                    <a:ext uri="{9D8B030D-6E8A-4147-A177-3AD203B41FA5}">
                      <a16:colId xmlns:a16="http://schemas.microsoft.com/office/drawing/2014/main" val="2892419138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2021732647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4160602175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296903997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2742551420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1692719738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281664138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2374633677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2765097619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589606340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268545820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1282287047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3024857868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1463605197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5569619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3545781529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1320635245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822663805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2285960225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195582484"/>
                    </a:ext>
                  </a:extLst>
                </a:gridCol>
              </a:tblGrid>
              <a:tr h="37318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5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月</a:t>
                      </a:r>
                      <a:endParaRPr kumimoji="1" lang="ja-JP" altLang="en-US" sz="16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11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12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379879"/>
                  </a:ext>
                </a:extLst>
              </a:tr>
              <a:tr h="4890903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086828"/>
                  </a:ext>
                </a:extLst>
              </a:tr>
            </a:tbl>
          </a:graphicData>
        </a:graphic>
      </p:graphicFrame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A9F3AA56-1B8F-41C3-A875-F5795B1846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249239" y="1021463"/>
            <a:ext cx="6459794" cy="278126"/>
            <a:chOff x="2249936" y="1071619"/>
            <a:chExt cx="6459794" cy="278126"/>
          </a:xfrm>
        </p:grpSpPr>
        <p:sp>
          <p:nvSpPr>
            <p:cNvPr id="76" name="テキスト ボックス 7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6922947" y="1072746"/>
              <a:ext cx="178678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令和９</a:t>
              </a:r>
              <a:r>
                <a:rPr lang="en-US" altLang="ja-JP" sz="12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(2027)</a:t>
              </a:r>
              <a:r>
                <a:rPr lang="ja-JP" altLang="en-US" sz="12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年</a:t>
              </a:r>
            </a:p>
          </p:txBody>
        </p:sp>
        <p:sp>
          <p:nvSpPr>
            <p:cNvPr id="167" name="テキスト ボックス 166">
              <a:extLst>
                <a:ext uri="{FF2B5EF4-FFF2-40B4-BE49-F238E27FC236}">
                  <a16:creationId xmlns:a16="http://schemas.microsoft.com/office/drawing/2014/main" id="{80E36095-41FB-4CE1-AC26-6CC7FC40F4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2249936" y="1071619"/>
              <a:ext cx="178678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令和８</a:t>
              </a:r>
              <a:r>
                <a:rPr lang="en-US" altLang="ja-JP" sz="12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(2026)</a:t>
              </a:r>
              <a:r>
                <a:rPr lang="ja-JP" altLang="en-US" sz="12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年</a:t>
              </a:r>
            </a:p>
          </p:txBody>
        </p:sp>
      </p:grpSp>
      <p:sp>
        <p:nvSpPr>
          <p:cNvPr id="4" name="タイトル 3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616" y="118992"/>
            <a:ext cx="11860248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 rtl="0" eaLnBrk="1" latinLnBrk="0" hangingPunct="1"/>
            <a:r>
              <a:rPr lang="ja-JP" altLang="en-US" sz="2000" dirty="0"/>
              <a:t>スライド２</a:t>
            </a:r>
            <a:r>
              <a:rPr kumimoji="1" lang="ja-JP" altLang="en-US" sz="20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：</a:t>
            </a:r>
            <a:r>
              <a:rPr kumimoji="1" lang="ja-JP" altLang="ja-JP" sz="20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令和</a:t>
            </a:r>
            <a:r>
              <a:rPr kumimoji="1" lang="ja-JP" altLang="en-US" sz="20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９</a:t>
            </a:r>
            <a:r>
              <a:rPr kumimoji="1" lang="ja-JP" altLang="ja-JP" sz="20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（</a:t>
            </a:r>
            <a:r>
              <a:rPr kumimoji="1" lang="en-US" altLang="ja-JP" sz="20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2027</a:t>
            </a:r>
            <a:r>
              <a:rPr kumimoji="1" lang="ja-JP" altLang="ja-JP" sz="20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）年度科研費</a:t>
            </a:r>
            <a:r>
              <a:rPr kumimoji="1" lang="ja-JP" altLang="en-US" sz="20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スケジュール</a:t>
            </a:r>
            <a:br>
              <a:rPr kumimoji="1" lang="en-US" altLang="ja-JP" sz="20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</a:br>
            <a:r>
              <a:rPr kumimoji="1" lang="ja-JP" altLang="en-US" sz="20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（対象種目：特別推進研究、基盤研究（Ａ）、基盤研究（Ｂ、Ｃ）、若手研究）</a:t>
            </a:r>
            <a:endParaRPr lang="ja-JP" altLang="ja-JP" sz="700" dirty="0">
              <a:effectLst/>
            </a:endParaRPr>
          </a:p>
        </p:txBody>
      </p:sp>
      <p:grpSp>
        <p:nvGrpSpPr>
          <p:cNvPr id="24" name="グループ化 23" descr="種目名、特別推進研究。公募期間は、令和８(2026)年４月１0日（金）午前１０時から、令和８(2026)年６月１６日（火）午後４時３０分が締め切りとなります。審査期間は、令和８(2026)年７月から令和８(2026)年12月までを予定しております。ヒアリング研究課題選定結果の通知は、令和８(2026)年10月下旬を予定しております。ヒアリングの実施（Web会議形式にて行う）期間は、令和８(2026)年11月から令和８(2026)年12月までを予定しております。審査結果通知は、令和９(2027)年１月上旬を予定しております。交付内定は、令和９(2027)年４月上旬予定しております。また、交付申請期間は、令和９(2027)年４月下旬までを予定しております。交付決定は、令和９(2027)年６月中旬を予定しております。">
            <a:extLst>
              <a:ext uri="{FF2B5EF4-FFF2-40B4-BE49-F238E27FC236}">
                <a16:creationId xmlns:a16="http://schemas.microsoft.com/office/drawing/2014/main" id="{9653D6F8-4F4B-40DD-AB31-1F268D19EE44}"/>
              </a:ext>
            </a:extLst>
          </p:cNvPr>
          <p:cNvGrpSpPr/>
          <p:nvPr/>
        </p:nvGrpSpPr>
        <p:grpSpPr>
          <a:xfrm>
            <a:off x="79728" y="1679928"/>
            <a:ext cx="10076831" cy="1148138"/>
            <a:chOff x="68400" y="625379"/>
            <a:chExt cx="10076831" cy="1148138"/>
          </a:xfrm>
        </p:grpSpPr>
        <p:sp>
          <p:nvSpPr>
            <p:cNvPr id="153" name="テキスト ボックス 152">
              <a:extLst>
                <a:ext uri="{FF2B5EF4-FFF2-40B4-BE49-F238E27FC236}">
                  <a16:creationId xmlns:a16="http://schemas.microsoft.com/office/drawing/2014/main" id="{E3EDB180-6D7F-4C3C-B1AB-9E3166E26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6940351" y="963361"/>
              <a:ext cx="307777" cy="738285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ctr"/>
              <a:r>
                <a:rPr lang="ja-JP" altLang="en-US" sz="800" b="1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審査結果通知</a:t>
              </a:r>
            </a:p>
          </p:txBody>
        </p: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19AFB70F-B4C2-435C-B087-1F603B8BC685}"/>
                </a:ext>
              </a:extLst>
            </p:cNvPr>
            <p:cNvGrpSpPr/>
            <p:nvPr/>
          </p:nvGrpSpPr>
          <p:grpSpPr>
            <a:xfrm>
              <a:off x="68400" y="625379"/>
              <a:ext cx="10076831" cy="1148138"/>
              <a:chOff x="68400" y="625379"/>
              <a:chExt cx="10076831" cy="1148138"/>
            </a:xfrm>
          </p:grpSpPr>
          <p:grpSp>
            <p:nvGrpSpPr>
              <p:cNvPr id="8" name="グループ化 7" descr="種目名、特別推進研究。公募期間は、令和７(2025)年４月１１日（金）午前１０時から、令和７(2025)年６月１７日（火）午後４時３０分が締め切りでした。審査期間は、令和７(2025)年７月から令和７(2025)年12月までを予定しております。ヒアリング研究課題選定結果の通知は、令和７(2025)年10月下旬を予定しております。ヒアリングの実施（Web会議形式にて行う）期間は、令和７(2025)年11月から令和７(2025)年12月までを予定しております。審査結果通知は、令和８(2026)年１月上旬を予定しております。交付内定は、令和８(2026)年４月上旬予定となっております。また、交付申請期間は、令和８(2026)年４月下旬までを予定しております。交付決定は、令和８(2026)年６月中旬を予定しております。">
                <a:extLst>
                  <a:ext uri="{FF2B5EF4-FFF2-40B4-BE49-F238E27FC236}">
                    <a16:creationId xmlns:a16="http://schemas.microsoft.com/office/drawing/2014/main" id="{77F600FD-14FD-4E71-921F-45A0F205F102}"/>
                  </a:ext>
                </a:extLst>
              </p:cNvPr>
              <p:cNvGrpSpPr/>
              <p:nvPr/>
            </p:nvGrpSpPr>
            <p:grpSpPr>
              <a:xfrm>
                <a:off x="68400" y="625379"/>
                <a:ext cx="10076831" cy="1148138"/>
                <a:chOff x="1373325" y="639855"/>
                <a:chExt cx="10076831" cy="1148138"/>
              </a:xfrm>
            </p:grpSpPr>
            <p:grpSp>
              <p:nvGrpSpPr>
                <p:cNvPr id="5" name="グループ化 4">
                  <a:extLst>
                    <a:ext uri="{FF2B5EF4-FFF2-40B4-BE49-F238E27FC236}">
                      <a16:creationId xmlns:a16="http://schemas.microsoft.com/office/drawing/2014/main" id="{01FA22AE-F6DB-4B1C-AF55-7E56151C4CEA}"/>
                    </a:ext>
                  </a:extLst>
                </p:cNvPr>
                <p:cNvGrpSpPr/>
                <p:nvPr/>
              </p:nvGrpSpPr>
              <p:grpSpPr>
                <a:xfrm>
                  <a:off x="1373325" y="639855"/>
                  <a:ext cx="10076831" cy="1148138"/>
                  <a:chOff x="1373325" y="741455"/>
                  <a:chExt cx="10076831" cy="1148138"/>
                </a:xfrm>
              </p:grpSpPr>
              <p:sp>
                <p:nvSpPr>
                  <p:cNvPr id="103" name="角丸四角形 102"/>
                  <p:cNvSpPr/>
                  <p:nvPr/>
                </p:nvSpPr>
                <p:spPr>
                  <a:xfrm>
                    <a:off x="1373325" y="1090329"/>
                    <a:ext cx="2268000" cy="396879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chemeClr val="accent3">
                      <a:lumMod val="40000"/>
                      <a:lumOff val="6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特別推進研究</a:t>
                    </a:r>
                    <a:endParaRPr lang="en-US" altLang="ja-JP" sz="10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endParaRPr>
                  </a:p>
                </p:txBody>
              </p:sp>
              <p:sp>
                <p:nvSpPr>
                  <p:cNvPr id="105" name="テキスト ボックス 104"/>
                  <p:cNvSpPr txBox="1"/>
                  <p:nvPr/>
                </p:nvSpPr>
                <p:spPr>
                  <a:xfrm>
                    <a:off x="5849594" y="1024796"/>
                    <a:ext cx="1749954" cy="21544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ja-JP" altLang="en-US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書面審査</a:t>
                    </a:r>
                    <a:r>
                      <a:rPr lang="en-US" altLang="ja-JP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/</a:t>
                    </a:r>
                    <a:r>
                      <a:rPr lang="ja-JP" altLang="en-US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合議審査</a:t>
                    </a:r>
                    <a:r>
                      <a:rPr lang="en-US" altLang="ja-JP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/</a:t>
                    </a:r>
                    <a:r>
                      <a:rPr lang="ja-JP" altLang="en-US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ヒアリング</a:t>
                    </a:r>
                    <a:endParaRPr lang="ja-JP" altLang="en-US" sz="800" b="1" strike="dblStrike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endParaRPr>
                  </a:p>
                </p:txBody>
              </p:sp>
              <p:sp>
                <p:nvSpPr>
                  <p:cNvPr id="106" name="テキスト ボックス 105"/>
                  <p:cNvSpPr txBox="1"/>
                  <p:nvPr/>
                </p:nvSpPr>
                <p:spPr>
                  <a:xfrm>
                    <a:off x="11142379" y="1040758"/>
                    <a:ext cx="307777" cy="598774"/>
                  </a:xfrm>
                  <a:prstGeom prst="rect">
                    <a:avLst/>
                  </a:prstGeom>
                  <a:noFill/>
                </p:spPr>
                <p:txBody>
                  <a:bodyPr vert="eaVert" wrap="square" rtlCol="0">
                    <a:spAutoFit/>
                  </a:bodyPr>
                  <a:lstStyle/>
                  <a:p>
                    <a:pPr algn="ctr"/>
                    <a:r>
                      <a:rPr lang="ja-JP" altLang="en-US" sz="8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交付決定</a:t>
                    </a:r>
                  </a:p>
                </p:txBody>
              </p:sp>
              <p:sp>
                <p:nvSpPr>
                  <p:cNvPr id="107" name="テキスト ボックス 106"/>
                  <p:cNvSpPr txBox="1"/>
                  <p:nvPr/>
                </p:nvSpPr>
                <p:spPr>
                  <a:xfrm>
                    <a:off x="10045724" y="1024796"/>
                    <a:ext cx="680179" cy="21544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ja-JP" altLang="en-US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交付申請</a:t>
                    </a:r>
                  </a:p>
                </p:txBody>
              </p:sp>
              <p:sp>
                <p:nvSpPr>
                  <p:cNvPr id="108" name="テキスト ボックス 107"/>
                  <p:cNvSpPr txBox="1"/>
                  <p:nvPr/>
                </p:nvSpPr>
                <p:spPr>
                  <a:xfrm>
                    <a:off x="9757725" y="741455"/>
                    <a:ext cx="307777" cy="1148138"/>
                  </a:xfrm>
                  <a:prstGeom prst="rect">
                    <a:avLst/>
                  </a:prstGeom>
                  <a:noFill/>
                </p:spPr>
                <p:txBody>
                  <a:bodyPr vert="eaVert" wrap="square" rtlCol="0">
                    <a:spAutoFit/>
                  </a:bodyPr>
                  <a:lstStyle/>
                  <a:p>
                    <a:pPr algn="ctr"/>
                    <a:r>
                      <a:rPr lang="ja-JP" altLang="en-US" sz="8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交付内定</a:t>
                    </a:r>
                  </a:p>
                </p:txBody>
              </p:sp>
              <p:sp>
                <p:nvSpPr>
                  <p:cNvPr id="109" name="テキスト ボックス 108"/>
                  <p:cNvSpPr txBox="1"/>
                  <p:nvPr/>
                </p:nvSpPr>
                <p:spPr>
                  <a:xfrm>
                    <a:off x="4154448" y="1024796"/>
                    <a:ext cx="468052" cy="21544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ja-JP" altLang="en-US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公募</a:t>
                    </a:r>
                  </a:p>
                </p:txBody>
              </p:sp>
              <p:sp>
                <p:nvSpPr>
                  <p:cNvPr id="110" name="テキスト ボックス 109"/>
                  <p:cNvSpPr txBox="1"/>
                  <p:nvPr/>
                </p:nvSpPr>
                <p:spPr>
                  <a:xfrm>
                    <a:off x="4894259" y="1153658"/>
                    <a:ext cx="307777" cy="346659"/>
                  </a:xfrm>
                  <a:prstGeom prst="rect">
                    <a:avLst/>
                  </a:prstGeom>
                  <a:noFill/>
                </p:spPr>
                <p:txBody>
                  <a:bodyPr vert="eaVert" wrap="square" rtlCol="0">
                    <a:spAutoFit/>
                  </a:bodyPr>
                  <a:lstStyle/>
                  <a:p>
                    <a:pPr algn="ctr"/>
                    <a:r>
                      <a:rPr lang="ja-JP" altLang="en-US" sz="8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受付</a:t>
                    </a:r>
                  </a:p>
                </p:txBody>
              </p:sp>
              <p:sp>
                <p:nvSpPr>
                  <p:cNvPr id="113" name="右矢印 112"/>
                  <p:cNvSpPr/>
                  <p:nvPr/>
                </p:nvSpPr>
                <p:spPr>
                  <a:xfrm>
                    <a:off x="3896925" y="1181600"/>
                    <a:ext cx="1080000" cy="261321"/>
                  </a:xfrm>
                  <a:prstGeom prst="rightArrow">
                    <a:avLst>
                      <a:gd name="adj1" fmla="val 50000"/>
                      <a:gd name="adj2" fmla="val 125027"/>
                    </a:avLst>
                  </a:prstGeom>
                  <a:solidFill>
                    <a:srgbClr val="FE405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 dirty="0"/>
                  </a:p>
                </p:txBody>
              </p:sp>
              <p:sp>
                <p:nvSpPr>
                  <p:cNvPr id="122" name="右矢印 121"/>
                  <p:cNvSpPr/>
                  <p:nvPr/>
                </p:nvSpPr>
                <p:spPr>
                  <a:xfrm>
                    <a:off x="5492448" y="1181600"/>
                    <a:ext cx="2772000" cy="261321"/>
                  </a:xfrm>
                  <a:prstGeom prst="rightArrow">
                    <a:avLst>
                      <a:gd name="adj1" fmla="val 50000"/>
                      <a:gd name="adj2" fmla="val 125027"/>
                    </a:avLst>
                  </a:prstGeom>
                  <a:solidFill>
                    <a:srgbClr val="00B0F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 dirty="0"/>
                  </a:p>
                </p:txBody>
              </p:sp>
              <p:sp>
                <p:nvSpPr>
                  <p:cNvPr id="124" name="右矢印 123"/>
                  <p:cNvSpPr/>
                  <p:nvPr/>
                </p:nvSpPr>
                <p:spPr>
                  <a:xfrm>
                    <a:off x="10056524" y="1181600"/>
                    <a:ext cx="987291" cy="230061"/>
                  </a:xfrm>
                  <a:prstGeom prst="rightArrow">
                    <a:avLst>
                      <a:gd name="adj1" fmla="val 50000"/>
                      <a:gd name="adj2" fmla="val 78204"/>
                    </a:avLst>
                  </a:prstGeom>
                  <a:solidFill>
                    <a:srgbClr val="FF99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 dirty="0"/>
                  </a:p>
                </p:txBody>
              </p:sp>
            </p:grpSp>
            <p:sp>
              <p:nvSpPr>
                <p:cNvPr id="125" name="テキスト ボックス 124">
                  <a:extLst>
                    <a:ext uri="{FF2B5EF4-FFF2-40B4-BE49-F238E27FC236}">
                      <a16:creationId xmlns:a16="http://schemas.microsoft.com/office/drawing/2014/main" id="{FDE60698-57FD-454B-BAE7-5FF16ACB8DB9}"/>
                    </a:ext>
                  </a:extLst>
                </p:cNvPr>
                <p:cNvSpPr txBox="1"/>
                <p:nvPr/>
              </p:nvSpPr>
              <p:spPr>
                <a:xfrm>
                  <a:off x="6702681" y="1270750"/>
                  <a:ext cx="961772" cy="338554"/>
                </a:xfrm>
                <a:prstGeom prst="rect">
                  <a:avLst/>
                </a:prstGeom>
                <a:noFill/>
              </p:spPr>
              <p:txBody>
                <a:bodyPr vert="horz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（</a:t>
                  </a:r>
                  <a:r>
                    <a:rPr lang="en-US" altLang="ja-JP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※</a:t>
                  </a:r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）ヒアリング選定結果の通知</a:t>
                  </a:r>
                </a:p>
              </p:txBody>
            </p:sp>
            <p:sp>
              <p:nvSpPr>
                <p:cNvPr id="126" name="テキスト ボックス 125">
                  <a:extLst>
                    <a:ext uri="{FF2B5EF4-FFF2-40B4-BE49-F238E27FC236}">
                      <a16:creationId xmlns:a16="http://schemas.microsoft.com/office/drawing/2014/main" id="{43976E02-D0D3-4415-9FFF-8623B0806AB2}"/>
                    </a:ext>
                  </a:extLst>
                </p:cNvPr>
                <p:cNvSpPr txBox="1"/>
                <p:nvPr/>
              </p:nvSpPr>
              <p:spPr>
                <a:xfrm>
                  <a:off x="6642939" y="1094617"/>
                  <a:ext cx="1078420" cy="215444"/>
                </a:xfrm>
                <a:prstGeom prst="rect">
                  <a:avLst/>
                </a:prstGeom>
                <a:noFill/>
              </p:spPr>
              <p:txBody>
                <a:bodyPr vert="horz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（</a:t>
                  </a:r>
                  <a:r>
                    <a:rPr lang="en-US" altLang="ja-JP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※</a:t>
                  </a:r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）</a:t>
                  </a:r>
                </a:p>
              </p:txBody>
            </p:sp>
          </p:grpSp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D778AEFB-C6CA-4C01-8F48-8D28EEC4DB1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 txBox="1"/>
              <p:nvPr/>
            </p:nvSpPr>
            <p:spPr>
              <a:xfrm>
                <a:off x="3478468" y="922929"/>
                <a:ext cx="481531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800" normalizeH="1" dirty="0">
                    <a:solidFill>
                      <a:srgbClr val="FF0000"/>
                    </a:solidFill>
                  </a:rPr>
                  <a:t>〆</a:t>
                </a:r>
                <a:r>
                  <a:rPr kumimoji="1" lang="en-US" altLang="ja-JP" sz="800" normalizeH="1" dirty="0">
                    <a:solidFill>
                      <a:srgbClr val="FF0000"/>
                    </a:solidFill>
                  </a:rPr>
                  <a:t>6/16</a:t>
                </a:r>
                <a:endParaRPr kumimoji="1" lang="ja-JP" altLang="en-US" sz="800" normalizeH="1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23" name="グループ化 22" descr="種目名、基盤研究（Ｓ）。公募期間は、令和８(2026)年４月１0日（金）午前１０時から、令和８(2026)年６月１６日（火）午後４時３０分が締め切りとなります。審査期間は、令和８(2026)年７月から令和９(2027)年2月までを予定しております。ヒアリング研究課題選定結果の通知は、令和８(2026)年11月下旬を予定しております。ヒアリングの実施（Web会議形式にて行う）期間は、令和８(2026)年12月から令和９(2027)年２月までを予定しております。審査結果通知は、令和９(2027)年２月中旬を予定しております。交付内定は、令和９(2027)年４月上旬予定となっております。また、交付申請期間は、令和９(2027)年４月下旬までを予定しております。交付決定は、令和９(2027)年６月中旬を予定しております。">
            <a:extLst>
              <a:ext uri="{FF2B5EF4-FFF2-40B4-BE49-F238E27FC236}">
                <a16:creationId xmlns:a16="http://schemas.microsoft.com/office/drawing/2014/main" id="{0018262F-4CE3-452E-A835-A6533ED6C7D0}"/>
              </a:ext>
            </a:extLst>
          </p:cNvPr>
          <p:cNvGrpSpPr/>
          <p:nvPr/>
        </p:nvGrpSpPr>
        <p:grpSpPr>
          <a:xfrm>
            <a:off x="60615" y="2793223"/>
            <a:ext cx="10072764" cy="1159670"/>
            <a:chOff x="68399" y="1403390"/>
            <a:chExt cx="10072764" cy="1159670"/>
          </a:xfrm>
        </p:grpSpPr>
        <p:sp>
          <p:nvSpPr>
            <p:cNvPr id="104" name="テキスト ボックス 103">
              <a:extLst>
                <a:ext uri="{FF2B5EF4-FFF2-40B4-BE49-F238E27FC236}">
                  <a16:creationId xmlns:a16="http://schemas.microsoft.com/office/drawing/2014/main" id="{A230180B-927E-4A86-8A90-BD281346F7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8452800" y="1414922"/>
              <a:ext cx="307777" cy="1148138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ctr"/>
              <a:r>
                <a:rPr lang="ja-JP" altLang="en-US" sz="800" b="1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交付内定</a:t>
              </a:r>
            </a:p>
          </p:txBody>
        </p:sp>
        <p:grpSp>
          <p:nvGrpSpPr>
            <p:cNvPr id="17" name="グループ化 16">
              <a:extLst>
                <a:ext uri="{FF2B5EF4-FFF2-40B4-BE49-F238E27FC236}">
                  <a16:creationId xmlns:a16="http://schemas.microsoft.com/office/drawing/2014/main" id="{9B1E7BEA-CC0B-41F7-ABA9-413D7AB2803A}"/>
                </a:ext>
              </a:extLst>
            </p:cNvPr>
            <p:cNvGrpSpPr/>
            <p:nvPr/>
          </p:nvGrpSpPr>
          <p:grpSpPr>
            <a:xfrm>
              <a:off x="68399" y="1403390"/>
              <a:ext cx="10072764" cy="1148138"/>
              <a:chOff x="68399" y="1403390"/>
              <a:chExt cx="10072764" cy="1148138"/>
            </a:xfrm>
          </p:grpSpPr>
          <p:grpSp>
            <p:nvGrpSpPr>
              <p:cNvPr id="12" name="グループ化 11" descr="種目名、基盤研究（Ｓ）。公募期間は、令和７(2025)年４月１１日（金）午前１０時から、令和７(2025)年６月１７日（火）午後４時３０分が締め切りでした。審査期間は、令和７(2025)年７月から令和８(2026)年2月までを予定しております。ヒアリング研究課題選定結果の通知は、令和７(2025)年11月下旬を予定しております。ヒアリングの実施（Web会議形式にて行う）期間は、令和７(2025)年12月から令和８(2026)年２月までを予定しております。審査結果通知は、令和８(2026)年２月中旬を予定しております。交付内定は、令和８(2026)年４月上旬予定となっております。また、交付申請期間は、令和８(2026)年４月下旬までを予定しております。交付決定は、令和８(2026)年６月中旬を予定しております。">
                <a:extLst>
                  <a:ext uri="{FF2B5EF4-FFF2-40B4-BE49-F238E27FC236}">
                    <a16:creationId xmlns:a16="http://schemas.microsoft.com/office/drawing/2014/main" id="{DE66E0BD-6FBA-4B1D-888B-A1784CA02D45}"/>
                  </a:ext>
                </a:extLst>
              </p:cNvPr>
              <p:cNvGrpSpPr/>
              <p:nvPr/>
            </p:nvGrpSpPr>
            <p:grpSpPr>
              <a:xfrm>
                <a:off x="68399" y="1403390"/>
                <a:ext cx="10072764" cy="1148138"/>
                <a:chOff x="1373279" y="1313360"/>
                <a:chExt cx="10072764" cy="1148138"/>
              </a:xfrm>
            </p:grpSpPr>
            <p:grpSp>
              <p:nvGrpSpPr>
                <p:cNvPr id="11" name="グループ化 10">
                  <a:extLst>
                    <a:ext uri="{FF2B5EF4-FFF2-40B4-BE49-F238E27FC236}">
                      <a16:creationId xmlns:a16="http://schemas.microsoft.com/office/drawing/2014/main" id="{1637B917-AEA4-415D-8DFF-628EC5CE1353}"/>
                    </a:ext>
                  </a:extLst>
                </p:cNvPr>
                <p:cNvGrpSpPr/>
                <p:nvPr/>
              </p:nvGrpSpPr>
              <p:grpSpPr>
                <a:xfrm>
                  <a:off x="1373279" y="1313360"/>
                  <a:ext cx="10072764" cy="1148138"/>
                  <a:chOff x="1373279" y="1313360"/>
                  <a:chExt cx="10072764" cy="1148138"/>
                </a:xfrm>
              </p:grpSpPr>
              <p:sp>
                <p:nvSpPr>
                  <p:cNvPr id="42" name="角丸四角形 102">
                    <a:extLst>
                      <a:ext uri="{FF2B5EF4-FFF2-40B4-BE49-F238E27FC236}">
                        <a16:creationId xmlns:a16="http://schemas.microsoft.com/office/drawing/2014/main" id="{FCC2A437-6656-4266-8CAD-73E8B236215A}"/>
                      </a:ext>
                    </a:extLst>
                  </p:cNvPr>
                  <p:cNvSpPr/>
                  <p:nvPr/>
                </p:nvSpPr>
                <p:spPr>
                  <a:xfrm>
                    <a:off x="1373279" y="1698540"/>
                    <a:ext cx="2299641" cy="396879"/>
                  </a:xfrm>
                  <a:prstGeom prst="roundRect">
                    <a:avLst/>
                  </a:prstGeom>
                  <a:solidFill>
                    <a:schemeClr val="accent3">
                      <a:lumMod val="40000"/>
                      <a:lumOff val="6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基盤研究（Ｓ）</a:t>
                    </a:r>
                    <a:endParaRPr lang="en-US" altLang="ja-JP" sz="10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endParaRPr>
                  </a:p>
                </p:txBody>
              </p:sp>
              <p:sp>
                <p:nvSpPr>
                  <p:cNvPr id="43" name="テキスト ボックス 42">
                    <a:extLst>
                      <a:ext uri="{FF2B5EF4-FFF2-40B4-BE49-F238E27FC236}">
                        <a16:creationId xmlns:a16="http://schemas.microsoft.com/office/drawing/2014/main" id="{8936D0CC-02EA-4E33-9AD0-1F0E3C58ACB6}"/>
                      </a:ext>
                    </a:extLst>
                  </p:cNvPr>
                  <p:cNvSpPr txBox="1"/>
                  <p:nvPr/>
                </p:nvSpPr>
                <p:spPr>
                  <a:xfrm>
                    <a:off x="5849549" y="1656000"/>
                    <a:ext cx="1749954" cy="21544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ja-JP" altLang="en-US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書面審査</a:t>
                    </a:r>
                    <a:r>
                      <a:rPr lang="en-US" altLang="ja-JP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/</a:t>
                    </a:r>
                    <a:r>
                      <a:rPr lang="ja-JP" altLang="en-US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合議審査</a:t>
                    </a:r>
                    <a:r>
                      <a:rPr lang="en-US" altLang="ja-JP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/</a:t>
                    </a:r>
                    <a:r>
                      <a:rPr lang="ja-JP" altLang="en-US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ヒアリング</a:t>
                    </a:r>
                  </a:p>
                </p:txBody>
              </p:sp>
              <p:sp>
                <p:nvSpPr>
                  <p:cNvPr id="44" name="テキスト ボックス 43">
                    <a:extLst>
                      <a:ext uri="{FF2B5EF4-FFF2-40B4-BE49-F238E27FC236}">
                        <a16:creationId xmlns:a16="http://schemas.microsoft.com/office/drawing/2014/main" id="{24054B48-57B5-4710-A4CD-EAED9671A866}"/>
                      </a:ext>
                    </a:extLst>
                  </p:cNvPr>
                  <p:cNvSpPr txBox="1"/>
                  <p:nvPr/>
                </p:nvSpPr>
                <p:spPr>
                  <a:xfrm>
                    <a:off x="11138266" y="1631273"/>
                    <a:ext cx="307777" cy="598774"/>
                  </a:xfrm>
                  <a:prstGeom prst="rect">
                    <a:avLst/>
                  </a:prstGeom>
                  <a:noFill/>
                </p:spPr>
                <p:txBody>
                  <a:bodyPr vert="eaVert" wrap="square" rtlCol="0">
                    <a:spAutoFit/>
                  </a:bodyPr>
                  <a:lstStyle/>
                  <a:p>
                    <a:pPr algn="ctr"/>
                    <a:r>
                      <a:rPr lang="ja-JP" altLang="en-US" sz="8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交付決定</a:t>
                    </a:r>
                  </a:p>
                </p:txBody>
              </p:sp>
              <p:sp>
                <p:nvSpPr>
                  <p:cNvPr id="45" name="テキスト ボックス 44">
                    <a:extLst>
                      <a:ext uri="{FF2B5EF4-FFF2-40B4-BE49-F238E27FC236}">
                        <a16:creationId xmlns:a16="http://schemas.microsoft.com/office/drawing/2014/main" id="{E720BA1C-E54D-4B01-A56A-6DB930E190AF}"/>
                      </a:ext>
                    </a:extLst>
                  </p:cNvPr>
                  <p:cNvSpPr txBox="1"/>
                  <p:nvPr/>
                </p:nvSpPr>
                <p:spPr>
                  <a:xfrm>
                    <a:off x="10045680" y="1638535"/>
                    <a:ext cx="680179" cy="21544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ja-JP" altLang="en-US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交付申請</a:t>
                    </a:r>
                  </a:p>
                </p:txBody>
              </p:sp>
              <p:sp>
                <p:nvSpPr>
                  <p:cNvPr id="46" name="テキスト ボックス 45">
                    <a:extLst>
                      <a:ext uri="{FF2B5EF4-FFF2-40B4-BE49-F238E27FC236}">
                        <a16:creationId xmlns:a16="http://schemas.microsoft.com/office/drawing/2014/main" id="{42EDB210-D7D3-41C5-91E2-3A38B59CF8B6}"/>
                      </a:ext>
                    </a:extLst>
                  </p:cNvPr>
                  <p:cNvSpPr txBox="1"/>
                  <p:nvPr/>
                </p:nvSpPr>
                <p:spPr>
                  <a:xfrm>
                    <a:off x="8907604" y="1313360"/>
                    <a:ext cx="307777" cy="1148138"/>
                  </a:xfrm>
                  <a:prstGeom prst="rect">
                    <a:avLst/>
                  </a:prstGeom>
                  <a:noFill/>
                </p:spPr>
                <p:txBody>
                  <a:bodyPr vert="eaVert" wrap="square" rtlCol="0">
                    <a:spAutoFit/>
                  </a:bodyPr>
                  <a:lstStyle/>
                  <a:p>
                    <a:pPr algn="ctr"/>
                    <a:r>
                      <a:rPr lang="ja-JP" altLang="en-US" sz="8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審査結果通知</a:t>
                    </a:r>
                  </a:p>
                </p:txBody>
              </p:sp>
              <p:sp>
                <p:nvSpPr>
                  <p:cNvPr id="47" name="テキスト ボックス 46" descr="種目名、基盤研究（Ｓ）。公募期間は、令和８(2026)年４月１0日（金）午前１０時から、令和８(2026)年６月１６日（火）午後４時３０分が締め切りとなります。審査期間は、令和８(2026)年７月から令和９(2027)年2月までを予定しております。ヒアリング研究課題選定結果の通知は、令和８(2026)年11月下旬を予定しております。ヒアリングの実施（Web会議形式にて行う）期間は、令和８(2026)年12月から令和９(2027)年２月までを予定しております。審査結果通知は、令和９(2027)年２月中旬を予定しております。交付内定は、令和９(2027)年４月上旬予定となっております。また、交付申請期間は、令和９(2027)年４月下旬までを予定しております。交付決定は、令和９(2027)年６月中旬を予定しております。">
                    <a:extLst>
                      <a:ext uri="{FF2B5EF4-FFF2-40B4-BE49-F238E27FC236}">
                        <a16:creationId xmlns:a16="http://schemas.microsoft.com/office/drawing/2014/main" id="{56A53055-EBE7-4BC8-A828-E69B1F413CFB}"/>
                      </a:ext>
                    </a:extLst>
                  </p:cNvPr>
                  <p:cNvSpPr txBox="1"/>
                  <p:nvPr/>
                </p:nvSpPr>
                <p:spPr>
                  <a:xfrm>
                    <a:off x="4135400" y="1640830"/>
                    <a:ext cx="468052" cy="21544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ja-JP" altLang="en-US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公募</a:t>
                    </a:r>
                  </a:p>
                </p:txBody>
              </p:sp>
              <p:sp>
                <p:nvSpPr>
                  <p:cNvPr id="48" name="テキスト ボックス 47">
                    <a:extLst>
                      <a:ext uri="{FF2B5EF4-FFF2-40B4-BE49-F238E27FC236}">
                        <a16:creationId xmlns:a16="http://schemas.microsoft.com/office/drawing/2014/main" id="{0ED6913B-0C40-437E-9FD7-6D2AEE3AF1A4}"/>
                      </a:ext>
                    </a:extLst>
                  </p:cNvPr>
                  <p:cNvSpPr txBox="1"/>
                  <p:nvPr/>
                </p:nvSpPr>
                <p:spPr>
                  <a:xfrm>
                    <a:off x="4904880" y="1755316"/>
                    <a:ext cx="307777" cy="346659"/>
                  </a:xfrm>
                  <a:prstGeom prst="rect">
                    <a:avLst/>
                  </a:prstGeom>
                  <a:noFill/>
                </p:spPr>
                <p:txBody>
                  <a:bodyPr vert="eaVert" wrap="square" rtlCol="0">
                    <a:spAutoFit/>
                  </a:bodyPr>
                  <a:lstStyle/>
                  <a:p>
                    <a:pPr algn="ctr"/>
                    <a:r>
                      <a:rPr lang="ja-JP" altLang="en-US" sz="8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受付</a:t>
                    </a:r>
                  </a:p>
                </p:txBody>
              </p:sp>
              <p:sp>
                <p:nvSpPr>
                  <p:cNvPr id="49" name="右矢印 112">
                    <a:extLst>
                      <a:ext uri="{FF2B5EF4-FFF2-40B4-BE49-F238E27FC236}">
                        <a16:creationId xmlns:a16="http://schemas.microsoft.com/office/drawing/2014/main" id="{87F40016-C6A4-42DD-9A02-204621AC1D36}"/>
                      </a:ext>
                    </a:extLst>
                  </p:cNvPr>
                  <p:cNvSpPr/>
                  <p:nvPr/>
                </p:nvSpPr>
                <p:spPr>
                  <a:xfrm>
                    <a:off x="3896880" y="1800000"/>
                    <a:ext cx="1080000" cy="261321"/>
                  </a:xfrm>
                  <a:prstGeom prst="rightArrow">
                    <a:avLst>
                      <a:gd name="adj1" fmla="val 50000"/>
                      <a:gd name="adj2" fmla="val 125027"/>
                    </a:avLst>
                  </a:prstGeom>
                  <a:solidFill>
                    <a:srgbClr val="FE405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 dirty="0"/>
                  </a:p>
                </p:txBody>
              </p:sp>
              <p:sp>
                <p:nvSpPr>
                  <p:cNvPr id="50" name="右矢印 121">
                    <a:extLst>
                      <a:ext uri="{FF2B5EF4-FFF2-40B4-BE49-F238E27FC236}">
                        <a16:creationId xmlns:a16="http://schemas.microsoft.com/office/drawing/2014/main" id="{0277D0E5-EC0D-4A32-90EE-B2A17A2ED734}"/>
                      </a:ext>
                    </a:extLst>
                  </p:cNvPr>
                  <p:cNvSpPr/>
                  <p:nvPr/>
                </p:nvSpPr>
                <p:spPr>
                  <a:xfrm>
                    <a:off x="5492448" y="1800000"/>
                    <a:ext cx="3511090" cy="307752"/>
                  </a:xfrm>
                  <a:prstGeom prst="rightArrow">
                    <a:avLst>
                      <a:gd name="adj1" fmla="val 50000"/>
                      <a:gd name="adj2" fmla="val 125027"/>
                    </a:avLst>
                  </a:prstGeom>
                  <a:solidFill>
                    <a:srgbClr val="00B0F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 dirty="0"/>
                  </a:p>
                </p:txBody>
              </p:sp>
              <p:sp>
                <p:nvSpPr>
                  <p:cNvPr id="51" name="右矢印 123">
                    <a:extLst>
                      <a:ext uri="{FF2B5EF4-FFF2-40B4-BE49-F238E27FC236}">
                        <a16:creationId xmlns:a16="http://schemas.microsoft.com/office/drawing/2014/main" id="{CDF7F381-43C3-4CF7-BABE-3621CA414D6D}"/>
                      </a:ext>
                    </a:extLst>
                  </p:cNvPr>
                  <p:cNvSpPr/>
                  <p:nvPr/>
                </p:nvSpPr>
                <p:spPr>
                  <a:xfrm>
                    <a:off x="10056480" y="1800001"/>
                    <a:ext cx="987290" cy="231104"/>
                  </a:xfrm>
                  <a:prstGeom prst="rightArrow">
                    <a:avLst>
                      <a:gd name="adj1" fmla="val 50000"/>
                      <a:gd name="adj2" fmla="val 78204"/>
                    </a:avLst>
                  </a:prstGeom>
                  <a:solidFill>
                    <a:srgbClr val="FF99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 dirty="0"/>
                  </a:p>
                </p:txBody>
              </p:sp>
            </p:grpSp>
            <p:sp>
              <p:nvSpPr>
                <p:cNvPr id="128" name="テキスト ボックス 127">
                  <a:extLst>
                    <a:ext uri="{FF2B5EF4-FFF2-40B4-BE49-F238E27FC236}">
                      <a16:creationId xmlns:a16="http://schemas.microsoft.com/office/drawing/2014/main" id="{7A43B35C-B7F5-46F9-A885-2EAF7FDFA654}"/>
                    </a:ext>
                  </a:extLst>
                </p:cNvPr>
                <p:cNvSpPr txBox="1"/>
                <p:nvPr/>
              </p:nvSpPr>
              <p:spPr>
                <a:xfrm>
                  <a:off x="7249698" y="2001208"/>
                  <a:ext cx="961772" cy="338554"/>
                </a:xfrm>
                <a:prstGeom prst="rect">
                  <a:avLst/>
                </a:prstGeom>
                <a:noFill/>
              </p:spPr>
              <p:txBody>
                <a:bodyPr vert="horz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（</a:t>
                  </a:r>
                  <a:r>
                    <a:rPr lang="en-US" altLang="ja-JP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※</a:t>
                  </a:r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）ヒアリング選定結果の通知</a:t>
                  </a:r>
                </a:p>
              </p:txBody>
            </p:sp>
            <p:sp>
              <p:nvSpPr>
                <p:cNvPr id="129" name="テキスト ボックス 128">
                  <a:extLst>
                    <a:ext uri="{FF2B5EF4-FFF2-40B4-BE49-F238E27FC236}">
                      <a16:creationId xmlns:a16="http://schemas.microsoft.com/office/drawing/2014/main" id="{1B8CAC4A-5FAB-4E0F-9AAA-8D8E6ADA07FD}"/>
                    </a:ext>
                  </a:extLst>
                </p:cNvPr>
                <p:cNvSpPr txBox="1"/>
                <p:nvPr/>
              </p:nvSpPr>
              <p:spPr>
                <a:xfrm>
                  <a:off x="7161381" y="1845550"/>
                  <a:ext cx="1078420" cy="215444"/>
                </a:xfrm>
                <a:prstGeom prst="rect">
                  <a:avLst/>
                </a:prstGeom>
                <a:noFill/>
              </p:spPr>
              <p:txBody>
                <a:bodyPr vert="horz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（</a:t>
                  </a:r>
                  <a:r>
                    <a:rPr lang="en-US" altLang="ja-JP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※</a:t>
                  </a:r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）</a:t>
                  </a:r>
                </a:p>
              </p:txBody>
            </p:sp>
          </p:grpSp>
          <p:sp>
            <p:nvSpPr>
              <p:cNvPr id="154" name="テキスト ボックス 153">
                <a:extLst>
                  <a:ext uri="{FF2B5EF4-FFF2-40B4-BE49-F238E27FC236}">
                    <a16:creationId xmlns:a16="http://schemas.microsoft.com/office/drawing/2014/main" id="{AA72180B-8B5D-4CD4-96F1-C1F95193BD8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 txBox="1"/>
              <p:nvPr/>
            </p:nvSpPr>
            <p:spPr>
              <a:xfrm>
                <a:off x="3465674" y="1720136"/>
                <a:ext cx="481531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800" normalizeH="1" dirty="0">
                    <a:solidFill>
                      <a:srgbClr val="FF0000"/>
                    </a:solidFill>
                  </a:rPr>
                  <a:t>〆</a:t>
                </a:r>
                <a:r>
                  <a:rPr kumimoji="1" lang="en-US" altLang="ja-JP" sz="800" normalizeH="1" dirty="0">
                    <a:solidFill>
                      <a:srgbClr val="FF0000"/>
                    </a:solidFill>
                  </a:rPr>
                  <a:t>6/16</a:t>
                </a:r>
                <a:endParaRPr kumimoji="1" lang="ja-JP" altLang="en-US" sz="800" normalizeH="1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18" name="グループ化 17" descr="種目名、基盤研究（Ａ）。公募期間は、令和８(2026)年７月１４日（火）午前１０時から、令和８(2026)年９月１７日（木）午後４時３０分が締め切りとなります。審査期間は、令和８(2026)年10月から令和９(2027)年１月までを予定しております。審査結果通知は、令和９(2027)年２月26日（金）を予定しております。交付内定は、令和９(2027)年４月上旬予定となっております。また、交付申請期間は、令和９(2027)年４月下旬までを予定しております。交付決定は、令和９(2027)年６月中旬を予定しております。">
            <a:extLst>
              <a:ext uri="{FF2B5EF4-FFF2-40B4-BE49-F238E27FC236}">
                <a16:creationId xmlns:a16="http://schemas.microsoft.com/office/drawing/2014/main" id="{C84A8EE1-0671-4574-8C9B-22568D2ABF43}"/>
              </a:ext>
            </a:extLst>
          </p:cNvPr>
          <p:cNvGrpSpPr/>
          <p:nvPr/>
        </p:nvGrpSpPr>
        <p:grpSpPr>
          <a:xfrm>
            <a:off x="50108" y="4182315"/>
            <a:ext cx="10118701" cy="1148138"/>
            <a:chOff x="26531" y="2271669"/>
            <a:chExt cx="10118701" cy="1148138"/>
          </a:xfrm>
        </p:grpSpPr>
        <p:grpSp>
          <p:nvGrpSpPr>
            <p:cNvPr id="14" name="グループ化 13" descr="種目名、基盤研究（Ａ）。公募期間は、令和７(2025)年７月１４日（月）午前１０時から、令和７(2025)年９月１７日（水）午後４時３０分が締め切りとなります。審査期間は、令和７(2025)年10月から令和８(2026)年１月までを予定しております。審査結果通知は、令和８(2026)年２月27日を予定しております。交付内定は、令和８(2026)年４月上旬予定となっております。また、交付申請期間は、令和８(2026)年４月下旬までを予定しております。交付決定は、令和８(2026)年６月中旬を予定しております。">
              <a:extLst>
                <a:ext uri="{FF2B5EF4-FFF2-40B4-BE49-F238E27FC236}">
                  <a16:creationId xmlns:a16="http://schemas.microsoft.com/office/drawing/2014/main" id="{C50315F4-98B0-43F6-85EC-BCDE44B7807F}"/>
                </a:ext>
              </a:extLst>
            </p:cNvPr>
            <p:cNvGrpSpPr/>
            <p:nvPr/>
          </p:nvGrpSpPr>
          <p:grpSpPr>
            <a:xfrm>
              <a:off x="26531" y="2271669"/>
              <a:ext cx="10118701" cy="1148138"/>
              <a:chOff x="26531" y="2276104"/>
              <a:chExt cx="10118701" cy="1148138"/>
            </a:xfrm>
          </p:grpSpPr>
          <p:sp>
            <p:nvSpPr>
              <p:cNvPr id="72" name="テキスト ボックス 71">
                <a:extLst>
                  <a:ext uri="{FF2B5EF4-FFF2-40B4-BE49-F238E27FC236}">
                    <a16:creationId xmlns:a16="http://schemas.microsoft.com/office/drawing/2014/main" id="{CD45F050-2D13-40DB-8FA3-18FEA7BED98A}"/>
                  </a:ext>
                </a:extLst>
              </p:cNvPr>
              <p:cNvSpPr txBox="1"/>
              <p:nvPr/>
            </p:nvSpPr>
            <p:spPr>
              <a:xfrm>
                <a:off x="5112000" y="2666367"/>
                <a:ext cx="307777" cy="346659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pPr algn="ctr"/>
                <a:r>
                  <a:rPr lang="ja-JP" altLang="en-US" sz="800" b="1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受付</a:t>
                </a:r>
              </a:p>
            </p:txBody>
          </p:sp>
          <p:grpSp>
            <p:nvGrpSpPr>
              <p:cNvPr id="10" name="グループ化 9">
                <a:extLst>
                  <a:ext uri="{FF2B5EF4-FFF2-40B4-BE49-F238E27FC236}">
                    <a16:creationId xmlns:a16="http://schemas.microsoft.com/office/drawing/2014/main" id="{5400D2C1-205A-48EC-83F6-8BD205BD576B}"/>
                  </a:ext>
                </a:extLst>
              </p:cNvPr>
              <p:cNvGrpSpPr/>
              <p:nvPr/>
            </p:nvGrpSpPr>
            <p:grpSpPr>
              <a:xfrm>
                <a:off x="26531" y="2276104"/>
                <a:ext cx="10118701" cy="1148138"/>
                <a:chOff x="26531" y="2088591"/>
                <a:chExt cx="10118701" cy="1148138"/>
              </a:xfrm>
            </p:grpSpPr>
            <p:sp>
              <p:nvSpPr>
                <p:cNvPr id="66" name="角丸四角形 102">
                  <a:extLst>
                    <a:ext uri="{FF2B5EF4-FFF2-40B4-BE49-F238E27FC236}">
                      <a16:creationId xmlns:a16="http://schemas.microsoft.com/office/drawing/2014/main" id="{1339E65F-DD00-46F8-8D95-A98E7A0C364F}"/>
                    </a:ext>
                  </a:extLst>
                </p:cNvPr>
                <p:cNvSpPr/>
                <p:nvPr/>
              </p:nvSpPr>
              <p:spPr>
                <a:xfrm>
                  <a:off x="26531" y="2475086"/>
                  <a:ext cx="2307947" cy="396879"/>
                </a:xfrm>
                <a:prstGeom prst="roundRect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ja-JP" altLang="en-US" sz="10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基盤研究（Ａ）</a:t>
                  </a:r>
                  <a:endParaRPr lang="en-US" altLang="ja-JP" sz="10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  <p:sp>
              <p:nvSpPr>
                <p:cNvPr id="67" name="テキスト ボックス 66">
                  <a:extLst>
                    <a:ext uri="{FF2B5EF4-FFF2-40B4-BE49-F238E27FC236}">
                      <a16:creationId xmlns:a16="http://schemas.microsoft.com/office/drawing/2014/main" id="{F94AEE0E-2AD3-4DF0-847A-88613690EC8C}"/>
                    </a:ext>
                  </a:extLst>
                </p:cNvPr>
                <p:cNvSpPr txBox="1"/>
                <p:nvPr/>
              </p:nvSpPr>
              <p:spPr>
                <a:xfrm>
                  <a:off x="5462076" y="2376000"/>
                  <a:ext cx="1749954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書面審査</a:t>
                  </a:r>
                  <a:r>
                    <a:rPr lang="en-US" altLang="ja-JP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/</a:t>
                  </a:r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合議審査</a:t>
                  </a:r>
                </a:p>
              </p:txBody>
            </p:sp>
            <p:sp>
              <p:nvSpPr>
                <p:cNvPr id="68" name="テキスト ボックス 67">
                  <a:extLst>
                    <a:ext uri="{FF2B5EF4-FFF2-40B4-BE49-F238E27FC236}">
                      <a16:creationId xmlns:a16="http://schemas.microsoft.com/office/drawing/2014/main" id="{8400A2EF-6A0C-4C78-8835-568BCE17EEEF}"/>
                    </a:ext>
                  </a:extLst>
                </p:cNvPr>
                <p:cNvSpPr txBox="1"/>
                <p:nvPr/>
              </p:nvSpPr>
              <p:spPr>
                <a:xfrm>
                  <a:off x="9837455" y="2344887"/>
                  <a:ext cx="307777" cy="598774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交付決定</a:t>
                  </a:r>
                </a:p>
              </p:txBody>
            </p:sp>
            <p:sp>
              <p:nvSpPr>
                <p:cNvPr id="69" name="テキスト ボックス 68">
                  <a:extLst>
                    <a:ext uri="{FF2B5EF4-FFF2-40B4-BE49-F238E27FC236}">
                      <a16:creationId xmlns:a16="http://schemas.microsoft.com/office/drawing/2014/main" id="{0CD464CD-5BED-41AB-9DBD-52E13617CC6E}"/>
                    </a:ext>
                  </a:extLst>
                </p:cNvPr>
                <p:cNvSpPr txBox="1"/>
                <p:nvPr/>
              </p:nvSpPr>
              <p:spPr>
                <a:xfrm>
                  <a:off x="8740800" y="2367219"/>
                  <a:ext cx="680179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交付申請</a:t>
                  </a:r>
                </a:p>
              </p:txBody>
            </p:sp>
            <p:sp>
              <p:nvSpPr>
                <p:cNvPr id="70" name="テキスト ボックス 69">
                  <a:extLst>
                    <a:ext uri="{FF2B5EF4-FFF2-40B4-BE49-F238E27FC236}">
                      <a16:creationId xmlns:a16="http://schemas.microsoft.com/office/drawing/2014/main" id="{90F23258-4C00-4613-B35B-6ABED64AA838}"/>
                    </a:ext>
                  </a:extLst>
                </p:cNvPr>
                <p:cNvSpPr txBox="1"/>
                <p:nvPr/>
              </p:nvSpPr>
              <p:spPr>
                <a:xfrm>
                  <a:off x="8453044" y="2088591"/>
                  <a:ext cx="307777" cy="1148138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交付内定</a:t>
                  </a:r>
                </a:p>
              </p:txBody>
            </p:sp>
            <p:sp>
              <p:nvSpPr>
                <p:cNvPr id="71" name="テキスト ボックス 70">
                  <a:extLst>
                    <a:ext uri="{FF2B5EF4-FFF2-40B4-BE49-F238E27FC236}">
                      <a16:creationId xmlns:a16="http://schemas.microsoft.com/office/drawing/2014/main" id="{8F4BB16C-566F-4AE0-A315-E7CBD9DB7E22}"/>
                    </a:ext>
                  </a:extLst>
                </p:cNvPr>
                <p:cNvSpPr txBox="1"/>
                <p:nvPr/>
              </p:nvSpPr>
              <p:spPr>
                <a:xfrm>
                  <a:off x="4284000" y="2376000"/>
                  <a:ext cx="468052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公募</a:t>
                  </a:r>
                </a:p>
              </p:txBody>
            </p:sp>
            <p:sp>
              <p:nvSpPr>
                <p:cNvPr id="73" name="右矢印 112">
                  <a:extLst>
                    <a:ext uri="{FF2B5EF4-FFF2-40B4-BE49-F238E27FC236}">
                      <a16:creationId xmlns:a16="http://schemas.microsoft.com/office/drawing/2014/main" id="{0F8EE2D7-0637-48E9-AF13-31C46882EBCD}"/>
                    </a:ext>
                  </a:extLst>
                </p:cNvPr>
                <p:cNvSpPr/>
                <p:nvPr/>
              </p:nvSpPr>
              <p:spPr>
                <a:xfrm>
                  <a:off x="4104000" y="2520000"/>
                  <a:ext cx="1080000" cy="261321"/>
                </a:xfrm>
                <a:prstGeom prst="rightArrow">
                  <a:avLst>
                    <a:gd name="adj1" fmla="val 50000"/>
                    <a:gd name="adj2" fmla="val 125027"/>
                  </a:avLst>
                </a:prstGeom>
                <a:solidFill>
                  <a:srgbClr val="FE405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dirty="0"/>
                </a:p>
              </p:txBody>
            </p:sp>
            <p:sp>
              <p:nvSpPr>
                <p:cNvPr id="74" name="右矢印 121">
                  <a:extLst>
                    <a:ext uri="{FF2B5EF4-FFF2-40B4-BE49-F238E27FC236}">
                      <a16:creationId xmlns:a16="http://schemas.microsoft.com/office/drawing/2014/main" id="{26E05D23-6B72-45DC-882B-F70260B0E3FD}"/>
                    </a:ext>
                  </a:extLst>
                </p:cNvPr>
                <p:cNvSpPr/>
                <p:nvPr/>
              </p:nvSpPr>
              <p:spPr>
                <a:xfrm>
                  <a:off x="5796000" y="2520000"/>
                  <a:ext cx="1728000" cy="261321"/>
                </a:xfrm>
                <a:prstGeom prst="rightArrow">
                  <a:avLst>
                    <a:gd name="adj1" fmla="val 50000"/>
                    <a:gd name="adj2" fmla="val 125027"/>
                  </a:avLst>
                </a:prstGeom>
                <a:solidFill>
                  <a:srgbClr val="00B0F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dirty="0"/>
                </a:p>
              </p:txBody>
            </p:sp>
            <p:sp>
              <p:nvSpPr>
                <p:cNvPr id="77" name="テキスト ボックス 76">
                  <a:extLst>
                    <a:ext uri="{FF2B5EF4-FFF2-40B4-BE49-F238E27FC236}">
                      <a16:creationId xmlns:a16="http://schemas.microsoft.com/office/drawing/2014/main" id="{3D885EC3-F733-454F-B4A8-9B81DD5F023B}"/>
                    </a:ext>
                  </a:extLst>
                </p:cNvPr>
                <p:cNvSpPr txBox="1"/>
                <p:nvPr/>
              </p:nvSpPr>
              <p:spPr>
                <a:xfrm>
                  <a:off x="7774876" y="2293517"/>
                  <a:ext cx="307777" cy="738285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審査結果通知</a:t>
                  </a:r>
                </a:p>
              </p:txBody>
            </p:sp>
            <p:sp>
              <p:nvSpPr>
                <p:cNvPr id="78" name="右矢印 123">
                  <a:extLst>
                    <a:ext uri="{FF2B5EF4-FFF2-40B4-BE49-F238E27FC236}">
                      <a16:creationId xmlns:a16="http://schemas.microsoft.com/office/drawing/2014/main" id="{EAB59CC8-BB2F-4387-A889-D101A2329E8F}"/>
                    </a:ext>
                  </a:extLst>
                </p:cNvPr>
                <p:cNvSpPr/>
                <p:nvPr/>
              </p:nvSpPr>
              <p:spPr>
                <a:xfrm>
                  <a:off x="8750754" y="2538498"/>
                  <a:ext cx="987290" cy="239429"/>
                </a:xfrm>
                <a:prstGeom prst="rightArrow">
                  <a:avLst>
                    <a:gd name="adj1" fmla="val 50000"/>
                    <a:gd name="adj2" fmla="val 78204"/>
                  </a:avLst>
                </a:prstGeom>
                <a:solidFill>
                  <a:srgbClr val="FF99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dirty="0"/>
                </a:p>
              </p:txBody>
            </p:sp>
          </p:grpSp>
        </p:grpSp>
        <p:sp>
          <p:nvSpPr>
            <p:cNvPr id="155" name="テキスト ボックス 154">
              <a:extLst>
                <a:ext uri="{FF2B5EF4-FFF2-40B4-BE49-F238E27FC236}">
                  <a16:creationId xmlns:a16="http://schemas.microsoft.com/office/drawing/2014/main" id="{8B4703E8-8506-4040-A492-E2FE7A9921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5005807" y="2564742"/>
              <a:ext cx="624783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normalizeH="1" dirty="0">
                  <a:solidFill>
                    <a:srgbClr val="FF0000"/>
                  </a:solidFill>
                </a:rPr>
                <a:t>〆</a:t>
              </a:r>
              <a:r>
                <a:rPr kumimoji="1" lang="en-US" altLang="ja-JP" sz="800" normalizeH="1" dirty="0">
                  <a:solidFill>
                    <a:srgbClr val="FF0000"/>
                  </a:solidFill>
                </a:rPr>
                <a:t>9/17</a:t>
              </a:r>
              <a:endParaRPr kumimoji="1" lang="ja-JP" altLang="en-US" sz="800" normalizeH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9" name="グループ化 18" descr="種目名、基盤研究（Ｂ・Ｃ）、若手研究。公募期間は、令和８(2026)年７月１４日（火）午前１０時から、令和８(2026)年９月１７日（木）午後４時３０分が締め切りとなります。審査期間は、令和８(2026)年10月から令和９(2027)年１月までを予定しております。審査結果通知は、令和９(2027)年２月26日（金）を予定しております。交付内定は、令和９(2027)年４月上旬予定となっております。また、交付申請期間は、令和９(2027)年４月下旬までを予定しております。交付決定は、令和９(2027)年６月中旬を予定しております。">
            <a:extLst>
              <a:ext uri="{FF2B5EF4-FFF2-40B4-BE49-F238E27FC236}">
                <a16:creationId xmlns:a16="http://schemas.microsoft.com/office/drawing/2014/main" id="{50356482-281F-4AE0-93EC-9C3A4885A661}"/>
              </a:ext>
            </a:extLst>
          </p:cNvPr>
          <p:cNvGrpSpPr/>
          <p:nvPr/>
        </p:nvGrpSpPr>
        <p:grpSpPr>
          <a:xfrm>
            <a:off x="73443" y="5320334"/>
            <a:ext cx="10078752" cy="1148138"/>
            <a:chOff x="66480" y="3090593"/>
            <a:chExt cx="10078752" cy="1148138"/>
          </a:xfrm>
        </p:grpSpPr>
        <p:grpSp>
          <p:nvGrpSpPr>
            <p:cNvPr id="9" name="グループ化 8" descr="種目名、基盤研究（Ｂ，Ｃ）、若手研究。公募期間は、令和７(2025)年７月１４日（月）午前１０時から、令和７(2025)年９月１７日（水）午後４時３０分が締め切りとなります。審査期間は、令和７(2025)年10月から令和８(2026)年１月までを予定しております。審査結果通知は、令和８(2026)年２月27日を予定しております。交付内定は、令和８(2026)年４月上旬予定となっております。また、交付申請期間は、令和８(2026)年４月下旬までを予定しております。交付決定は、令和８(2026)年６月中旬を予定しております。">
              <a:extLst>
                <a:ext uri="{FF2B5EF4-FFF2-40B4-BE49-F238E27FC236}">
                  <a16:creationId xmlns:a16="http://schemas.microsoft.com/office/drawing/2014/main" id="{1193957C-4666-416E-831A-76308C4961CB}"/>
                </a:ext>
              </a:extLst>
            </p:cNvPr>
            <p:cNvGrpSpPr/>
            <p:nvPr/>
          </p:nvGrpSpPr>
          <p:grpSpPr>
            <a:xfrm>
              <a:off x="66480" y="3090593"/>
              <a:ext cx="10078752" cy="1148138"/>
              <a:chOff x="66480" y="2774139"/>
              <a:chExt cx="10078752" cy="1148138"/>
            </a:xfrm>
          </p:grpSpPr>
          <p:sp>
            <p:nvSpPr>
              <p:cNvPr id="80" name="角丸四角形 102">
                <a:extLst>
                  <a:ext uri="{FF2B5EF4-FFF2-40B4-BE49-F238E27FC236}">
                    <a16:creationId xmlns:a16="http://schemas.microsoft.com/office/drawing/2014/main" id="{85C9BEB9-0A5B-4BBC-B3C3-4A575EC7962E}"/>
                  </a:ext>
                </a:extLst>
              </p:cNvPr>
              <p:cNvSpPr/>
              <p:nvPr/>
            </p:nvSpPr>
            <p:spPr>
              <a:xfrm>
                <a:off x="66480" y="3164776"/>
                <a:ext cx="2268000" cy="396879"/>
              </a:xfrm>
              <a:prstGeom prst="round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ja-JP" altLang="en-US" sz="10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基盤研究（</a:t>
                </a:r>
                <a:r>
                  <a:rPr lang="en-US" altLang="ja-JP" sz="10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B</a:t>
                </a:r>
                <a:r>
                  <a:rPr lang="ja-JP" altLang="en-US" sz="10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・</a:t>
                </a:r>
                <a:r>
                  <a:rPr lang="en-US" altLang="ja-JP" sz="10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C</a:t>
                </a:r>
                <a:r>
                  <a:rPr lang="ja-JP" altLang="en-US" sz="10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）、若手研究</a:t>
                </a:r>
                <a:r>
                  <a:rPr lang="en-US" altLang="ja-JP" sz="10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 </a:t>
                </a:r>
                <a:endParaRPr lang="en-US" altLang="ja-JP" sz="1000" strike="sngStrike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  <p:sp>
            <p:nvSpPr>
              <p:cNvPr id="81" name="テキスト ボックス 80">
                <a:extLst>
                  <a:ext uri="{FF2B5EF4-FFF2-40B4-BE49-F238E27FC236}">
                    <a16:creationId xmlns:a16="http://schemas.microsoft.com/office/drawing/2014/main" id="{C5E3777C-447C-4F04-9D03-A92B473D60FD}"/>
                  </a:ext>
                </a:extLst>
              </p:cNvPr>
              <p:cNvSpPr txBox="1"/>
              <p:nvPr/>
            </p:nvSpPr>
            <p:spPr>
              <a:xfrm>
                <a:off x="5462076" y="3061548"/>
                <a:ext cx="1749954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800" b="1" dirty="0">
                    <a:solidFill>
                      <a:srgbClr val="00206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２段階書面審査</a:t>
                </a:r>
              </a:p>
            </p:txBody>
          </p:sp>
          <p:sp>
            <p:nvSpPr>
              <p:cNvPr id="93" name="テキスト ボックス 92">
                <a:extLst>
                  <a:ext uri="{FF2B5EF4-FFF2-40B4-BE49-F238E27FC236}">
                    <a16:creationId xmlns:a16="http://schemas.microsoft.com/office/drawing/2014/main" id="{A76373B0-FB0B-49A7-B41C-25E358482591}"/>
                  </a:ext>
                </a:extLst>
              </p:cNvPr>
              <p:cNvSpPr txBox="1"/>
              <p:nvPr/>
            </p:nvSpPr>
            <p:spPr>
              <a:xfrm>
                <a:off x="9837455" y="3014803"/>
                <a:ext cx="307777" cy="598774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pPr algn="ctr"/>
                <a:r>
                  <a:rPr lang="ja-JP" altLang="en-US" sz="800" b="1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交付決定</a:t>
                </a:r>
              </a:p>
            </p:txBody>
          </p:sp>
          <p:sp>
            <p:nvSpPr>
              <p:cNvPr id="94" name="テキスト ボックス 93">
                <a:extLst>
                  <a:ext uri="{FF2B5EF4-FFF2-40B4-BE49-F238E27FC236}">
                    <a16:creationId xmlns:a16="http://schemas.microsoft.com/office/drawing/2014/main" id="{3A61D1E6-8B5D-4559-8FF4-CD1A3EEDCFDB}"/>
                  </a:ext>
                </a:extLst>
              </p:cNvPr>
              <p:cNvSpPr txBox="1"/>
              <p:nvPr/>
            </p:nvSpPr>
            <p:spPr>
              <a:xfrm>
                <a:off x="8740800" y="3041598"/>
                <a:ext cx="680179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b="1" dirty="0">
                    <a:solidFill>
                      <a:srgbClr val="00206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交付申請</a:t>
                </a:r>
              </a:p>
            </p:txBody>
          </p:sp>
          <p:sp>
            <p:nvSpPr>
              <p:cNvPr id="96" name="テキスト ボックス 95">
                <a:extLst>
                  <a:ext uri="{FF2B5EF4-FFF2-40B4-BE49-F238E27FC236}">
                    <a16:creationId xmlns:a16="http://schemas.microsoft.com/office/drawing/2014/main" id="{8C6C74B7-6FAF-43C0-A13B-3EF41AED7590}"/>
                  </a:ext>
                </a:extLst>
              </p:cNvPr>
              <p:cNvSpPr txBox="1"/>
              <p:nvPr/>
            </p:nvSpPr>
            <p:spPr>
              <a:xfrm>
                <a:off x="8453044" y="2774139"/>
                <a:ext cx="307777" cy="1148138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pPr algn="ctr"/>
                <a:r>
                  <a:rPr lang="ja-JP" altLang="en-US" sz="800" b="1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交付内定</a:t>
                </a:r>
              </a:p>
            </p:txBody>
          </p:sp>
          <p:sp>
            <p:nvSpPr>
              <p:cNvPr id="97" name="テキスト ボックス 96">
                <a:extLst>
                  <a:ext uri="{FF2B5EF4-FFF2-40B4-BE49-F238E27FC236}">
                    <a16:creationId xmlns:a16="http://schemas.microsoft.com/office/drawing/2014/main" id="{13ABF4A5-378B-4418-8F01-62D70FAE0697}"/>
                  </a:ext>
                </a:extLst>
              </p:cNvPr>
              <p:cNvSpPr txBox="1"/>
              <p:nvPr/>
            </p:nvSpPr>
            <p:spPr>
              <a:xfrm>
                <a:off x="4284000" y="3061548"/>
                <a:ext cx="468052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b="1" dirty="0">
                    <a:solidFill>
                      <a:srgbClr val="00206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公募</a:t>
                </a:r>
              </a:p>
            </p:txBody>
          </p:sp>
          <p:sp>
            <p:nvSpPr>
              <p:cNvPr id="98" name="テキスト ボックス 97">
                <a:extLst>
                  <a:ext uri="{FF2B5EF4-FFF2-40B4-BE49-F238E27FC236}">
                    <a16:creationId xmlns:a16="http://schemas.microsoft.com/office/drawing/2014/main" id="{11F65655-B99F-4D65-B106-515B85D49C9B}"/>
                  </a:ext>
                </a:extLst>
              </p:cNvPr>
              <p:cNvSpPr txBox="1"/>
              <p:nvPr/>
            </p:nvSpPr>
            <p:spPr>
              <a:xfrm>
                <a:off x="5112000" y="3154877"/>
                <a:ext cx="307777" cy="346659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pPr algn="ctr"/>
                <a:r>
                  <a:rPr lang="ja-JP" altLang="en-US" sz="800" b="1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受付</a:t>
                </a:r>
              </a:p>
            </p:txBody>
          </p:sp>
          <p:sp>
            <p:nvSpPr>
              <p:cNvPr id="99" name="右矢印 112">
                <a:extLst>
                  <a:ext uri="{FF2B5EF4-FFF2-40B4-BE49-F238E27FC236}">
                    <a16:creationId xmlns:a16="http://schemas.microsoft.com/office/drawing/2014/main" id="{F8E5313A-32EC-4A3F-BBCA-21DF4AA8A832}"/>
                  </a:ext>
                </a:extLst>
              </p:cNvPr>
              <p:cNvSpPr/>
              <p:nvPr/>
            </p:nvSpPr>
            <p:spPr>
              <a:xfrm>
                <a:off x="4104000" y="3205548"/>
                <a:ext cx="1080000" cy="261321"/>
              </a:xfrm>
              <a:prstGeom prst="rightArrow">
                <a:avLst>
                  <a:gd name="adj1" fmla="val 50000"/>
                  <a:gd name="adj2" fmla="val 125027"/>
                </a:avLst>
              </a:prstGeom>
              <a:solidFill>
                <a:srgbClr val="FE405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dirty="0"/>
              </a:p>
            </p:txBody>
          </p:sp>
          <p:sp>
            <p:nvSpPr>
              <p:cNvPr id="100" name="右矢印 121">
                <a:extLst>
                  <a:ext uri="{FF2B5EF4-FFF2-40B4-BE49-F238E27FC236}">
                    <a16:creationId xmlns:a16="http://schemas.microsoft.com/office/drawing/2014/main" id="{4486DF25-E604-45DF-B162-F06C0D696EAA}"/>
                  </a:ext>
                </a:extLst>
              </p:cNvPr>
              <p:cNvSpPr/>
              <p:nvPr/>
            </p:nvSpPr>
            <p:spPr>
              <a:xfrm>
                <a:off x="5796000" y="3205548"/>
                <a:ext cx="1728000" cy="261321"/>
              </a:xfrm>
              <a:prstGeom prst="rightArrow">
                <a:avLst>
                  <a:gd name="adj1" fmla="val 50000"/>
                  <a:gd name="adj2" fmla="val 125027"/>
                </a:avLst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dirty="0"/>
              </a:p>
            </p:txBody>
          </p:sp>
          <p:sp>
            <p:nvSpPr>
              <p:cNvPr id="101" name="テキスト ボックス 100">
                <a:extLst>
                  <a:ext uri="{FF2B5EF4-FFF2-40B4-BE49-F238E27FC236}">
                    <a16:creationId xmlns:a16="http://schemas.microsoft.com/office/drawing/2014/main" id="{FDDBCFDC-F975-48B9-84F3-4B071EA926F8}"/>
                  </a:ext>
                </a:extLst>
              </p:cNvPr>
              <p:cNvSpPr txBox="1"/>
              <p:nvPr/>
            </p:nvSpPr>
            <p:spPr>
              <a:xfrm>
                <a:off x="7774876" y="3078542"/>
                <a:ext cx="307777" cy="738285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pPr algn="ctr"/>
                <a:r>
                  <a:rPr lang="ja-JP" altLang="en-US" sz="800" b="1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審査結果通知</a:t>
                </a:r>
              </a:p>
            </p:txBody>
          </p:sp>
          <p:sp>
            <p:nvSpPr>
              <p:cNvPr id="102" name="右矢印 123">
                <a:extLst>
                  <a:ext uri="{FF2B5EF4-FFF2-40B4-BE49-F238E27FC236}">
                    <a16:creationId xmlns:a16="http://schemas.microsoft.com/office/drawing/2014/main" id="{2D38A232-3937-49E1-8263-72B60B765585}"/>
                  </a:ext>
                </a:extLst>
              </p:cNvPr>
              <p:cNvSpPr/>
              <p:nvPr/>
            </p:nvSpPr>
            <p:spPr>
              <a:xfrm>
                <a:off x="8751600" y="3204000"/>
                <a:ext cx="986444" cy="259421"/>
              </a:xfrm>
              <a:prstGeom prst="rightArrow">
                <a:avLst>
                  <a:gd name="adj1" fmla="val 50000"/>
                  <a:gd name="adj2" fmla="val 78204"/>
                </a:avLst>
              </a:prstGeom>
              <a:solidFill>
                <a:srgbClr val="FF9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dirty="0"/>
              </a:p>
            </p:txBody>
          </p:sp>
        </p:grpSp>
        <p:sp>
          <p:nvSpPr>
            <p:cNvPr id="156" name="テキスト ボックス 155">
              <a:extLst>
                <a:ext uri="{FF2B5EF4-FFF2-40B4-BE49-F238E27FC236}">
                  <a16:creationId xmlns:a16="http://schemas.microsoft.com/office/drawing/2014/main" id="{E16B22A2-3871-43A5-A841-4B2ABE0A20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4995303" y="3380195"/>
              <a:ext cx="481531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normalizeH="1" dirty="0">
                  <a:solidFill>
                    <a:srgbClr val="FF0000"/>
                  </a:solidFill>
                </a:rPr>
                <a:t>〆</a:t>
              </a:r>
              <a:r>
                <a:rPr kumimoji="1" lang="en-US" altLang="ja-JP" sz="800" normalizeH="1" dirty="0">
                  <a:solidFill>
                    <a:srgbClr val="FF0000"/>
                  </a:solidFill>
                </a:rPr>
                <a:t>9/17</a:t>
              </a:r>
              <a:endParaRPr kumimoji="1" lang="ja-JP" altLang="en-US" sz="800" normalizeH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06513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5">
            <a:extLst>
              <a:ext uri="{FF2B5EF4-FFF2-40B4-BE49-F238E27FC236}">
                <a16:creationId xmlns:a16="http://schemas.microsoft.com/office/drawing/2014/main" id="{0615D6FC-591D-465C-8051-C1DCC22A30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381948"/>
              </p:ext>
            </p:extLst>
          </p:nvPr>
        </p:nvGraphicFramePr>
        <p:xfrm>
          <a:off x="10170" y="1412776"/>
          <a:ext cx="12098618" cy="45743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04897">
                  <a:extLst>
                    <a:ext uri="{9D8B030D-6E8A-4147-A177-3AD203B41FA5}">
                      <a16:colId xmlns:a16="http://schemas.microsoft.com/office/drawing/2014/main" val="2892419138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2021732647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4160602175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296903997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2742551420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1692719738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281664138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2374633677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2765097619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589606340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268545820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1282287047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3024857868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1463605197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5569619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3545781529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1320635245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822663805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2285960225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195582484"/>
                    </a:ext>
                  </a:extLst>
                </a:gridCol>
              </a:tblGrid>
              <a:tr h="327923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5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月</a:t>
                      </a:r>
                      <a:endParaRPr kumimoji="1" lang="ja-JP" altLang="en-US" sz="16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11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12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379879"/>
                  </a:ext>
                </a:extLst>
              </a:tr>
              <a:tr h="420858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086828"/>
                  </a:ext>
                </a:extLst>
              </a:tr>
            </a:tbl>
          </a:graphicData>
        </a:graphic>
      </p:graphicFrame>
      <p:sp>
        <p:nvSpPr>
          <p:cNvPr id="4" name="タイトル 3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2734" y="112092"/>
            <a:ext cx="12098618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 rtl="0" eaLnBrk="1" latinLnBrk="0" hangingPunct="1"/>
            <a:r>
              <a:rPr kumimoji="1" lang="ja-JP" altLang="en-US" sz="20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スライド３：</a:t>
            </a:r>
            <a:r>
              <a:rPr kumimoji="1" lang="ja-JP" altLang="ja-JP" sz="20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令和</a:t>
            </a:r>
            <a:r>
              <a:rPr kumimoji="1" lang="ja-JP" altLang="en-US" sz="20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９</a:t>
            </a:r>
            <a:r>
              <a:rPr kumimoji="1" lang="ja-JP" altLang="ja-JP" sz="20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（</a:t>
            </a:r>
            <a:r>
              <a:rPr kumimoji="1" lang="en-US" altLang="ja-JP" sz="20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2027</a:t>
            </a:r>
            <a:r>
              <a:rPr kumimoji="1" lang="ja-JP" altLang="ja-JP" sz="20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）年度科研費</a:t>
            </a:r>
            <a:r>
              <a:rPr kumimoji="1" lang="ja-JP" altLang="en-US" sz="20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スケジュール</a:t>
            </a:r>
            <a:br>
              <a:rPr kumimoji="1" lang="en-US" altLang="ja-JP" sz="20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</a:br>
            <a:r>
              <a:rPr kumimoji="1" lang="ja-JP" altLang="en-US" sz="20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（対象種目：挑戦的研究、奨励研究、成果公開促進費）</a:t>
            </a:r>
            <a:endParaRPr lang="ja-JP" altLang="ja-JP" sz="700" dirty="0">
              <a:effectLst/>
            </a:endParaRPr>
          </a:p>
        </p:txBody>
      </p:sp>
      <p:grpSp>
        <p:nvGrpSpPr>
          <p:cNvPr id="17" name="グループ化 16" descr="種目名、挑戦的研究（開拓、萌芽）。公募期間は、令和８(2026)年７月１４日（火）午前１０時から、令和８(2026)年９月１７日（木）午後４時３０分が締め切りとなります。審査期間は、令和８(2026)年10月から令和９(2027)年５月までを予定しております。事前の選考結果の通知は、令和９(2027)年２月下旬を予定しております。審査結果通知および交付内定は、令和９(2027)年６月30日（水）予定となっております。また、交付申請期間は、令和９(2027)年７月中旬までを予定しております。交付決定は、令和９(2027)年８月下旬を予定しております。">
            <a:extLst>
              <a:ext uri="{FF2B5EF4-FFF2-40B4-BE49-F238E27FC236}">
                <a16:creationId xmlns:a16="http://schemas.microsoft.com/office/drawing/2014/main" id="{3068F1D1-9C15-46AE-98A6-922EF547DC6F}"/>
              </a:ext>
            </a:extLst>
          </p:cNvPr>
          <p:cNvGrpSpPr/>
          <p:nvPr/>
        </p:nvGrpSpPr>
        <p:grpSpPr>
          <a:xfrm>
            <a:off x="52734" y="1915324"/>
            <a:ext cx="11083581" cy="1148138"/>
            <a:chOff x="52734" y="1701628"/>
            <a:chExt cx="11083581" cy="1148138"/>
          </a:xfrm>
        </p:grpSpPr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7E0694D5-835B-40A6-AF70-C671B79309C2}"/>
                </a:ext>
              </a:extLst>
            </p:cNvPr>
            <p:cNvGrpSpPr/>
            <p:nvPr/>
          </p:nvGrpSpPr>
          <p:grpSpPr>
            <a:xfrm>
              <a:off x="52734" y="1701628"/>
              <a:ext cx="11083581" cy="1148138"/>
              <a:chOff x="45119" y="1829704"/>
              <a:chExt cx="11083581" cy="1148138"/>
            </a:xfrm>
          </p:grpSpPr>
          <p:grpSp>
            <p:nvGrpSpPr>
              <p:cNvPr id="13" name="グループ化 12" descr="種目名、挑戦的研究（開拓、萌芽）。公募期間は、令和７(2025)年７月１４日（月）午前１０時から、令和７(2025)年９月１７日（水）午後４時３０分が締め切りとなります。審査期間は、令和７(2025)年10月から令和８(2026)年５月までを予定しております。事前の選考結果の通知は、令和８(2026)年２月下旬を予定しております。審査結果通知および交付内定は、令和８(2026)年６月30日予定となっております。また、交付申請期間は、令和８(2026)年７月中旬までを予定しております。交付決定は、令和８(2026)年８月下旬を予定しております。">
                <a:extLst>
                  <a:ext uri="{FF2B5EF4-FFF2-40B4-BE49-F238E27FC236}">
                    <a16:creationId xmlns:a16="http://schemas.microsoft.com/office/drawing/2014/main" id="{48881B65-9AD8-4D5F-B8D7-AAC1664A6F54}"/>
                  </a:ext>
                </a:extLst>
              </p:cNvPr>
              <p:cNvGrpSpPr/>
              <p:nvPr/>
            </p:nvGrpSpPr>
            <p:grpSpPr>
              <a:xfrm>
                <a:off x="45119" y="1829704"/>
                <a:ext cx="11083581" cy="1148138"/>
                <a:chOff x="89346" y="3473165"/>
                <a:chExt cx="11083581" cy="1148138"/>
              </a:xfrm>
            </p:grpSpPr>
            <p:grpSp>
              <p:nvGrpSpPr>
                <p:cNvPr id="7" name="グループ化 6">
                  <a:extLst>
                    <a:ext uri="{FF2B5EF4-FFF2-40B4-BE49-F238E27FC236}">
                      <a16:creationId xmlns:a16="http://schemas.microsoft.com/office/drawing/2014/main" id="{DBC6FAA2-A3A0-45A0-8BE0-2E56773B2DCB}"/>
                    </a:ext>
                  </a:extLst>
                </p:cNvPr>
                <p:cNvGrpSpPr/>
                <p:nvPr/>
              </p:nvGrpSpPr>
              <p:grpSpPr>
                <a:xfrm>
                  <a:off x="89346" y="3473165"/>
                  <a:ext cx="11083581" cy="1148138"/>
                  <a:chOff x="89346" y="3473165"/>
                  <a:chExt cx="11083581" cy="1148138"/>
                </a:xfrm>
              </p:grpSpPr>
              <p:sp>
                <p:nvSpPr>
                  <p:cNvPr id="111" name="角丸四角形 102">
                    <a:extLst>
                      <a:ext uri="{FF2B5EF4-FFF2-40B4-BE49-F238E27FC236}">
                        <a16:creationId xmlns:a16="http://schemas.microsoft.com/office/drawing/2014/main" id="{7AB7DEAD-6BB1-41D1-9252-2425BCDBF49A}"/>
                      </a:ext>
                    </a:extLst>
                  </p:cNvPr>
                  <p:cNvSpPr/>
                  <p:nvPr/>
                </p:nvSpPr>
                <p:spPr>
                  <a:xfrm>
                    <a:off x="89346" y="3863802"/>
                    <a:ext cx="2268000" cy="396879"/>
                  </a:xfrm>
                  <a:prstGeom prst="roundRect">
                    <a:avLst/>
                  </a:prstGeom>
                  <a:solidFill>
                    <a:schemeClr val="accent3">
                      <a:lumMod val="40000"/>
                      <a:lumOff val="6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挑戦的研究（開拓・萌芽）</a:t>
                    </a:r>
                  </a:p>
                </p:txBody>
              </p:sp>
              <p:sp>
                <p:nvSpPr>
                  <p:cNvPr id="112" name="テキスト ボックス 111">
                    <a:extLst>
                      <a:ext uri="{FF2B5EF4-FFF2-40B4-BE49-F238E27FC236}">
                        <a16:creationId xmlns:a16="http://schemas.microsoft.com/office/drawing/2014/main" id="{7B5F4283-B333-4B89-9324-B521D995AEA5}"/>
                      </a:ext>
                    </a:extLst>
                  </p:cNvPr>
                  <p:cNvSpPr txBox="1"/>
                  <p:nvPr/>
                </p:nvSpPr>
                <p:spPr>
                  <a:xfrm>
                    <a:off x="5925626" y="3640330"/>
                    <a:ext cx="2046358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ja-JP" altLang="en-US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開拓：事前の選考</a:t>
                    </a:r>
                    <a:r>
                      <a:rPr lang="en-US" altLang="ja-JP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/</a:t>
                    </a:r>
                    <a:r>
                      <a:rPr lang="ja-JP" altLang="en-US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書面審査</a:t>
                    </a:r>
                    <a:r>
                      <a:rPr lang="en-US" altLang="ja-JP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/</a:t>
                    </a:r>
                    <a:r>
                      <a:rPr lang="ja-JP" altLang="en-US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合議審査</a:t>
                    </a:r>
                    <a:endParaRPr lang="en-US" altLang="ja-JP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endParaRPr>
                  </a:p>
                  <a:p>
                    <a:r>
                      <a:rPr lang="ja-JP" altLang="en-US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萌芽：事前の選考</a:t>
                    </a:r>
                    <a:r>
                      <a:rPr lang="en-US" altLang="ja-JP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/</a:t>
                    </a:r>
                    <a:r>
                      <a:rPr lang="ja-JP" altLang="en-US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２段階書面審査</a:t>
                    </a:r>
                  </a:p>
                </p:txBody>
              </p:sp>
              <p:sp>
                <p:nvSpPr>
                  <p:cNvPr id="114" name="テキスト ボックス 113">
                    <a:extLst>
                      <a:ext uri="{FF2B5EF4-FFF2-40B4-BE49-F238E27FC236}">
                        <a16:creationId xmlns:a16="http://schemas.microsoft.com/office/drawing/2014/main" id="{5BF911B6-2122-41FA-BA9F-30CCC8387994}"/>
                      </a:ext>
                    </a:extLst>
                  </p:cNvPr>
                  <p:cNvSpPr txBox="1"/>
                  <p:nvPr/>
                </p:nvSpPr>
                <p:spPr>
                  <a:xfrm>
                    <a:off x="10865150" y="3729658"/>
                    <a:ext cx="307777" cy="598774"/>
                  </a:xfrm>
                  <a:prstGeom prst="rect">
                    <a:avLst/>
                  </a:prstGeom>
                  <a:noFill/>
                </p:spPr>
                <p:txBody>
                  <a:bodyPr vert="eaVert" wrap="square" rtlCol="0">
                    <a:spAutoFit/>
                  </a:bodyPr>
                  <a:lstStyle/>
                  <a:p>
                    <a:pPr algn="ctr"/>
                    <a:r>
                      <a:rPr lang="ja-JP" altLang="en-US" sz="8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交付決定</a:t>
                    </a:r>
                  </a:p>
                </p:txBody>
              </p:sp>
              <p:sp>
                <p:nvSpPr>
                  <p:cNvPr id="115" name="テキスト ボックス 114">
                    <a:extLst>
                      <a:ext uri="{FF2B5EF4-FFF2-40B4-BE49-F238E27FC236}">
                        <a16:creationId xmlns:a16="http://schemas.microsoft.com/office/drawing/2014/main" id="{6B4D9A9A-90F1-441C-9514-FD2A14AA3B78}"/>
                      </a:ext>
                    </a:extLst>
                  </p:cNvPr>
                  <p:cNvSpPr txBox="1"/>
                  <p:nvPr/>
                </p:nvSpPr>
                <p:spPr>
                  <a:xfrm>
                    <a:off x="10106979" y="3760574"/>
                    <a:ext cx="680179" cy="21544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ja-JP" altLang="en-US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交付申請</a:t>
                    </a:r>
                  </a:p>
                </p:txBody>
              </p:sp>
              <p:sp>
                <p:nvSpPr>
                  <p:cNvPr id="116" name="テキスト ボックス 115">
                    <a:extLst>
                      <a:ext uri="{FF2B5EF4-FFF2-40B4-BE49-F238E27FC236}">
                        <a16:creationId xmlns:a16="http://schemas.microsoft.com/office/drawing/2014/main" id="{5A09172E-4195-4B92-BFDC-299CD4478831}"/>
                      </a:ext>
                    </a:extLst>
                  </p:cNvPr>
                  <p:cNvSpPr txBox="1"/>
                  <p:nvPr/>
                </p:nvSpPr>
                <p:spPr>
                  <a:xfrm>
                    <a:off x="9758684" y="3473165"/>
                    <a:ext cx="430887" cy="1148138"/>
                  </a:xfrm>
                  <a:prstGeom prst="rect">
                    <a:avLst/>
                  </a:prstGeom>
                  <a:noFill/>
                </p:spPr>
                <p:txBody>
                  <a:bodyPr vert="eaVert" wrap="square" rtlCol="0">
                    <a:spAutoFit/>
                  </a:bodyPr>
                  <a:lstStyle/>
                  <a:p>
                    <a:pPr algn="ctr"/>
                    <a:r>
                      <a:rPr lang="ja-JP" altLang="en-US" sz="8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（同日）交付内定</a:t>
                    </a:r>
                    <a:endParaRPr lang="en-US" altLang="ja-JP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endParaRPr>
                  </a:p>
                  <a:p>
                    <a:pPr algn="ctr"/>
                    <a:r>
                      <a:rPr lang="ja-JP" altLang="en-US" sz="8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審査結果通知</a:t>
                    </a:r>
                  </a:p>
                </p:txBody>
              </p:sp>
              <p:sp>
                <p:nvSpPr>
                  <p:cNvPr id="117" name="テキスト ボックス 116">
                    <a:extLst>
                      <a:ext uri="{FF2B5EF4-FFF2-40B4-BE49-F238E27FC236}">
                        <a16:creationId xmlns:a16="http://schemas.microsoft.com/office/drawing/2014/main" id="{C9E27AD6-5C85-4560-B4B0-81198BF21CB1}"/>
                      </a:ext>
                    </a:extLst>
                  </p:cNvPr>
                  <p:cNvSpPr txBox="1"/>
                  <p:nvPr/>
                </p:nvSpPr>
                <p:spPr>
                  <a:xfrm>
                    <a:off x="4284000" y="3760574"/>
                    <a:ext cx="468052" cy="21544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ja-JP" altLang="en-US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公募</a:t>
                    </a:r>
                  </a:p>
                </p:txBody>
              </p:sp>
              <p:sp>
                <p:nvSpPr>
                  <p:cNvPr id="118" name="テキスト ボックス 117">
                    <a:extLst>
                      <a:ext uri="{FF2B5EF4-FFF2-40B4-BE49-F238E27FC236}">
                        <a16:creationId xmlns:a16="http://schemas.microsoft.com/office/drawing/2014/main" id="{E37995A1-A507-4447-8019-E9769533DE2C}"/>
                      </a:ext>
                    </a:extLst>
                  </p:cNvPr>
                  <p:cNvSpPr txBox="1"/>
                  <p:nvPr/>
                </p:nvSpPr>
                <p:spPr>
                  <a:xfrm>
                    <a:off x="5112000" y="3853903"/>
                    <a:ext cx="307777" cy="346659"/>
                  </a:xfrm>
                  <a:prstGeom prst="rect">
                    <a:avLst/>
                  </a:prstGeom>
                  <a:noFill/>
                </p:spPr>
                <p:txBody>
                  <a:bodyPr vert="eaVert" wrap="square" rtlCol="0">
                    <a:spAutoFit/>
                  </a:bodyPr>
                  <a:lstStyle/>
                  <a:p>
                    <a:pPr algn="ctr"/>
                    <a:r>
                      <a:rPr lang="ja-JP" altLang="en-US" sz="8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受付</a:t>
                    </a:r>
                  </a:p>
                </p:txBody>
              </p:sp>
              <p:sp>
                <p:nvSpPr>
                  <p:cNvPr id="119" name="右矢印 112">
                    <a:extLst>
                      <a:ext uri="{FF2B5EF4-FFF2-40B4-BE49-F238E27FC236}">
                        <a16:creationId xmlns:a16="http://schemas.microsoft.com/office/drawing/2014/main" id="{E51C9988-CA1C-48AA-BA9A-624989BFC5F9}"/>
                      </a:ext>
                    </a:extLst>
                  </p:cNvPr>
                  <p:cNvSpPr/>
                  <p:nvPr/>
                </p:nvSpPr>
                <p:spPr>
                  <a:xfrm>
                    <a:off x="4104000" y="3904574"/>
                    <a:ext cx="1080000" cy="261321"/>
                  </a:xfrm>
                  <a:prstGeom prst="rightArrow">
                    <a:avLst>
                      <a:gd name="adj1" fmla="val 50000"/>
                      <a:gd name="adj2" fmla="val 125027"/>
                    </a:avLst>
                  </a:prstGeom>
                  <a:solidFill>
                    <a:srgbClr val="FE405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 dirty="0"/>
                  </a:p>
                </p:txBody>
              </p:sp>
              <p:sp>
                <p:nvSpPr>
                  <p:cNvPr id="120" name="右矢印 121">
                    <a:extLst>
                      <a:ext uri="{FF2B5EF4-FFF2-40B4-BE49-F238E27FC236}">
                        <a16:creationId xmlns:a16="http://schemas.microsoft.com/office/drawing/2014/main" id="{468EAAB1-7FC3-4969-984D-F7393AF4CE3C}"/>
                      </a:ext>
                    </a:extLst>
                  </p:cNvPr>
                  <p:cNvSpPr/>
                  <p:nvPr/>
                </p:nvSpPr>
                <p:spPr>
                  <a:xfrm>
                    <a:off x="5796000" y="3904574"/>
                    <a:ext cx="3600290" cy="261321"/>
                  </a:xfrm>
                  <a:prstGeom prst="rightArrow">
                    <a:avLst>
                      <a:gd name="adj1" fmla="val 50000"/>
                      <a:gd name="adj2" fmla="val 125027"/>
                    </a:avLst>
                  </a:prstGeom>
                  <a:solidFill>
                    <a:srgbClr val="00B0F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 dirty="0"/>
                  </a:p>
                </p:txBody>
              </p:sp>
              <p:sp>
                <p:nvSpPr>
                  <p:cNvPr id="127" name="右矢印 123">
                    <a:extLst>
                      <a:ext uri="{FF2B5EF4-FFF2-40B4-BE49-F238E27FC236}">
                        <a16:creationId xmlns:a16="http://schemas.microsoft.com/office/drawing/2014/main" id="{70F149CC-E4EA-402D-BEF0-EF65F7F25F1E}"/>
                      </a:ext>
                    </a:extLst>
                  </p:cNvPr>
                  <p:cNvSpPr/>
                  <p:nvPr/>
                </p:nvSpPr>
                <p:spPr>
                  <a:xfrm>
                    <a:off x="10143387" y="3906000"/>
                    <a:ext cx="704448" cy="239429"/>
                  </a:xfrm>
                  <a:prstGeom prst="rightArrow">
                    <a:avLst>
                      <a:gd name="adj1" fmla="val 50000"/>
                      <a:gd name="adj2" fmla="val 78204"/>
                    </a:avLst>
                  </a:prstGeom>
                  <a:solidFill>
                    <a:srgbClr val="FF99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 dirty="0"/>
                  </a:p>
                </p:txBody>
              </p:sp>
            </p:grpSp>
            <p:sp>
              <p:nvSpPr>
                <p:cNvPr id="121" name="テキスト ボックス 120">
                  <a:extLst>
                    <a:ext uri="{FF2B5EF4-FFF2-40B4-BE49-F238E27FC236}">
                      <a16:creationId xmlns:a16="http://schemas.microsoft.com/office/drawing/2014/main" id="{1AA221D9-9F9F-4CFC-ACF5-5933075677F8}"/>
                    </a:ext>
                  </a:extLst>
                </p:cNvPr>
                <p:cNvSpPr txBox="1"/>
                <p:nvPr/>
              </p:nvSpPr>
              <p:spPr>
                <a:xfrm>
                  <a:off x="7130434" y="4104831"/>
                  <a:ext cx="1501660" cy="338554"/>
                </a:xfrm>
                <a:prstGeom prst="rect">
                  <a:avLst/>
                </a:prstGeom>
                <a:noFill/>
              </p:spPr>
              <p:txBody>
                <a:bodyPr vert="horz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（</a:t>
                  </a:r>
                  <a:r>
                    <a:rPr lang="en-US" altLang="ja-JP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※</a:t>
                  </a:r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）事前の選考による不採択課題に対する審査結果通知</a:t>
                  </a:r>
                </a:p>
              </p:txBody>
            </p:sp>
            <p:sp>
              <p:nvSpPr>
                <p:cNvPr id="123" name="テキスト ボックス 122">
                  <a:extLst>
                    <a:ext uri="{FF2B5EF4-FFF2-40B4-BE49-F238E27FC236}">
                      <a16:creationId xmlns:a16="http://schemas.microsoft.com/office/drawing/2014/main" id="{0C36F211-F76A-4434-BA6C-D6360892D186}"/>
                    </a:ext>
                  </a:extLst>
                </p:cNvPr>
                <p:cNvSpPr txBox="1"/>
                <p:nvPr/>
              </p:nvSpPr>
              <p:spPr>
                <a:xfrm>
                  <a:off x="7365967" y="3932113"/>
                  <a:ext cx="1078420" cy="215444"/>
                </a:xfrm>
                <a:prstGeom prst="rect">
                  <a:avLst/>
                </a:prstGeom>
                <a:noFill/>
              </p:spPr>
              <p:txBody>
                <a:bodyPr vert="horz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（</a:t>
                  </a:r>
                  <a:r>
                    <a:rPr lang="en-US" altLang="ja-JP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※</a:t>
                  </a:r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）</a:t>
                  </a:r>
                </a:p>
              </p:txBody>
            </p:sp>
          </p:grpSp>
          <p:sp>
            <p:nvSpPr>
              <p:cNvPr id="157" name="テキスト ボックス 156">
                <a:extLst>
                  <a:ext uri="{FF2B5EF4-FFF2-40B4-BE49-F238E27FC236}">
                    <a16:creationId xmlns:a16="http://schemas.microsoft.com/office/drawing/2014/main" id="{7CDC8658-925A-4ED3-B883-ACA55A68152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 txBox="1"/>
              <p:nvPr/>
            </p:nvSpPr>
            <p:spPr>
              <a:xfrm>
                <a:off x="4952211" y="2080247"/>
                <a:ext cx="481531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800" normalizeH="1" dirty="0">
                    <a:solidFill>
                      <a:srgbClr val="FF0000"/>
                    </a:solidFill>
                  </a:rPr>
                  <a:t>〆</a:t>
                </a:r>
                <a:r>
                  <a:rPr kumimoji="1" lang="en-US" altLang="ja-JP" sz="800" normalizeH="1" dirty="0">
                    <a:solidFill>
                      <a:srgbClr val="FF0000"/>
                    </a:solidFill>
                  </a:rPr>
                  <a:t>9/17</a:t>
                </a:r>
                <a:endParaRPr kumimoji="1" lang="ja-JP" altLang="en-US" sz="800" normalizeH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162" name="テキスト ボックス 161">
              <a:extLst>
                <a:ext uri="{FF2B5EF4-FFF2-40B4-BE49-F238E27FC236}">
                  <a16:creationId xmlns:a16="http://schemas.microsoft.com/office/drawing/2014/main" id="{08329BB0-7EBE-4110-88FC-4838E5F3A4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9759794" y="1757867"/>
              <a:ext cx="481531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800" normalizeH="1" dirty="0">
                  <a:solidFill>
                    <a:srgbClr val="FF0000"/>
                  </a:solidFill>
                </a:rPr>
                <a:t>6/30</a:t>
              </a:r>
              <a:endParaRPr kumimoji="1" lang="ja-JP" altLang="en-US" sz="800" normalizeH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8" name="グループ化 17" descr="種目名、奨励研究。公募期間は、令和８(2026)年７月１４日（火）午前１０時から、令和８(2026)年９月１７日（木）午後４時３０分が締め切りとなります。審査期間は、令和８(2026)年10月から令和８(2026)年12月までを予定しております。審査結果通知は、令和９(2027)年１月29日（金）を予定しております。交付内定は、令和９(2027)年４月上旬予定となっております。また、交付申請期間は、令和９(2027)年４月下旬までを予定しております。交付決定は、令和９(2027)年６月中旬を予定しております。">
            <a:extLst>
              <a:ext uri="{FF2B5EF4-FFF2-40B4-BE49-F238E27FC236}">
                <a16:creationId xmlns:a16="http://schemas.microsoft.com/office/drawing/2014/main" id="{A263FE04-1A32-4296-AD19-DADB747B7C99}"/>
              </a:ext>
            </a:extLst>
          </p:cNvPr>
          <p:cNvGrpSpPr/>
          <p:nvPr/>
        </p:nvGrpSpPr>
        <p:grpSpPr>
          <a:xfrm>
            <a:off x="-14516" y="3121382"/>
            <a:ext cx="10070279" cy="1148138"/>
            <a:chOff x="47942" y="2863413"/>
            <a:chExt cx="10070279" cy="1148138"/>
          </a:xfrm>
        </p:grpSpPr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2FBF993B-282C-477C-A41A-56728258222B}"/>
                </a:ext>
              </a:extLst>
            </p:cNvPr>
            <p:cNvGrpSpPr/>
            <p:nvPr/>
          </p:nvGrpSpPr>
          <p:grpSpPr>
            <a:xfrm>
              <a:off x="47942" y="2863413"/>
              <a:ext cx="10070279" cy="1148138"/>
              <a:chOff x="34367" y="4749668"/>
              <a:chExt cx="10070279" cy="1148138"/>
            </a:xfrm>
          </p:grpSpPr>
          <p:grpSp>
            <p:nvGrpSpPr>
              <p:cNvPr id="130" name="グループ化 129" descr="種目名、奨励研究。公募期間は、令和７(2025)年７月１４日（月）午前１０時から、令和７(2025)年９月１７日（水）午後４時３０分が締め切りとなります。審査期間は、令和７(2025)年10月から令和７(2025)年12月までを予定しております。審査結果通知は、令和８(2026)年１月30日を予定しております。交付内定は、令和８(2026)年４月１日予定となっております。また、交付申請期間は、令和８(2026)年４月下旬までを予定しております。交付決定は、令和８(2026)年６月中旬を予定しております。">
                <a:extLst>
                  <a:ext uri="{FF2B5EF4-FFF2-40B4-BE49-F238E27FC236}">
                    <a16:creationId xmlns:a16="http://schemas.microsoft.com/office/drawing/2014/main" id="{E0746EF8-42EB-4E72-BF42-A4A55648D8F8}"/>
                  </a:ext>
                </a:extLst>
              </p:cNvPr>
              <p:cNvGrpSpPr/>
              <p:nvPr/>
            </p:nvGrpSpPr>
            <p:grpSpPr>
              <a:xfrm>
                <a:off x="34367" y="4749668"/>
                <a:ext cx="10070279" cy="1148138"/>
                <a:chOff x="76177" y="2774138"/>
                <a:chExt cx="10070279" cy="1148138"/>
              </a:xfrm>
            </p:grpSpPr>
            <p:sp>
              <p:nvSpPr>
                <p:cNvPr id="131" name="角丸四角形 102">
                  <a:extLst>
                    <a:ext uri="{FF2B5EF4-FFF2-40B4-BE49-F238E27FC236}">
                      <a16:creationId xmlns:a16="http://schemas.microsoft.com/office/drawing/2014/main" id="{7AF7B26A-21F2-4264-BB5A-1FA997106652}"/>
                    </a:ext>
                  </a:extLst>
                </p:cNvPr>
                <p:cNvSpPr/>
                <p:nvPr/>
              </p:nvSpPr>
              <p:spPr>
                <a:xfrm>
                  <a:off x="76177" y="3164776"/>
                  <a:ext cx="2268000" cy="396879"/>
                </a:xfrm>
                <a:prstGeom prst="roundRect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ja-JP" altLang="en-US" sz="10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奨励研究</a:t>
                  </a:r>
                </a:p>
              </p:txBody>
            </p:sp>
            <p:sp>
              <p:nvSpPr>
                <p:cNvPr id="132" name="テキスト ボックス 131">
                  <a:extLst>
                    <a:ext uri="{FF2B5EF4-FFF2-40B4-BE49-F238E27FC236}">
                      <a16:creationId xmlns:a16="http://schemas.microsoft.com/office/drawing/2014/main" id="{CC458A05-9D9D-4372-907D-23EF52297D6F}"/>
                    </a:ext>
                  </a:extLst>
                </p:cNvPr>
                <p:cNvSpPr txBox="1"/>
                <p:nvPr/>
              </p:nvSpPr>
              <p:spPr>
                <a:xfrm>
                  <a:off x="5215435" y="3061338"/>
                  <a:ext cx="1749954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書面審査</a:t>
                  </a:r>
                </a:p>
              </p:txBody>
            </p:sp>
            <p:sp>
              <p:nvSpPr>
                <p:cNvPr id="140" name="テキスト ボックス 139">
                  <a:extLst>
                    <a:ext uri="{FF2B5EF4-FFF2-40B4-BE49-F238E27FC236}">
                      <a16:creationId xmlns:a16="http://schemas.microsoft.com/office/drawing/2014/main" id="{B4C8A2C9-2511-4F48-AE57-413633024E18}"/>
                    </a:ext>
                  </a:extLst>
                </p:cNvPr>
                <p:cNvSpPr txBox="1"/>
                <p:nvPr/>
              </p:nvSpPr>
              <p:spPr>
                <a:xfrm>
                  <a:off x="9838679" y="2980643"/>
                  <a:ext cx="307777" cy="598774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交付決定</a:t>
                  </a:r>
                </a:p>
              </p:txBody>
            </p:sp>
            <p:sp>
              <p:nvSpPr>
                <p:cNvPr id="145" name="テキスト ボックス 144">
                  <a:extLst>
                    <a:ext uri="{FF2B5EF4-FFF2-40B4-BE49-F238E27FC236}">
                      <a16:creationId xmlns:a16="http://schemas.microsoft.com/office/drawing/2014/main" id="{4C642F9B-70DE-413D-AC10-BE45957E3D3F}"/>
                    </a:ext>
                  </a:extLst>
                </p:cNvPr>
                <p:cNvSpPr txBox="1"/>
                <p:nvPr/>
              </p:nvSpPr>
              <p:spPr>
                <a:xfrm>
                  <a:off x="8740800" y="3041598"/>
                  <a:ext cx="680179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交付申請</a:t>
                  </a:r>
                </a:p>
              </p:txBody>
            </p:sp>
            <p:sp>
              <p:nvSpPr>
                <p:cNvPr id="146" name="テキスト ボックス 145">
                  <a:extLst>
                    <a:ext uri="{FF2B5EF4-FFF2-40B4-BE49-F238E27FC236}">
                      <a16:creationId xmlns:a16="http://schemas.microsoft.com/office/drawing/2014/main" id="{E3A6D42C-EE78-4D79-9991-072D47A7B6E3}"/>
                    </a:ext>
                  </a:extLst>
                </p:cNvPr>
                <p:cNvSpPr txBox="1"/>
                <p:nvPr/>
              </p:nvSpPr>
              <p:spPr>
                <a:xfrm>
                  <a:off x="8519598" y="2774138"/>
                  <a:ext cx="307777" cy="1148138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交付内定</a:t>
                  </a:r>
                </a:p>
              </p:txBody>
            </p:sp>
            <p:sp>
              <p:nvSpPr>
                <p:cNvPr id="147" name="テキスト ボックス 146">
                  <a:extLst>
                    <a:ext uri="{FF2B5EF4-FFF2-40B4-BE49-F238E27FC236}">
                      <a16:creationId xmlns:a16="http://schemas.microsoft.com/office/drawing/2014/main" id="{E1FBBD1A-EB7C-4D30-A0E4-4AABA3A89D48}"/>
                    </a:ext>
                  </a:extLst>
                </p:cNvPr>
                <p:cNvSpPr txBox="1"/>
                <p:nvPr/>
              </p:nvSpPr>
              <p:spPr>
                <a:xfrm>
                  <a:off x="4284000" y="3061548"/>
                  <a:ext cx="468052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公募</a:t>
                  </a:r>
                </a:p>
              </p:txBody>
            </p:sp>
            <p:sp>
              <p:nvSpPr>
                <p:cNvPr id="148" name="テキスト ボックス 147">
                  <a:extLst>
                    <a:ext uri="{FF2B5EF4-FFF2-40B4-BE49-F238E27FC236}">
                      <a16:creationId xmlns:a16="http://schemas.microsoft.com/office/drawing/2014/main" id="{E72E0E0F-6905-4F19-B7A6-2B1274FBDD6D}"/>
                    </a:ext>
                  </a:extLst>
                </p:cNvPr>
                <p:cNvSpPr txBox="1"/>
                <p:nvPr/>
              </p:nvSpPr>
              <p:spPr>
                <a:xfrm>
                  <a:off x="5112000" y="3154877"/>
                  <a:ext cx="307777" cy="346659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受付</a:t>
                  </a:r>
                </a:p>
              </p:txBody>
            </p:sp>
            <p:sp>
              <p:nvSpPr>
                <p:cNvPr id="149" name="右矢印 112">
                  <a:extLst>
                    <a:ext uri="{FF2B5EF4-FFF2-40B4-BE49-F238E27FC236}">
                      <a16:creationId xmlns:a16="http://schemas.microsoft.com/office/drawing/2014/main" id="{3635B83C-D088-4FB6-9B32-88C0911903DD}"/>
                    </a:ext>
                  </a:extLst>
                </p:cNvPr>
                <p:cNvSpPr/>
                <p:nvPr/>
              </p:nvSpPr>
              <p:spPr>
                <a:xfrm>
                  <a:off x="4104000" y="3205548"/>
                  <a:ext cx="1080000" cy="261321"/>
                </a:xfrm>
                <a:prstGeom prst="rightArrow">
                  <a:avLst>
                    <a:gd name="adj1" fmla="val 50000"/>
                    <a:gd name="adj2" fmla="val 125027"/>
                  </a:avLst>
                </a:prstGeom>
                <a:solidFill>
                  <a:srgbClr val="FE405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dirty="0"/>
                </a:p>
              </p:txBody>
            </p:sp>
            <p:sp>
              <p:nvSpPr>
                <p:cNvPr id="150" name="右矢印 121">
                  <a:extLst>
                    <a:ext uri="{FF2B5EF4-FFF2-40B4-BE49-F238E27FC236}">
                      <a16:creationId xmlns:a16="http://schemas.microsoft.com/office/drawing/2014/main" id="{27F593AE-ADE0-41B2-ABC3-C99309BF9A33}"/>
                    </a:ext>
                  </a:extLst>
                </p:cNvPr>
                <p:cNvSpPr/>
                <p:nvPr/>
              </p:nvSpPr>
              <p:spPr>
                <a:xfrm>
                  <a:off x="5796000" y="3205548"/>
                  <a:ext cx="819802" cy="261321"/>
                </a:xfrm>
                <a:prstGeom prst="rightArrow">
                  <a:avLst>
                    <a:gd name="adj1" fmla="val 50000"/>
                    <a:gd name="adj2" fmla="val 125027"/>
                  </a:avLst>
                </a:prstGeom>
                <a:solidFill>
                  <a:srgbClr val="00B0F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dirty="0"/>
                </a:p>
              </p:txBody>
            </p:sp>
            <p:sp>
              <p:nvSpPr>
                <p:cNvPr id="151" name="テキスト ボックス 150">
                  <a:extLst>
                    <a:ext uri="{FF2B5EF4-FFF2-40B4-BE49-F238E27FC236}">
                      <a16:creationId xmlns:a16="http://schemas.microsoft.com/office/drawing/2014/main" id="{81AAB63A-01BE-417A-951F-58A152ED74C7}"/>
                    </a:ext>
                  </a:extLst>
                </p:cNvPr>
                <p:cNvSpPr txBox="1"/>
                <p:nvPr/>
              </p:nvSpPr>
              <p:spPr>
                <a:xfrm>
                  <a:off x="7244512" y="2963486"/>
                  <a:ext cx="307777" cy="738285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審査結果通知</a:t>
                  </a:r>
                </a:p>
              </p:txBody>
            </p:sp>
            <p:sp>
              <p:nvSpPr>
                <p:cNvPr id="152" name="右矢印 123">
                  <a:extLst>
                    <a:ext uri="{FF2B5EF4-FFF2-40B4-BE49-F238E27FC236}">
                      <a16:creationId xmlns:a16="http://schemas.microsoft.com/office/drawing/2014/main" id="{0658468A-9DD8-4E65-BDA7-078907EDF2FB}"/>
                    </a:ext>
                  </a:extLst>
                </p:cNvPr>
                <p:cNvSpPr/>
                <p:nvPr/>
              </p:nvSpPr>
              <p:spPr>
                <a:xfrm>
                  <a:off x="8751600" y="3204000"/>
                  <a:ext cx="986444" cy="259421"/>
                </a:xfrm>
                <a:prstGeom prst="rightArrow">
                  <a:avLst>
                    <a:gd name="adj1" fmla="val 50000"/>
                    <a:gd name="adj2" fmla="val 78204"/>
                  </a:avLst>
                </a:prstGeom>
                <a:solidFill>
                  <a:srgbClr val="FF99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dirty="0"/>
                </a:p>
              </p:txBody>
            </p:sp>
          </p:grpSp>
          <p:sp>
            <p:nvSpPr>
              <p:cNvPr id="158" name="テキスト ボックス 157">
                <a:extLst>
                  <a:ext uri="{FF2B5EF4-FFF2-40B4-BE49-F238E27FC236}">
                    <a16:creationId xmlns:a16="http://schemas.microsoft.com/office/drawing/2014/main" id="{1DC991CF-91E4-40E7-893A-085325FEF13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 txBox="1"/>
              <p:nvPr/>
            </p:nvSpPr>
            <p:spPr>
              <a:xfrm>
                <a:off x="4993492" y="5022183"/>
                <a:ext cx="481531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800" normalizeH="1" dirty="0">
                    <a:solidFill>
                      <a:srgbClr val="FF0000"/>
                    </a:solidFill>
                  </a:rPr>
                  <a:t>〆</a:t>
                </a:r>
                <a:r>
                  <a:rPr kumimoji="1" lang="en-US" altLang="ja-JP" sz="800" normalizeH="1" dirty="0">
                    <a:solidFill>
                      <a:srgbClr val="FF0000"/>
                    </a:solidFill>
                  </a:rPr>
                  <a:t>9/17</a:t>
                </a:r>
                <a:endParaRPr kumimoji="1" lang="ja-JP" altLang="en-US" sz="800" normalizeH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165" name="テキスト ボックス 164">
              <a:extLst>
                <a:ext uri="{FF2B5EF4-FFF2-40B4-BE49-F238E27FC236}">
                  <a16:creationId xmlns:a16="http://schemas.microsoft.com/office/drawing/2014/main" id="{1DAE95B9-C4A5-42F0-9A16-764BD0B3AE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 flipH="1">
              <a:off x="7172450" y="2924580"/>
              <a:ext cx="48097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800" normalizeH="1" dirty="0">
                  <a:solidFill>
                    <a:srgbClr val="FF0000"/>
                  </a:solidFill>
                </a:rPr>
                <a:t>1/29</a:t>
              </a:r>
              <a:endParaRPr kumimoji="1" lang="ja-JP" altLang="en-US" sz="800" normalizeH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0" name="グループ化 19" descr="種目名、成果公開促進費（研究成果公開発表および国際情報発信強化、学術図書、データベース含む）。公募期間は、令和８(2026)年７月１４日（火）午前１０時から、令和８(2026)年９月１７日（木）午後４時３０分が締め切りとなります。審査期間は、令和８(2026)年11月から令和９(2027)年３月までを予定しております。審査結果通知は、令和９(2027)年３月下旬を予定しております。交付内定は、令和９(2027)年４月上旬となっております。また、交付申請は、令和９(2027)年４月下旬までを予定しております。交付決定は、令和９(2027)年６月中旬を予定しております。">
            <a:extLst>
              <a:ext uri="{FF2B5EF4-FFF2-40B4-BE49-F238E27FC236}">
                <a16:creationId xmlns:a16="http://schemas.microsoft.com/office/drawing/2014/main" id="{6FE89F1C-C9C2-4191-A0EE-9CF0C7FBF53F}"/>
              </a:ext>
            </a:extLst>
          </p:cNvPr>
          <p:cNvGrpSpPr/>
          <p:nvPr/>
        </p:nvGrpSpPr>
        <p:grpSpPr>
          <a:xfrm>
            <a:off x="33365" y="4269520"/>
            <a:ext cx="10079396" cy="1148138"/>
            <a:chOff x="66481" y="6490307"/>
            <a:chExt cx="10079396" cy="1148138"/>
          </a:xfrm>
        </p:grpSpPr>
        <p:grpSp>
          <p:nvGrpSpPr>
            <p:cNvPr id="15" name="グループ化 14" descr="種目名、成果公開促進費（研究成果公開発表および国際情報発信強化、学術図書、データベース含む）。公募期間は、令和７(2025)年７月１４日（月）午前１０時から、令和７(2025)年９月１７日（水）午後４時３０分が締め切りとなります。審査期間は、令和７(2025)年11月から令和８(2026)年３月までを予定しております。審査結果通知は、令和８(2026)年３月下旬を予定しております。交付内定は、令和８(2026)年４月上旬となっております。また、交付申請は、令和８(2026)年４月下旬までを予定しております。交付決定は、令和８(2026)年６月中旬を予定しております。">
              <a:extLst>
                <a:ext uri="{FF2B5EF4-FFF2-40B4-BE49-F238E27FC236}">
                  <a16:creationId xmlns:a16="http://schemas.microsoft.com/office/drawing/2014/main" id="{68A3651C-9146-46FF-999F-5DF297E1B490}"/>
                </a:ext>
              </a:extLst>
            </p:cNvPr>
            <p:cNvGrpSpPr/>
            <p:nvPr/>
          </p:nvGrpSpPr>
          <p:grpSpPr>
            <a:xfrm>
              <a:off x="66481" y="6490307"/>
              <a:ext cx="10079396" cy="1148138"/>
              <a:chOff x="66481" y="6504783"/>
              <a:chExt cx="10079396" cy="1148138"/>
            </a:xfrm>
          </p:grpSpPr>
          <p:sp>
            <p:nvSpPr>
              <p:cNvPr id="133" name="角丸四角形 102">
                <a:extLst>
                  <a:ext uri="{FF2B5EF4-FFF2-40B4-BE49-F238E27FC236}">
                    <a16:creationId xmlns:a16="http://schemas.microsoft.com/office/drawing/2014/main" id="{C1D0DC98-741C-441A-8E2B-4B8BE686E919}"/>
                  </a:ext>
                </a:extLst>
              </p:cNvPr>
              <p:cNvSpPr/>
              <p:nvPr/>
            </p:nvSpPr>
            <p:spPr>
              <a:xfrm>
                <a:off x="66481" y="6705133"/>
                <a:ext cx="2268000" cy="862860"/>
              </a:xfrm>
              <a:prstGeom prst="roundRect">
                <a:avLst>
                  <a:gd name="adj" fmla="val 8940"/>
                </a:avLst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ja-JP" altLang="en-US" sz="10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研究成果公開促進費</a:t>
                </a:r>
                <a:endParaRPr lang="en-US" altLang="ja-JP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r>
                  <a:rPr lang="ja-JP" altLang="en-US" sz="10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・研究成果公開発表</a:t>
                </a:r>
                <a:endParaRPr lang="en-US" altLang="ja-JP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r>
                  <a:rPr lang="ja-JP" altLang="en-US" sz="10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・国際情報発信強化</a:t>
                </a:r>
                <a:endParaRPr lang="en-US" altLang="ja-JP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r>
                  <a:rPr lang="ja-JP" altLang="en-US" sz="10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・学術図書</a:t>
                </a:r>
                <a:endParaRPr lang="en-US" altLang="ja-JP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r>
                  <a:rPr lang="ja-JP" altLang="en-US" sz="10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・データベース</a:t>
                </a:r>
              </a:p>
            </p:txBody>
          </p:sp>
          <p:sp>
            <p:nvSpPr>
              <p:cNvPr id="134" name="テキスト ボックス 133">
                <a:extLst>
                  <a:ext uri="{FF2B5EF4-FFF2-40B4-BE49-F238E27FC236}">
                    <a16:creationId xmlns:a16="http://schemas.microsoft.com/office/drawing/2014/main" id="{2DDBE7BB-6F0C-4B23-9CF7-7E2825771743}"/>
                  </a:ext>
                </a:extLst>
              </p:cNvPr>
              <p:cNvSpPr txBox="1"/>
              <p:nvPr/>
            </p:nvSpPr>
            <p:spPr>
              <a:xfrm>
                <a:off x="5947303" y="6792193"/>
                <a:ext cx="1749954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b="1" dirty="0">
                    <a:solidFill>
                      <a:srgbClr val="00206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書面審査</a:t>
                </a:r>
                <a:r>
                  <a:rPr lang="en-US" altLang="ja-JP" sz="800" b="1" dirty="0">
                    <a:solidFill>
                      <a:srgbClr val="00206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/</a:t>
                </a:r>
                <a:r>
                  <a:rPr lang="ja-JP" altLang="en-US" sz="800" b="1" dirty="0">
                    <a:solidFill>
                      <a:srgbClr val="00206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合議審査</a:t>
                </a:r>
              </a:p>
            </p:txBody>
          </p:sp>
          <p:sp>
            <p:nvSpPr>
              <p:cNvPr id="135" name="テキスト ボックス 134">
                <a:extLst>
                  <a:ext uri="{FF2B5EF4-FFF2-40B4-BE49-F238E27FC236}">
                    <a16:creationId xmlns:a16="http://schemas.microsoft.com/office/drawing/2014/main" id="{C644A212-054A-4B92-8978-0372E0AB025B}"/>
                  </a:ext>
                </a:extLst>
              </p:cNvPr>
              <p:cNvSpPr txBox="1"/>
              <p:nvPr/>
            </p:nvSpPr>
            <p:spPr>
              <a:xfrm>
                <a:off x="9838100" y="6759464"/>
                <a:ext cx="307777" cy="598774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pPr algn="ctr"/>
                <a:r>
                  <a:rPr lang="ja-JP" altLang="en-US" sz="800" b="1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交付決定</a:t>
                </a:r>
              </a:p>
            </p:txBody>
          </p:sp>
          <p:sp>
            <p:nvSpPr>
              <p:cNvPr id="136" name="テキスト ボックス 135">
                <a:extLst>
                  <a:ext uri="{FF2B5EF4-FFF2-40B4-BE49-F238E27FC236}">
                    <a16:creationId xmlns:a16="http://schemas.microsoft.com/office/drawing/2014/main" id="{1964592A-A345-4C20-9701-7075A70A9D41}"/>
                  </a:ext>
                </a:extLst>
              </p:cNvPr>
              <p:cNvSpPr txBox="1"/>
              <p:nvPr/>
            </p:nvSpPr>
            <p:spPr>
              <a:xfrm>
                <a:off x="8749777" y="6778572"/>
                <a:ext cx="680179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b="1" dirty="0">
                    <a:solidFill>
                      <a:srgbClr val="00206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交付申請</a:t>
                </a:r>
              </a:p>
            </p:txBody>
          </p:sp>
          <p:sp>
            <p:nvSpPr>
              <p:cNvPr id="137" name="テキスト ボックス 136">
                <a:extLst>
                  <a:ext uri="{FF2B5EF4-FFF2-40B4-BE49-F238E27FC236}">
                    <a16:creationId xmlns:a16="http://schemas.microsoft.com/office/drawing/2014/main" id="{C0D4EA1A-E98B-4777-9821-0547B7D8A79F}"/>
                  </a:ext>
                </a:extLst>
              </p:cNvPr>
              <p:cNvSpPr txBox="1"/>
              <p:nvPr/>
            </p:nvSpPr>
            <p:spPr>
              <a:xfrm>
                <a:off x="8480963" y="6504783"/>
                <a:ext cx="307777" cy="1148138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pPr algn="ctr"/>
                <a:r>
                  <a:rPr lang="ja-JP" altLang="en-US" sz="800" b="1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交付内定</a:t>
                </a:r>
              </a:p>
            </p:txBody>
          </p:sp>
          <p:sp>
            <p:nvSpPr>
              <p:cNvPr id="138" name="テキスト ボックス 137">
                <a:extLst>
                  <a:ext uri="{FF2B5EF4-FFF2-40B4-BE49-F238E27FC236}">
                    <a16:creationId xmlns:a16="http://schemas.microsoft.com/office/drawing/2014/main" id="{E5545BF0-3F55-41F7-8C07-2F106E21BDAA}"/>
                  </a:ext>
                </a:extLst>
              </p:cNvPr>
              <p:cNvSpPr txBox="1"/>
              <p:nvPr/>
            </p:nvSpPr>
            <p:spPr>
              <a:xfrm>
                <a:off x="4292977" y="6792193"/>
                <a:ext cx="468052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b="1" dirty="0">
                    <a:solidFill>
                      <a:srgbClr val="00206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公募</a:t>
                </a:r>
              </a:p>
            </p:txBody>
          </p:sp>
          <p:sp>
            <p:nvSpPr>
              <p:cNvPr id="139" name="テキスト ボックス 138">
                <a:extLst>
                  <a:ext uri="{FF2B5EF4-FFF2-40B4-BE49-F238E27FC236}">
                    <a16:creationId xmlns:a16="http://schemas.microsoft.com/office/drawing/2014/main" id="{A37A9BB9-1121-4A35-AD87-65D2B0998A0F}"/>
                  </a:ext>
                </a:extLst>
              </p:cNvPr>
              <p:cNvSpPr txBox="1"/>
              <p:nvPr/>
            </p:nvSpPr>
            <p:spPr>
              <a:xfrm>
                <a:off x="5120977" y="6885522"/>
                <a:ext cx="307777" cy="346659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pPr algn="ctr"/>
                <a:r>
                  <a:rPr lang="ja-JP" altLang="en-US" sz="800" b="1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受付</a:t>
                </a:r>
              </a:p>
            </p:txBody>
          </p:sp>
          <p:sp>
            <p:nvSpPr>
              <p:cNvPr id="141" name="右矢印 112">
                <a:extLst>
                  <a:ext uri="{FF2B5EF4-FFF2-40B4-BE49-F238E27FC236}">
                    <a16:creationId xmlns:a16="http://schemas.microsoft.com/office/drawing/2014/main" id="{6365F602-5ABB-473D-8A5A-6EC0B92AC9D5}"/>
                  </a:ext>
                </a:extLst>
              </p:cNvPr>
              <p:cNvSpPr/>
              <p:nvPr/>
            </p:nvSpPr>
            <p:spPr>
              <a:xfrm>
                <a:off x="4112977" y="6936193"/>
                <a:ext cx="1080000" cy="261321"/>
              </a:xfrm>
              <a:prstGeom prst="rightArrow">
                <a:avLst>
                  <a:gd name="adj1" fmla="val 50000"/>
                  <a:gd name="adj2" fmla="val 125027"/>
                </a:avLst>
              </a:prstGeom>
              <a:solidFill>
                <a:srgbClr val="FE405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dirty="0"/>
              </a:p>
            </p:txBody>
          </p:sp>
          <p:sp>
            <p:nvSpPr>
              <p:cNvPr id="142" name="右矢印 121">
                <a:extLst>
                  <a:ext uri="{FF2B5EF4-FFF2-40B4-BE49-F238E27FC236}">
                    <a16:creationId xmlns:a16="http://schemas.microsoft.com/office/drawing/2014/main" id="{A229B249-F792-4D72-A2E8-CF5B137B1856}"/>
                  </a:ext>
                </a:extLst>
              </p:cNvPr>
              <p:cNvSpPr/>
              <p:nvPr/>
            </p:nvSpPr>
            <p:spPr>
              <a:xfrm>
                <a:off x="5813457" y="6936193"/>
                <a:ext cx="2459954" cy="261321"/>
              </a:xfrm>
              <a:prstGeom prst="rightArrow">
                <a:avLst>
                  <a:gd name="adj1" fmla="val 50000"/>
                  <a:gd name="adj2" fmla="val 125027"/>
                </a:avLst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dirty="0"/>
              </a:p>
            </p:txBody>
          </p:sp>
          <p:sp>
            <p:nvSpPr>
              <p:cNvPr id="143" name="テキスト ボックス 142">
                <a:extLst>
                  <a:ext uri="{FF2B5EF4-FFF2-40B4-BE49-F238E27FC236}">
                    <a16:creationId xmlns:a16="http://schemas.microsoft.com/office/drawing/2014/main" id="{C5278E24-041A-403C-8737-B88F5FF8F95F}"/>
                  </a:ext>
                </a:extLst>
              </p:cNvPr>
              <p:cNvSpPr txBox="1"/>
              <p:nvPr/>
            </p:nvSpPr>
            <p:spPr>
              <a:xfrm>
                <a:off x="8241053" y="6709710"/>
                <a:ext cx="307777" cy="738285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pPr algn="ctr"/>
                <a:r>
                  <a:rPr lang="ja-JP" altLang="en-US" sz="800" b="1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審査結果通知</a:t>
                </a:r>
              </a:p>
            </p:txBody>
          </p:sp>
          <p:sp>
            <p:nvSpPr>
              <p:cNvPr id="144" name="右矢印 123">
                <a:extLst>
                  <a:ext uri="{FF2B5EF4-FFF2-40B4-BE49-F238E27FC236}">
                    <a16:creationId xmlns:a16="http://schemas.microsoft.com/office/drawing/2014/main" id="{0BCD73CE-AF20-4B35-A801-2EBF136F08E6}"/>
                  </a:ext>
                </a:extLst>
              </p:cNvPr>
              <p:cNvSpPr/>
              <p:nvPr/>
            </p:nvSpPr>
            <p:spPr>
              <a:xfrm>
                <a:off x="8760577" y="6935612"/>
                <a:ext cx="972174" cy="279086"/>
              </a:xfrm>
              <a:prstGeom prst="rightArrow">
                <a:avLst>
                  <a:gd name="adj1" fmla="val 50000"/>
                  <a:gd name="adj2" fmla="val 78204"/>
                </a:avLst>
              </a:prstGeom>
              <a:solidFill>
                <a:srgbClr val="FF9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dirty="0"/>
              </a:p>
            </p:txBody>
          </p:sp>
        </p:grpSp>
        <p:sp>
          <p:nvSpPr>
            <p:cNvPr id="159" name="テキスト ボックス 158">
              <a:extLst>
                <a:ext uri="{FF2B5EF4-FFF2-40B4-BE49-F238E27FC236}">
                  <a16:creationId xmlns:a16="http://schemas.microsoft.com/office/drawing/2014/main" id="{FA89FFF8-4ED1-4E9B-8884-D53F6142CE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4999048" y="6776884"/>
              <a:ext cx="481531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normalizeH="1" dirty="0">
                  <a:solidFill>
                    <a:srgbClr val="FF0000"/>
                  </a:solidFill>
                </a:rPr>
                <a:t>〆</a:t>
              </a:r>
              <a:r>
                <a:rPr kumimoji="1" lang="en-US" altLang="ja-JP" sz="800" normalizeH="1" dirty="0">
                  <a:solidFill>
                    <a:srgbClr val="FF0000"/>
                  </a:solidFill>
                </a:rPr>
                <a:t>9/17</a:t>
              </a:r>
              <a:endParaRPr kumimoji="1" lang="ja-JP" altLang="en-US" sz="800" normalizeH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050C6199-3111-4E9E-90EE-B57D76268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289828" y="1119153"/>
            <a:ext cx="6509576" cy="284821"/>
            <a:chOff x="2135560" y="840261"/>
            <a:chExt cx="6509576" cy="284821"/>
          </a:xfrm>
        </p:grpSpPr>
        <p:sp>
          <p:nvSpPr>
            <p:cNvPr id="76" name="テキスト ボックス 7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6858353" y="840261"/>
              <a:ext cx="178678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令和９</a:t>
              </a:r>
              <a:r>
                <a:rPr lang="en-US" altLang="ja-JP" sz="12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(2027)</a:t>
              </a:r>
              <a:r>
                <a:rPr lang="ja-JP" altLang="en-US" sz="12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年</a:t>
              </a:r>
            </a:p>
          </p:txBody>
        </p:sp>
        <p:sp>
          <p:nvSpPr>
            <p:cNvPr id="167" name="テキスト ボックス 166">
              <a:extLst>
                <a:ext uri="{FF2B5EF4-FFF2-40B4-BE49-F238E27FC236}">
                  <a16:creationId xmlns:a16="http://schemas.microsoft.com/office/drawing/2014/main" id="{80E36095-41FB-4CE1-AC26-6CC7FC40F4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2135560" y="848083"/>
              <a:ext cx="178678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令和８</a:t>
              </a:r>
              <a:r>
                <a:rPr lang="en-US" altLang="ja-JP" sz="12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(2026)</a:t>
              </a:r>
              <a:r>
                <a:rPr lang="ja-JP" altLang="en-US" sz="12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年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70083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>
            <a:extLst>
              <a:ext uri="{FF2B5EF4-FFF2-40B4-BE49-F238E27FC236}">
                <a16:creationId xmlns:a16="http://schemas.microsoft.com/office/drawing/2014/main" id="{660430D8-ED8B-41A1-B905-777E78196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26" y="-51758"/>
            <a:ext cx="11884126" cy="1143000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2000" dirty="0"/>
              <a:t>スライド４：令和９（</a:t>
            </a:r>
            <a:r>
              <a:rPr kumimoji="1" lang="en-US" altLang="ja-JP" sz="2000" dirty="0"/>
              <a:t>2027</a:t>
            </a:r>
            <a:r>
              <a:rPr kumimoji="1" lang="ja-JP" altLang="en-US" sz="2000" dirty="0"/>
              <a:t>）年度科研費スケジュール</a:t>
            </a:r>
            <a:br>
              <a:rPr kumimoji="1" lang="en-US" altLang="ja-JP" sz="2000" dirty="0"/>
            </a:br>
            <a:r>
              <a:rPr kumimoji="1" lang="ja-JP" altLang="en-US" sz="2000" dirty="0"/>
              <a:t>（対象種目：学術変革領域研究</a:t>
            </a:r>
            <a:r>
              <a:rPr lang="ja-JP" altLang="en-US" sz="2000" dirty="0"/>
              <a:t>（</a:t>
            </a:r>
            <a:r>
              <a:rPr kumimoji="1" lang="ja-JP" altLang="en-US" sz="2000" dirty="0"/>
              <a:t>Ａ）、学術変革領域研究（Ｂ）、学術変革領域研究</a:t>
            </a:r>
            <a:r>
              <a:rPr lang="ja-JP" altLang="en-US" sz="2000" dirty="0"/>
              <a:t>（</a:t>
            </a:r>
            <a:r>
              <a:rPr kumimoji="1" lang="ja-JP" altLang="en-US" sz="2000" dirty="0"/>
              <a:t>Ａ） （公募研究））</a:t>
            </a:r>
            <a:br>
              <a:rPr kumimoji="1" lang="en-US" altLang="ja-JP" sz="2000" dirty="0"/>
            </a:br>
            <a:r>
              <a:rPr kumimoji="1" lang="ja-JP" altLang="en-US" sz="1400" dirty="0"/>
              <a:t>注意点：学術変革領域研究は、公募および審査は文部科学省が実施しますので、ご留意ください。</a:t>
            </a:r>
            <a:endParaRPr kumimoji="1" lang="ja-JP" altLang="en-US" sz="1800" dirty="0"/>
          </a:p>
        </p:txBody>
      </p:sp>
      <p:graphicFrame>
        <p:nvGraphicFramePr>
          <p:cNvPr id="50" name="表 5">
            <a:extLst>
              <a:ext uri="{FF2B5EF4-FFF2-40B4-BE49-F238E27FC236}">
                <a16:creationId xmlns:a16="http://schemas.microsoft.com/office/drawing/2014/main" id="{0187323B-ACEC-486D-8E7F-CE1FD99CB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993807"/>
              </p:ext>
            </p:extLst>
          </p:nvPr>
        </p:nvGraphicFramePr>
        <p:xfrm>
          <a:off x="93382" y="1453777"/>
          <a:ext cx="12098618" cy="39914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04897">
                  <a:extLst>
                    <a:ext uri="{9D8B030D-6E8A-4147-A177-3AD203B41FA5}">
                      <a16:colId xmlns:a16="http://schemas.microsoft.com/office/drawing/2014/main" val="2892419138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2021732647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4160602175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296903997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2742551420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1692719738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281664138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2374633677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2765097619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589606340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268545820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1282287047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3024857868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1463605197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5569619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3545781529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1320635245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822663805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2285960225"/>
                    </a:ext>
                  </a:extLst>
                </a:gridCol>
                <a:gridCol w="515459">
                  <a:extLst>
                    <a:ext uri="{9D8B030D-6E8A-4147-A177-3AD203B41FA5}">
                      <a16:colId xmlns:a16="http://schemas.microsoft.com/office/drawing/2014/main" val="195582484"/>
                    </a:ext>
                  </a:extLst>
                </a:gridCol>
              </a:tblGrid>
              <a:tr h="53677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5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月</a:t>
                      </a:r>
                      <a:endParaRPr kumimoji="1" lang="ja-JP" altLang="en-US" sz="16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11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12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379879"/>
                  </a:ext>
                </a:extLst>
              </a:tr>
              <a:tr h="3454673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086828"/>
                  </a:ext>
                </a:extLst>
              </a:tr>
            </a:tbl>
          </a:graphicData>
        </a:graphic>
      </p:graphicFrame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D5F3F780-4F75-47EA-8F72-5D785FEED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471310" y="2085792"/>
            <a:ext cx="5219322" cy="3204359"/>
            <a:chOff x="2460854" y="832131"/>
            <a:chExt cx="5219322" cy="2712310"/>
          </a:xfrm>
        </p:grpSpPr>
        <p:sp>
          <p:nvSpPr>
            <p:cNvPr id="131" name="正方形/長方形 13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4332753" y="832131"/>
              <a:ext cx="1558494" cy="1817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ja-JP" altLang="en-US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公募・審査は文部科学省が実施</a:t>
              </a:r>
            </a:p>
          </p:txBody>
        </p:sp>
        <p:sp>
          <p:nvSpPr>
            <p:cNvPr id="194" name="正方形/長方形 19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460854" y="1056525"/>
              <a:ext cx="5219322" cy="2487916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7030A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</p:grp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DCF5FD45-5E2C-49A6-B26D-D5354BBBA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357814" y="1154374"/>
            <a:ext cx="6405931" cy="284111"/>
            <a:chOff x="2357814" y="1154374"/>
            <a:chExt cx="6405931" cy="284111"/>
          </a:xfrm>
        </p:grpSpPr>
        <p:sp>
          <p:nvSpPr>
            <p:cNvPr id="4" name="テキスト ボックス 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2357814" y="1161486"/>
              <a:ext cx="178678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令和８</a:t>
              </a:r>
              <a:r>
                <a:rPr lang="en-US" altLang="ja-JP" sz="12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(2026)</a:t>
              </a:r>
              <a:r>
                <a:rPr lang="ja-JP" altLang="en-US" sz="12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年</a:t>
              </a:r>
            </a:p>
          </p:txBody>
        </p:sp>
        <p:sp>
          <p:nvSpPr>
            <p:cNvPr id="76" name="テキスト ボックス 7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6976962" y="1154374"/>
              <a:ext cx="178678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令和 ９</a:t>
              </a:r>
              <a:r>
                <a:rPr lang="en-US" altLang="ja-JP" sz="12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(2027)</a:t>
              </a:r>
              <a:r>
                <a:rPr lang="ja-JP" altLang="en-US" sz="12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年</a:t>
              </a:r>
            </a:p>
          </p:txBody>
        </p:sp>
      </p:grpSp>
      <p:grpSp>
        <p:nvGrpSpPr>
          <p:cNvPr id="3" name="グループ化 2" descr="種目名、学術変革領域研究（Ａ）。公募期間は、令和８(2026)年４月１0日（金）午前１０時から、令和８(2026)年６月１６日（火）午後４時３０分が締め切りとなります。審査期間は、令和８(2026)年７月から令和９(2027)年2月までを予定しております。ヒアリング研究領域選定結果の通知は、令和８(2026)年９月中旬を予定しております。研究計画調書の提出は、令和８(2026)年９月中旬～10月中旬を予定しております。ヒアリングの実施（Web会議形式にて行う）期間は、令和９(2027)年1月上旬から令和９(2027)年1月中旬までを予定しております。審査結果通知は、令和９(2027)年２月中旬を予定しております。交付内定は、令和９(2027)年４月上旬予定となっております。また、交付申請期間は、令和９(2027)年４月下旬までを予定しております。交付決定は、令和９(2027)年６月中旬を予定しております。">
            <a:extLst>
              <a:ext uri="{FF2B5EF4-FFF2-40B4-BE49-F238E27FC236}">
                <a16:creationId xmlns:a16="http://schemas.microsoft.com/office/drawing/2014/main" id="{3FACBC04-C638-4A36-8287-263F3824D3D9}"/>
              </a:ext>
            </a:extLst>
          </p:cNvPr>
          <p:cNvGrpSpPr/>
          <p:nvPr/>
        </p:nvGrpSpPr>
        <p:grpSpPr>
          <a:xfrm>
            <a:off x="108997" y="2181641"/>
            <a:ext cx="10073730" cy="1148138"/>
            <a:chOff x="68400" y="911150"/>
            <a:chExt cx="10073730" cy="1148138"/>
          </a:xfrm>
        </p:grpSpPr>
        <p:grpSp>
          <p:nvGrpSpPr>
            <p:cNvPr id="2" name="グループ化 1" descr="種目名、学術変革領域研究（Ａ）。公募期間は、令和７(2025)年４月１１日（金）から、令和７(2025)年６月１７日（火）午後４時３０分が締め切りでした。審査期間は、令和７(2025)年７月から令和８ (2026)年2月までを予定しております。ヒアリング研究領域選定結果の通知は、令和７(2025)年９月中旬を予定しております。研究計画調書の提出は、令和７(2025)年９月中旬～10月中旬を予定しております。ヒアリングの実施（Web会議形式にて行う）期間は、令和８(2026)年1月上旬から令和８(2026)年1月中旬までを予定しております。審査結果通知は、令和８(2026)年２月中旬を予定しております。交付内定は、令和８(2026)年４月上旬予定となっております。また、交付申請期間は、令和８(2026)年４月下旬までを予定しております。交付決定は、令和８(2026)年６月中旬を予定しております。">
              <a:extLst>
                <a:ext uri="{FF2B5EF4-FFF2-40B4-BE49-F238E27FC236}">
                  <a16:creationId xmlns:a16="http://schemas.microsoft.com/office/drawing/2014/main" id="{7DC3EBE0-EFE5-4552-A957-66E886EC8CD5}"/>
                </a:ext>
              </a:extLst>
            </p:cNvPr>
            <p:cNvGrpSpPr/>
            <p:nvPr/>
          </p:nvGrpSpPr>
          <p:grpSpPr>
            <a:xfrm>
              <a:off x="68400" y="911150"/>
              <a:ext cx="10073730" cy="1148138"/>
              <a:chOff x="592275" y="839142"/>
              <a:chExt cx="10073730" cy="1148138"/>
            </a:xfrm>
          </p:grpSpPr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01FA22AE-F6DB-4B1C-AF55-7E56151C4CEA}"/>
                  </a:ext>
                </a:extLst>
              </p:cNvPr>
              <p:cNvGrpSpPr/>
              <p:nvPr/>
            </p:nvGrpSpPr>
            <p:grpSpPr>
              <a:xfrm>
                <a:off x="592275" y="839142"/>
                <a:ext cx="10073730" cy="1148138"/>
                <a:chOff x="592275" y="737542"/>
                <a:chExt cx="10073730" cy="1148138"/>
              </a:xfrm>
            </p:grpSpPr>
            <p:sp>
              <p:nvSpPr>
                <p:cNvPr id="103" name="角丸四角形 102"/>
                <p:cNvSpPr/>
                <p:nvPr/>
              </p:nvSpPr>
              <p:spPr>
                <a:xfrm>
                  <a:off x="592275" y="1090329"/>
                  <a:ext cx="2268000" cy="396879"/>
                </a:xfrm>
                <a:prstGeom prst="roundRect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ja-JP" altLang="en-US" sz="10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学術変革領域研究（</a:t>
                  </a:r>
                  <a:r>
                    <a:rPr lang="en-US" altLang="ja-JP" sz="10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A</a:t>
                  </a:r>
                  <a:r>
                    <a:rPr lang="ja-JP" altLang="en-US" sz="10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）</a:t>
                  </a:r>
                  <a:endParaRPr lang="en-US" altLang="ja-JP" sz="10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  <p:sp>
              <p:nvSpPr>
                <p:cNvPr id="105" name="テキスト ボックス 104"/>
                <p:cNvSpPr txBox="1"/>
                <p:nvPr/>
              </p:nvSpPr>
              <p:spPr>
                <a:xfrm>
                  <a:off x="5087549" y="1032619"/>
                  <a:ext cx="1749954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書面審査</a:t>
                  </a:r>
                  <a:r>
                    <a:rPr lang="en-US" altLang="ja-JP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/</a:t>
                  </a:r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合議審査</a:t>
                  </a:r>
                  <a:r>
                    <a:rPr lang="en-US" altLang="ja-JP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/</a:t>
                  </a:r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ヒアリング</a:t>
                  </a:r>
                  <a:endParaRPr lang="ja-JP" altLang="en-US" sz="800" b="1" strike="sngStrike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  <p:sp>
              <p:nvSpPr>
                <p:cNvPr id="106" name="テキスト ボックス 105"/>
                <p:cNvSpPr txBox="1"/>
                <p:nvPr/>
              </p:nvSpPr>
              <p:spPr>
                <a:xfrm>
                  <a:off x="10358228" y="989381"/>
                  <a:ext cx="307777" cy="598774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交付決定</a:t>
                  </a:r>
                </a:p>
              </p:txBody>
            </p:sp>
            <p:sp>
              <p:nvSpPr>
                <p:cNvPr id="107" name="テキスト ボックス 106"/>
                <p:cNvSpPr txBox="1"/>
                <p:nvPr/>
              </p:nvSpPr>
              <p:spPr>
                <a:xfrm>
                  <a:off x="9209400" y="887161"/>
                  <a:ext cx="680179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交付申請</a:t>
                  </a:r>
                </a:p>
              </p:txBody>
            </p:sp>
            <p:sp>
              <p:nvSpPr>
                <p:cNvPr id="108" name="テキスト ボックス 107"/>
                <p:cNvSpPr txBox="1"/>
                <p:nvPr/>
              </p:nvSpPr>
              <p:spPr>
                <a:xfrm>
                  <a:off x="8998847" y="737542"/>
                  <a:ext cx="307777" cy="1148138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交付内定</a:t>
                  </a:r>
                </a:p>
              </p:txBody>
            </p:sp>
            <p:sp>
              <p:nvSpPr>
                <p:cNvPr id="109" name="テキスト ボックス 108"/>
                <p:cNvSpPr txBox="1"/>
                <p:nvPr/>
              </p:nvSpPr>
              <p:spPr>
                <a:xfrm>
                  <a:off x="3348000" y="1032619"/>
                  <a:ext cx="468052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公募</a:t>
                  </a:r>
                </a:p>
              </p:txBody>
            </p:sp>
            <p:sp>
              <p:nvSpPr>
                <p:cNvPr id="110" name="テキスト ボックス 109"/>
                <p:cNvSpPr txBox="1"/>
                <p:nvPr/>
              </p:nvSpPr>
              <p:spPr>
                <a:xfrm>
                  <a:off x="4123875" y="1147105"/>
                  <a:ext cx="307777" cy="346659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受付</a:t>
                  </a:r>
                </a:p>
              </p:txBody>
            </p:sp>
            <p:sp>
              <p:nvSpPr>
                <p:cNvPr id="113" name="右矢印 112"/>
                <p:cNvSpPr/>
                <p:nvPr/>
              </p:nvSpPr>
              <p:spPr>
                <a:xfrm>
                  <a:off x="3116710" y="1188564"/>
                  <a:ext cx="1080000" cy="261321"/>
                </a:xfrm>
                <a:prstGeom prst="rightArrow">
                  <a:avLst>
                    <a:gd name="adj1" fmla="val 50000"/>
                    <a:gd name="adj2" fmla="val 125027"/>
                  </a:avLst>
                </a:prstGeom>
                <a:solidFill>
                  <a:srgbClr val="FE405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dirty="0"/>
                </a:p>
              </p:txBody>
            </p:sp>
            <p:sp>
              <p:nvSpPr>
                <p:cNvPr id="122" name="右矢印 121"/>
                <p:cNvSpPr/>
                <p:nvPr/>
              </p:nvSpPr>
              <p:spPr>
                <a:xfrm>
                  <a:off x="4748059" y="1208703"/>
                  <a:ext cx="3252249" cy="261321"/>
                </a:xfrm>
                <a:prstGeom prst="rightArrow">
                  <a:avLst>
                    <a:gd name="adj1" fmla="val 50000"/>
                    <a:gd name="adj2" fmla="val 125027"/>
                  </a:avLst>
                </a:prstGeom>
                <a:solidFill>
                  <a:srgbClr val="00B0F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dirty="0"/>
                </a:p>
              </p:txBody>
            </p:sp>
            <p:sp>
              <p:nvSpPr>
                <p:cNvPr id="124" name="右矢印 123"/>
                <p:cNvSpPr/>
                <p:nvPr/>
              </p:nvSpPr>
              <p:spPr>
                <a:xfrm>
                  <a:off x="9257475" y="1135821"/>
                  <a:ext cx="1045638" cy="258804"/>
                </a:xfrm>
                <a:prstGeom prst="rightArrow">
                  <a:avLst>
                    <a:gd name="adj1" fmla="val 50000"/>
                    <a:gd name="adj2" fmla="val 78204"/>
                  </a:avLst>
                </a:prstGeom>
                <a:solidFill>
                  <a:srgbClr val="FF99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dirty="0"/>
                </a:p>
              </p:txBody>
            </p:sp>
            <p:sp>
              <p:nvSpPr>
                <p:cNvPr id="206" name="テキスト ボックス 205"/>
                <p:cNvSpPr txBox="1"/>
                <p:nvPr/>
              </p:nvSpPr>
              <p:spPr>
                <a:xfrm>
                  <a:off x="8124761" y="917576"/>
                  <a:ext cx="307777" cy="770600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審査結果通知</a:t>
                  </a:r>
                </a:p>
              </p:txBody>
            </p:sp>
          </p:grpSp>
          <p:sp>
            <p:nvSpPr>
              <p:cNvPr id="43" name="テキスト ボックス 42">
                <a:extLst>
                  <a:ext uri="{FF2B5EF4-FFF2-40B4-BE49-F238E27FC236}">
                    <a16:creationId xmlns:a16="http://schemas.microsoft.com/office/drawing/2014/main" id="{6FB0B1D5-DB12-425C-9956-8E1738593897}"/>
                  </a:ext>
                </a:extLst>
              </p:cNvPr>
              <p:cNvSpPr txBox="1"/>
              <p:nvPr/>
            </p:nvSpPr>
            <p:spPr>
              <a:xfrm>
                <a:off x="5292414" y="1532589"/>
                <a:ext cx="961772" cy="338554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pPr algn="ctr"/>
                <a:r>
                  <a:rPr lang="ja-JP" altLang="en-US" sz="800" b="1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（</a:t>
                </a:r>
                <a:r>
                  <a:rPr lang="en-US" altLang="ja-JP" sz="800" b="1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※</a:t>
                </a:r>
                <a:r>
                  <a:rPr lang="ja-JP" altLang="en-US" sz="800" b="1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）ヒアリング選定結果の通知</a:t>
                </a:r>
              </a:p>
            </p:txBody>
          </p:sp>
          <p:sp>
            <p:nvSpPr>
              <p:cNvPr id="44" name="テキスト ボックス 43">
                <a:extLst>
                  <a:ext uri="{FF2B5EF4-FFF2-40B4-BE49-F238E27FC236}">
                    <a16:creationId xmlns:a16="http://schemas.microsoft.com/office/drawing/2014/main" id="{79146CBC-B075-461D-B4B5-6ECC6BFD2D91}"/>
                  </a:ext>
                </a:extLst>
              </p:cNvPr>
              <p:cNvSpPr txBox="1"/>
              <p:nvPr/>
            </p:nvSpPr>
            <p:spPr>
              <a:xfrm>
                <a:off x="5289822" y="1312911"/>
                <a:ext cx="1078420" cy="215444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pPr algn="ctr"/>
                <a:r>
                  <a:rPr lang="ja-JP" altLang="en-US" sz="800" b="1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（</a:t>
                </a:r>
                <a:r>
                  <a:rPr lang="en-US" altLang="ja-JP" sz="800" b="1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※</a:t>
                </a:r>
                <a:r>
                  <a:rPr lang="ja-JP" altLang="en-US" sz="800" b="1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）</a:t>
                </a:r>
              </a:p>
            </p:txBody>
          </p:sp>
        </p:grpSp>
        <p:sp>
          <p:nvSpPr>
            <p:cNvPr id="51" name="テキスト ボックス 50">
              <a:extLst>
                <a:ext uri="{FF2B5EF4-FFF2-40B4-BE49-F238E27FC236}">
                  <a16:creationId xmlns:a16="http://schemas.microsoft.com/office/drawing/2014/main" id="{C8D81E50-D693-4811-AF8A-982FD2A866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3459627" y="1205512"/>
              <a:ext cx="481531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normalizeH="1" dirty="0">
                  <a:solidFill>
                    <a:srgbClr val="FF0000"/>
                  </a:solidFill>
                </a:rPr>
                <a:t>〆</a:t>
              </a:r>
              <a:r>
                <a:rPr kumimoji="1" lang="en-US" altLang="ja-JP" sz="800" normalizeH="1" dirty="0">
                  <a:solidFill>
                    <a:srgbClr val="FF0000"/>
                  </a:solidFill>
                </a:rPr>
                <a:t>6/16</a:t>
              </a:r>
              <a:endParaRPr kumimoji="1" lang="ja-JP" altLang="en-US" sz="800" normalizeH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3" name="グループ化 12" descr="種目名、学術変革領域研究（Ｂ）。公募期間は、令和８(2026)年４月１0日（金）午前１０時から、令和８(2026)年６月１６日（火）午後４時３０分が締め切りとなります。審査期間は、令和８(2026)年７月から令和９(2027)年2月までを予定しております。事前の選定結果の通知は、令和８(2026)年９月下旬を予定しております。審査結果通知は、令和９(2027)年２月中旬を予定しております。交付内定は、令和９(2027)年４月上旬予定となっております。また、交付申請期間は、令和９(2027)年４月下旬までを予定しております。交付決定は、令和９(2027)年６月中旬を予定しております。">
            <a:extLst>
              <a:ext uri="{FF2B5EF4-FFF2-40B4-BE49-F238E27FC236}">
                <a16:creationId xmlns:a16="http://schemas.microsoft.com/office/drawing/2014/main" id="{D0269E7C-A4D7-4392-8F6D-B8A86535CDBD}"/>
              </a:ext>
            </a:extLst>
          </p:cNvPr>
          <p:cNvGrpSpPr/>
          <p:nvPr/>
        </p:nvGrpSpPr>
        <p:grpSpPr>
          <a:xfrm>
            <a:off x="108997" y="3427567"/>
            <a:ext cx="10073730" cy="851026"/>
            <a:chOff x="108997" y="3236282"/>
            <a:chExt cx="10073730" cy="851026"/>
          </a:xfrm>
        </p:grpSpPr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F6CAB62E-FD74-4791-8551-0316C4C7C2B7}"/>
                </a:ext>
              </a:extLst>
            </p:cNvPr>
            <p:cNvGrpSpPr/>
            <p:nvPr/>
          </p:nvGrpSpPr>
          <p:grpSpPr>
            <a:xfrm>
              <a:off x="108997" y="3236282"/>
              <a:ext cx="10073730" cy="851026"/>
              <a:chOff x="68400" y="1978070"/>
              <a:chExt cx="10073730" cy="851026"/>
            </a:xfrm>
          </p:grpSpPr>
          <p:sp>
            <p:nvSpPr>
              <p:cNvPr id="48" name="テキスト ボックス 47">
                <a:extLst>
                  <a:ext uri="{FF2B5EF4-FFF2-40B4-BE49-F238E27FC236}">
                    <a16:creationId xmlns:a16="http://schemas.microsoft.com/office/drawing/2014/main" id="{E2777231-A62F-4B43-A57C-3752302781D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 txBox="1"/>
              <p:nvPr/>
            </p:nvSpPr>
            <p:spPr>
              <a:xfrm>
                <a:off x="4554327" y="2490542"/>
                <a:ext cx="1501660" cy="338554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pPr algn="ctr"/>
                <a:r>
                  <a:rPr lang="ja-JP" altLang="en-US" sz="800" b="1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（注）事前の選考による不採択課題に対する審査結果通知</a:t>
                </a:r>
              </a:p>
            </p:txBody>
          </p:sp>
          <p:grpSp>
            <p:nvGrpSpPr>
              <p:cNvPr id="6" name="グループ化 5">
                <a:extLst>
                  <a:ext uri="{FF2B5EF4-FFF2-40B4-BE49-F238E27FC236}">
                    <a16:creationId xmlns:a16="http://schemas.microsoft.com/office/drawing/2014/main" id="{6D8B3D87-42C7-4495-AA79-7D2A8F7BF897}"/>
                  </a:ext>
                </a:extLst>
              </p:cNvPr>
              <p:cNvGrpSpPr/>
              <p:nvPr/>
            </p:nvGrpSpPr>
            <p:grpSpPr>
              <a:xfrm>
                <a:off x="68400" y="1978070"/>
                <a:ext cx="10073730" cy="753704"/>
                <a:chOff x="68400" y="1978070"/>
                <a:chExt cx="10073730" cy="753704"/>
              </a:xfrm>
            </p:grpSpPr>
            <p:grpSp>
              <p:nvGrpSpPr>
                <p:cNvPr id="82" name="グループ化 81" descr="種目名、学術変革領域研究（Ｂ）。公募期間は、令和７(2025)年４月１１日（金）から、令和７(2025)年６月１７日（火）午後４時３０分が締め切りでした。審査期間は、令和７(2025)年７月から令和８ (2026)年2月までを予定しております。事前の選定結果の通知は、令和７(2025)年９月下旬を予定しております。審査結果通知は、令和８(2026)年２月中旬を予定しております。交付内定は、令和８(2026)年４月上旬予定となっております。また、交付申請期間は、令和８(2026)年４月下旬までを予定しております。交付決定は、令和８(2026)年６月中旬を予定しております。">
                  <a:extLst>
                    <a:ext uri="{FF2B5EF4-FFF2-40B4-BE49-F238E27FC236}">
                      <a16:creationId xmlns:a16="http://schemas.microsoft.com/office/drawing/2014/main" id="{03B3401B-4F33-47FD-A9C4-15EE21C2FD88}"/>
                    </a:ext>
                  </a:extLst>
                </p:cNvPr>
                <p:cNvGrpSpPr/>
                <p:nvPr/>
              </p:nvGrpSpPr>
              <p:grpSpPr>
                <a:xfrm>
                  <a:off x="68400" y="1978070"/>
                  <a:ext cx="10073730" cy="753704"/>
                  <a:chOff x="592275" y="887161"/>
                  <a:chExt cx="10073730" cy="753704"/>
                </a:xfrm>
              </p:grpSpPr>
              <p:sp>
                <p:nvSpPr>
                  <p:cNvPr id="83" name="角丸四角形 102">
                    <a:extLst>
                      <a:ext uri="{FF2B5EF4-FFF2-40B4-BE49-F238E27FC236}">
                        <a16:creationId xmlns:a16="http://schemas.microsoft.com/office/drawing/2014/main" id="{7248CE58-5796-496B-AFDC-5D26E245A9B1}"/>
                      </a:ext>
                    </a:extLst>
                  </p:cNvPr>
                  <p:cNvSpPr/>
                  <p:nvPr/>
                </p:nvSpPr>
                <p:spPr>
                  <a:xfrm>
                    <a:off x="592275" y="1090329"/>
                    <a:ext cx="2268000" cy="396879"/>
                  </a:xfrm>
                  <a:prstGeom prst="roundRect">
                    <a:avLst/>
                  </a:prstGeom>
                  <a:solidFill>
                    <a:schemeClr val="accent3">
                      <a:lumMod val="40000"/>
                      <a:lumOff val="6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学術変革領域研究（</a:t>
                    </a:r>
                    <a:r>
                      <a:rPr lang="en-US" altLang="ja-JP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B</a:t>
                    </a:r>
                    <a:r>
                      <a:rPr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）</a:t>
                    </a:r>
                    <a:endParaRPr lang="en-US" altLang="ja-JP" sz="10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endParaRPr>
                  </a:p>
                </p:txBody>
              </p:sp>
              <p:sp>
                <p:nvSpPr>
                  <p:cNvPr id="84" name="テキスト ボックス 83">
                    <a:extLst>
                      <a:ext uri="{FF2B5EF4-FFF2-40B4-BE49-F238E27FC236}">
                        <a16:creationId xmlns:a16="http://schemas.microsoft.com/office/drawing/2014/main" id="{7A07F919-5503-423D-B6B8-E5A082863A3B}"/>
                      </a:ext>
                    </a:extLst>
                  </p:cNvPr>
                  <p:cNvSpPr txBox="1"/>
                  <p:nvPr/>
                </p:nvSpPr>
                <p:spPr>
                  <a:xfrm>
                    <a:off x="5087549" y="1032619"/>
                    <a:ext cx="1749954" cy="21544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ja-JP" altLang="en-US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事前の選考</a:t>
                    </a:r>
                    <a:r>
                      <a:rPr lang="en-US" altLang="ja-JP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/</a:t>
                    </a:r>
                    <a:r>
                      <a:rPr lang="ja-JP" altLang="en-US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書面審査</a:t>
                    </a:r>
                    <a:r>
                      <a:rPr lang="en-US" altLang="ja-JP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/</a:t>
                    </a:r>
                    <a:r>
                      <a:rPr lang="ja-JP" altLang="en-US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合議審査</a:t>
                    </a:r>
                  </a:p>
                </p:txBody>
              </p:sp>
              <p:sp>
                <p:nvSpPr>
                  <p:cNvPr id="85" name="テキスト ボックス 84">
                    <a:extLst>
                      <a:ext uri="{FF2B5EF4-FFF2-40B4-BE49-F238E27FC236}">
                        <a16:creationId xmlns:a16="http://schemas.microsoft.com/office/drawing/2014/main" id="{1746D487-27CF-4EB6-B6DA-719F8545BD0A}"/>
                      </a:ext>
                    </a:extLst>
                  </p:cNvPr>
                  <p:cNvSpPr txBox="1"/>
                  <p:nvPr/>
                </p:nvSpPr>
                <p:spPr>
                  <a:xfrm>
                    <a:off x="10358228" y="1036768"/>
                    <a:ext cx="307777" cy="504000"/>
                  </a:xfrm>
                  <a:prstGeom prst="rect">
                    <a:avLst/>
                  </a:prstGeom>
                  <a:noFill/>
                </p:spPr>
                <p:txBody>
                  <a:bodyPr vert="eaVert" wrap="square" rtlCol="0">
                    <a:spAutoFit/>
                  </a:bodyPr>
                  <a:lstStyle/>
                  <a:p>
                    <a:pPr algn="ctr"/>
                    <a:r>
                      <a:rPr lang="ja-JP" altLang="en-US" sz="8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交付決定</a:t>
                    </a:r>
                  </a:p>
                </p:txBody>
              </p:sp>
              <p:sp>
                <p:nvSpPr>
                  <p:cNvPr id="86" name="テキスト ボックス 85">
                    <a:extLst>
                      <a:ext uri="{FF2B5EF4-FFF2-40B4-BE49-F238E27FC236}">
                        <a16:creationId xmlns:a16="http://schemas.microsoft.com/office/drawing/2014/main" id="{39F3891F-48C0-4BED-AAA9-619CD43B2D70}"/>
                      </a:ext>
                    </a:extLst>
                  </p:cNvPr>
                  <p:cNvSpPr txBox="1"/>
                  <p:nvPr/>
                </p:nvSpPr>
                <p:spPr>
                  <a:xfrm>
                    <a:off x="9199875" y="887161"/>
                    <a:ext cx="680179" cy="21544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ja-JP" altLang="en-US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交付申請</a:t>
                    </a:r>
                  </a:p>
                </p:txBody>
              </p:sp>
              <p:sp>
                <p:nvSpPr>
                  <p:cNvPr id="87" name="テキスト ボックス 86">
                    <a:extLst>
                      <a:ext uri="{FF2B5EF4-FFF2-40B4-BE49-F238E27FC236}">
                        <a16:creationId xmlns:a16="http://schemas.microsoft.com/office/drawing/2014/main" id="{D28036DA-22DF-4B8F-BD22-45763095A750}"/>
                      </a:ext>
                    </a:extLst>
                  </p:cNvPr>
                  <p:cNvSpPr txBox="1"/>
                  <p:nvPr/>
                </p:nvSpPr>
                <p:spPr>
                  <a:xfrm>
                    <a:off x="9002670" y="961759"/>
                    <a:ext cx="307777" cy="679106"/>
                  </a:xfrm>
                  <a:prstGeom prst="rect">
                    <a:avLst/>
                  </a:prstGeom>
                  <a:noFill/>
                </p:spPr>
                <p:txBody>
                  <a:bodyPr vert="eaVert" wrap="square" rtlCol="0">
                    <a:spAutoFit/>
                  </a:bodyPr>
                  <a:lstStyle/>
                  <a:p>
                    <a:pPr algn="ctr"/>
                    <a:r>
                      <a:rPr lang="ja-JP" altLang="en-US" sz="8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交付内定</a:t>
                    </a:r>
                  </a:p>
                </p:txBody>
              </p:sp>
              <p:sp>
                <p:nvSpPr>
                  <p:cNvPr id="88" name="テキスト ボックス 87">
                    <a:extLst>
                      <a:ext uri="{FF2B5EF4-FFF2-40B4-BE49-F238E27FC236}">
                        <a16:creationId xmlns:a16="http://schemas.microsoft.com/office/drawing/2014/main" id="{D64030F9-B9DB-4719-A998-BB0F70375D48}"/>
                      </a:ext>
                    </a:extLst>
                  </p:cNvPr>
                  <p:cNvSpPr txBox="1"/>
                  <p:nvPr/>
                </p:nvSpPr>
                <p:spPr>
                  <a:xfrm>
                    <a:off x="3348000" y="1032619"/>
                    <a:ext cx="468052" cy="21544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ja-JP" altLang="en-US" sz="800" b="1" dirty="0">
                        <a:solidFill>
                          <a:srgbClr val="00206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公募</a:t>
                    </a:r>
                  </a:p>
                </p:txBody>
              </p:sp>
              <p:sp>
                <p:nvSpPr>
                  <p:cNvPr id="89" name="テキスト ボックス 88">
                    <a:extLst>
                      <a:ext uri="{FF2B5EF4-FFF2-40B4-BE49-F238E27FC236}">
                        <a16:creationId xmlns:a16="http://schemas.microsoft.com/office/drawing/2014/main" id="{8AB7D280-A6EF-410A-82FC-5354D0C5A915}"/>
                      </a:ext>
                    </a:extLst>
                  </p:cNvPr>
                  <p:cNvSpPr txBox="1"/>
                  <p:nvPr/>
                </p:nvSpPr>
                <p:spPr>
                  <a:xfrm>
                    <a:off x="4123875" y="1147105"/>
                    <a:ext cx="307777" cy="346659"/>
                  </a:xfrm>
                  <a:prstGeom prst="rect">
                    <a:avLst/>
                  </a:prstGeom>
                  <a:noFill/>
                </p:spPr>
                <p:txBody>
                  <a:bodyPr vert="eaVert" wrap="square" rtlCol="0">
                    <a:spAutoFit/>
                  </a:bodyPr>
                  <a:lstStyle/>
                  <a:p>
                    <a:pPr algn="ctr"/>
                    <a:r>
                      <a:rPr lang="ja-JP" altLang="en-US" sz="8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受付</a:t>
                    </a:r>
                  </a:p>
                </p:txBody>
              </p:sp>
              <p:sp>
                <p:nvSpPr>
                  <p:cNvPr id="90" name="右矢印 112">
                    <a:extLst>
                      <a:ext uri="{FF2B5EF4-FFF2-40B4-BE49-F238E27FC236}">
                        <a16:creationId xmlns:a16="http://schemas.microsoft.com/office/drawing/2014/main" id="{72C93A80-3737-4D1F-93F1-30C223EB4199}"/>
                      </a:ext>
                    </a:extLst>
                  </p:cNvPr>
                  <p:cNvSpPr/>
                  <p:nvPr/>
                </p:nvSpPr>
                <p:spPr>
                  <a:xfrm>
                    <a:off x="3116710" y="1188564"/>
                    <a:ext cx="1080000" cy="261321"/>
                  </a:xfrm>
                  <a:prstGeom prst="rightArrow">
                    <a:avLst>
                      <a:gd name="adj1" fmla="val 50000"/>
                      <a:gd name="adj2" fmla="val 125027"/>
                    </a:avLst>
                  </a:prstGeom>
                  <a:solidFill>
                    <a:srgbClr val="FE405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 dirty="0"/>
                  </a:p>
                </p:txBody>
              </p:sp>
              <p:sp>
                <p:nvSpPr>
                  <p:cNvPr id="91" name="右矢印 121">
                    <a:extLst>
                      <a:ext uri="{FF2B5EF4-FFF2-40B4-BE49-F238E27FC236}">
                        <a16:creationId xmlns:a16="http://schemas.microsoft.com/office/drawing/2014/main" id="{50017DBF-66D0-4525-880F-CAFDABDD3A72}"/>
                      </a:ext>
                    </a:extLst>
                  </p:cNvPr>
                  <p:cNvSpPr/>
                  <p:nvPr/>
                </p:nvSpPr>
                <p:spPr>
                  <a:xfrm>
                    <a:off x="4748058" y="1188203"/>
                    <a:ext cx="3252249" cy="261321"/>
                  </a:xfrm>
                  <a:prstGeom prst="rightArrow">
                    <a:avLst>
                      <a:gd name="adj1" fmla="val 50000"/>
                      <a:gd name="adj2" fmla="val 125027"/>
                    </a:avLst>
                  </a:prstGeom>
                  <a:solidFill>
                    <a:srgbClr val="00B0F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 dirty="0"/>
                  </a:p>
                </p:txBody>
              </p:sp>
              <p:sp>
                <p:nvSpPr>
                  <p:cNvPr id="92" name="右矢印 123">
                    <a:extLst>
                      <a:ext uri="{FF2B5EF4-FFF2-40B4-BE49-F238E27FC236}">
                        <a16:creationId xmlns:a16="http://schemas.microsoft.com/office/drawing/2014/main" id="{61BCB0E9-2002-4211-A036-969362F5FAB8}"/>
                      </a:ext>
                    </a:extLst>
                  </p:cNvPr>
                  <p:cNvSpPr/>
                  <p:nvPr/>
                </p:nvSpPr>
                <p:spPr>
                  <a:xfrm>
                    <a:off x="9258453" y="1135821"/>
                    <a:ext cx="1044659" cy="253590"/>
                  </a:xfrm>
                  <a:prstGeom prst="rightArrow">
                    <a:avLst>
                      <a:gd name="adj1" fmla="val 50000"/>
                      <a:gd name="adj2" fmla="val 78204"/>
                    </a:avLst>
                  </a:prstGeom>
                  <a:solidFill>
                    <a:srgbClr val="FF99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 dirty="0"/>
                  </a:p>
                </p:txBody>
              </p:sp>
              <p:sp>
                <p:nvSpPr>
                  <p:cNvPr id="95" name="テキスト ボックス 94">
                    <a:extLst>
                      <a:ext uri="{FF2B5EF4-FFF2-40B4-BE49-F238E27FC236}">
                        <a16:creationId xmlns:a16="http://schemas.microsoft.com/office/drawing/2014/main" id="{A4A4B329-7522-4D8B-A70F-D1CBE01C2FFD}"/>
                      </a:ext>
                    </a:extLst>
                  </p:cNvPr>
                  <p:cNvSpPr txBox="1"/>
                  <p:nvPr/>
                </p:nvSpPr>
                <p:spPr>
                  <a:xfrm>
                    <a:off x="8134058" y="897750"/>
                    <a:ext cx="307777" cy="738285"/>
                  </a:xfrm>
                  <a:prstGeom prst="rect">
                    <a:avLst/>
                  </a:prstGeom>
                  <a:noFill/>
                </p:spPr>
                <p:txBody>
                  <a:bodyPr vert="eaVert" wrap="square" rtlCol="0">
                    <a:spAutoFit/>
                  </a:bodyPr>
                  <a:lstStyle/>
                  <a:p>
                    <a:pPr algn="ctr"/>
                    <a:r>
                      <a:rPr lang="ja-JP" altLang="en-US" sz="8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審査結果通知</a:t>
                    </a:r>
                  </a:p>
                </p:txBody>
              </p:sp>
            </p:grpSp>
            <p:sp>
              <p:nvSpPr>
                <p:cNvPr id="52" name="テキスト ボックス 51">
                  <a:extLst>
                    <a:ext uri="{FF2B5EF4-FFF2-40B4-BE49-F238E27FC236}">
                      <a16:creationId xmlns:a16="http://schemas.microsoft.com/office/drawing/2014/main" id="{32DF91CE-35C0-4230-A3DD-958F0D4CAB3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 txBox="1"/>
                <p:nvPr/>
              </p:nvSpPr>
              <p:spPr>
                <a:xfrm>
                  <a:off x="3466543" y="2129913"/>
                  <a:ext cx="481531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ja-JP" altLang="en-US" sz="800" normalizeH="1" dirty="0">
                      <a:solidFill>
                        <a:srgbClr val="FF0000"/>
                      </a:solidFill>
                    </a:rPr>
                    <a:t>〆</a:t>
                  </a:r>
                  <a:r>
                    <a:rPr kumimoji="1" lang="en-US" altLang="ja-JP" sz="800" normalizeH="1" dirty="0">
                      <a:solidFill>
                        <a:srgbClr val="FF0000"/>
                      </a:solidFill>
                    </a:rPr>
                    <a:t>6/16</a:t>
                  </a:r>
                  <a:endParaRPr kumimoji="1" lang="ja-JP" altLang="en-US" sz="800" normalizeH="1" dirty="0">
                    <a:solidFill>
                      <a:srgbClr val="FF0000"/>
                    </a:solidFill>
                  </a:endParaRPr>
                </a:p>
              </p:txBody>
            </p:sp>
          </p:grpSp>
        </p:grpSp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34F7816E-E207-421A-B09D-C954D329A8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4792115" y="3574693"/>
              <a:ext cx="1078420" cy="215444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ja-JP" altLang="en-US" sz="800" b="1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（注）</a:t>
              </a:r>
            </a:p>
          </p:txBody>
        </p:sp>
      </p:grpSp>
      <p:grpSp>
        <p:nvGrpSpPr>
          <p:cNvPr id="12" name="グループ化 11" descr="種目名、学術変革領域研究（A）（公募研究）。公募期間は、令和８(2026)年４月１0日（金）午前１０時から、令和８(2026)年６月１６日（火）午後４時３０分が締め切りとなります。審査期間は、令和８(2026)年10月から令和９(2027)年１月までを予定しております。審査選定結果の通知は、令和９(2027)年２月中旬を予定しております。交付内定は、令和９(2027)年４月上旬予定となっております。また、交付申請期間は、令和９(2027)年４月下旬までを予定しております。交付決定は、令和９(2027)年６月中旬を予定しております。">
            <a:extLst>
              <a:ext uri="{FF2B5EF4-FFF2-40B4-BE49-F238E27FC236}">
                <a16:creationId xmlns:a16="http://schemas.microsoft.com/office/drawing/2014/main" id="{D58F7E4A-A3A6-4382-8FB1-AAD375C865D2}"/>
              </a:ext>
            </a:extLst>
          </p:cNvPr>
          <p:cNvGrpSpPr/>
          <p:nvPr/>
        </p:nvGrpSpPr>
        <p:grpSpPr>
          <a:xfrm>
            <a:off x="108997" y="4341197"/>
            <a:ext cx="10063233" cy="964418"/>
            <a:chOff x="68400" y="2754457"/>
            <a:chExt cx="10063233" cy="964418"/>
          </a:xfrm>
        </p:grpSpPr>
        <p:sp>
          <p:nvSpPr>
            <p:cNvPr id="129" name="テキスト ボックス 128">
              <a:extLst>
                <a:ext uri="{FF2B5EF4-FFF2-40B4-BE49-F238E27FC236}">
                  <a16:creationId xmlns:a16="http://schemas.microsoft.com/office/drawing/2014/main" id="{1D9BDF20-9BD4-4B03-8558-50959DAA8E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7610183" y="2754457"/>
              <a:ext cx="307777" cy="746551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ctr"/>
              <a:r>
                <a:rPr lang="ja-JP" altLang="en-US" sz="800" b="1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審査結果通知</a:t>
              </a:r>
            </a:p>
          </p:txBody>
        </p: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4100689F-241D-4B45-9241-5B9244F0AF56}"/>
                </a:ext>
              </a:extLst>
            </p:cNvPr>
            <p:cNvGrpSpPr/>
            <p:nvPr/>
          </p:nvGrpSpPr>
          <p:grpSpPr>
            <a:xfrm>
              <a:off x="68400" y="2941730"/>
              <a:ext cx="10063233" cy="777145"/>
              <a:chOff x="68400" y="2941730"/>
              <a:chExt cx="10063233" cy="777145"/>
            </a:xfrm>
          </p:grpSpPr>
          <p:grpSp>
            <p:nvGrpSpPr>
              <p:cNvPr id="8" name="グループ化 7" descr="種目名、学術変革領域研究（A）（公募研究）。公募期間は、令和７(2025)年７月１４日（月）から、令和７(2025)年９月１７日（水）午後４時３０分が締め切りとなります。審査期間は、令和７(2025)年10月から令和８ (2026)年１月までを予定しております。審査結果の通知は、令和８(2026)年２月中旬を予定しております。交付内定は、令和８(2026)年４月上旬予定となっております。また、交付申請期間は、令和８(2026)年４月下旬までを予定しております。交付決定は、令和８(2026)年６月中旬を予定しております。">
                <a:extLst>
                  <a:ext uri="{FF2B5EF4-FFF2-40B4-BE49-F238E27FC236}">
                    <a16:creationId xmlns:a16="http://schemas.microsoft.com/office/drawing/2014/main" id="{0ED17AE6-4554-48D3-9A73-5B64EFA8F739}"/>
                  </a:ext>
                </a:extLst>
              </p:cNvPr>
              <p:cNvGrpSpPr/>
              <p:nvPr/>
            </p:nvGrpSpPr>
            <p:grpSpPr>
              <a:xfrm>
                <a:off x="68400" y="2941730"/>
                <a:ext cx="10063233" cy="777145"/>
                <a:chOff x="68400" y="2634772"/>
                <a:chExt cx="10063233" cy="777145"/>
              </a:xfrm>
            </p:grpSpPr>
            <p:sp>
              <p:nvSpPr>
                <p:cNvPr id="130" name="角丸四角形 129"/>
                <p:cNvSpPr/>
                <p:nvPr/>
              </p:nvSpPr>
              <p:spPr>
                <a:xfrm>
                  <a:off x="68400" y="2733465"/>
                  <a:ext cx="2268000" cy="396879"/>
                </a:xfrm>
                <a:prstGeom prst="roundRect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ja-JP" altLang="en-US" sz="9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学術変革領域研究（</a:t>
                  </a:r>
                  <a:r>
                    <a:rPr lang="en-US" altLang="ja-JP" sz="9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A</a:t>
                  </a:r>
                  <a:r>
                    <a:rPr lang="ja-JP" altLang="en-US" sz="9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）（公募研究）</a:t>
                  </a:r>
                  <a:endParaRPr lang="en-US" altLang="ja-JP" sz="9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  <p:sp>
              <p:nvSpPr>
                <p:cNvPr id="132" name="テキスト ボックス 131"/>
                <p:cNvSpPr txBox="1"/>
                <p:nvPr/>
              </p:nvSpPr>
              <p:spPr>
                <a:xfrm>
                  <a:off x="5519936" y="2655939"/>
                  <a:ext cx="1513575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２段階書面審査</a:t>
                  </a:r>
                </a:p>
              </p:txBody>
            </p:sp>
            <p:sp>
              <p:nvSpPr>
                <p:cNvPr id="140" name="テキスト ボックス 139"/>
                <p:cNvSpPr txBox="1"/>
                <p:nvPr/>
              </p:nvSpPr>
              <p:spPr>
                <a:xfrm>
                  <a:off x="4284000" y="2675755"/>
                  <a:ext cx="468052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公募</a:t>
                  </a:r>
                </a:p>
              </p:txBody>
            </p:sp>
            <p:sp>
              <p:nvSpPr>
                <p:cNvPr id="148" name="テキスト ボックス 147"/>
                <p:cNvSpPr txBox="1"/>
                <p:nvPr/>
              </p:nvSpPr>
              <p:spPr>
                <a:xfrm>
                  <a:off x="5112000" y="2788670"/>
                  <a:ext cx="307777" cy="346659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受付</a:t>
                  </a:r>
                </a:p>
              </p:txBody>
            </p:sp>
            <p:sp>
              <p:nvSpPr>
                <p:cNvPr id="151" name="右矢印 150"/>
                <p:cNvSpPr/>
                <p:nvPr/>
              </p:nvSpPr>
              <p:spPr>
                <a:xfrm>
                  <a:off x="4104000" y="2831339"/>
                  <a:ext cx="1080000" cy="261321"/>
                </a:xfrm>
                <a:prstGeom prst="rightArrow">
                  <a:avLst>
                    <a:gd name="adj1" fmla="val 50000"/>
                    <a:gd name="adj2" fmla="val 125027"/>
                  </a:avLst>
                </a:prstGeom>
                <a:solidFill>
                  <a:srgbClr val="FE405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dirty="0"/>
                </a:p>
              </p:txBody>
            </p:sp>
            <p:sp>
              <p:nvSpPr>
                <p:cNvPr id="152" name="右矢印 151"/>
                <p:cNvSpPr/>
                <p:nvPr/>
              </p:nvSpPr>
              <p:spPr>
                <a:xfrm>
                  <a:off x="5663952" y="2831339"/>
                  <a:ext cx="1422191" cy="261321"/>
                </a:xfrm>
                <a:prstGeom prst="rightArrow">
                  <a:avLst>
                    <a:gd name="adj1" fmla="val 50000"/>
                    <a:gd name="adj2" fmla="val 125027"/>
                  </a:avLst>
                </a:prstGeom>
                <a:solidFill>
                  <a:srgbClr val="00B0F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dirty="0"/>
                </a:p>
              </p:txBody>
            </p:sp>
            <p:sp>
              <p:nvSpPr>
                <p:cNvPr id="123" name="テキスト ボックス 122">
                  <a:extLst>
                    <a:ext uri="{FF2B5EF4-FFF2-40B4-BE49-F238E27FC236}">
                      <a16:creationId xmlns:a16="http://schemas.microsoft.com/office/drawing/2014/main" id="{82730161-DCD5-45AA-AF23-FE7F1A746E45}"/>
                    </a:ext>
                  </a:extLst>
                </p:cNvPr>
                <p:cNvSpPr txBox="1"/>
                <p:nvPr/>
              </p:nvSpPr>
              <p:spPr>
                <a:xfrm>
                  <a:off x="9823856" y="2709999"/>
                  <a:ext cx="307777" cy="504000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交付決定</a:t>
                  </a:r>
                </a:p>
              </p:txBody>
            </p:sp>
            <p:sp>
              <p:nvSpPr>
                <p:cNvPr id="125" name="テキスト ボックス 124">
                  <a:extLst>
                    <a:ext uri="{FF2B5EF4-FFF2-40B4-BE49-F238E27FC236}">
                      <a16:creationId xmlns:a16="http://schemas.microsoft.com/office/drawing/2014/main" id="{89AC1142-7F74-4CCA-9DD6-736D41374D45}"/>
                    </a:ext>
                  </a:extLst>
                </p:cNvPr>
                <p:cNvSpPr txBox="1"/>
                <p:nvPr/>
              </p:nvSpPr>
              <p:spPr>
                <a:xfrm>
                  <a:off x="8664569" y="2634772"/>
                  <a:ext cx="680179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交付申請</a:t>
                  </a:r>
                </a:p>
              </p:txBody>
            </p:sp>
            <p:sp>
              <p:nvSpPr>
                <p:cNvPr id="126" name="テキスト ボックス 125">
                  <a:extLst>
                    <a:ext uri="{FF2B5EF4-FFF2-40B4-BE49-F238E27FC236}">
                      <a16:creationId xmlns:a16="http://schemas.microsoft.com/office/drawing/2014/main" id="{4A37AC82-9123-435A-B5BA-26D5AAFA6E53}"/>
                    </a:ext>
                  </a:extLst>
                </p:cNvPr>
                <p:cNvSpPr txBox="1"/>
                <p:nvPr/>
              </p:nvSpPr>
              <p:spPr>
                <a:xfrm>
                  <a:off x="8482656" y="2665366"/>
                  <a:ext cx="307777" cy="746551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交付内定</a:t>
                  </a:r>
                </a:p>
              </p:txBody>
            </p:sp>
            <p:sp>
              <p:nvSpPr>
                <p:cNvPr id="128" name="右矢印 123">
                  <a:extLst>
                    <a:ext uri="{FF2B5EF4-FFF2-40B4-BE49-F238E27FC236}">
                      <a16:creationId xmlns:a16="http://schemas.microsoft.com/office/drawing/2014/main" id="{5CD4BB9C-2558-4820-930E-16755EDB7193}"/>
                    </a:ext>
                  </a:extLst>
                </p:cNvPr>
                <p:cNvSpPr/>
                <p:nvPr/>
              </p:nvSpPr>
              <p:spPr>
                <a:xfrm>
                  <a:off x="8723148" y="2883432"/>
                  <a:ext cx="1044658" cy="246742"/>
                </a:xfrm>
                <a:prstGeom prst="rightArrow">
                  <a:avLst>
                    <a:gd name="adj1" fmla="val 50000"/>
                    <a:gd name="adj2" fmla="val 78204"/>
                  </a:avLst>
                </a:prstGeom>
                <a:solidFill>
                  <a:srgbClr val="FF99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dirty="0"/>
                </a:p>
              </p:txBody>
            </p:sp>
          </p:grpSp>
          <p:sp>
            <p:nvSpPr>
              <p:cNvPr id="53" name="テキスト ボックス 52">
                <a:extLst>
                  <a:ext uri="{FF2B5EF4-FFF2-40B4-BE49-F238E27FC236}">
                    <a16:creationId xmlns:a16="http://schemas.microsoft.com/office/drawing/2014/main" id="{272C0129-D501-44AE-B9A3-28F055DA05E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 txBox="1"/>
              <p:nvPr/>
            </p:nvSpPr>
            <p:spPr>
              <a:xfrm>
                <a:off x="4995896" y="2964325"/>
                <a:ext cx="624783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800" normalizeH="1" dirty="0">
                    <a:solidFill>
                      <a:srgbClr val="FF0000"/>
                    </a:solidFill>
                  </a:rPr>
                  <a:t>〆</a:t>
                </a:r>
                <a:r>
                  <a:rPr kumimoji="1" lang="en-US" altLang="ja-JP" sz="800" normalizeH="1" dirty="0">
                    <a:solidFill>
                      <a:srgbClr val="FF0000"/>
                    </a:solidFill>
                  </a:rPr>
                  <a:t>9/17</a:t>
                </a:r>
                <a:endParaRPr kumimoji="1" lang="ja-JP" altLang="en-US" sz="800" normalizeH="1" dirty="0">
                  <a:solidFill>
                    <a:srgbClr val="FF00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09273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タイトル 73"/>
          <p:cNvSpPr txBox="1">
            <a:spLocks noGrp="1"/>
          </p:cNvSpPr>
          <p:nvPr>
            <p:ph type="title" idx="4294967295"/>
          </p:nvPr>
        </p:nvSpPr>
        <p:spPr>
          <a:xfrm>
            <a:off x="84293" y="50721"/>
            <a:ext cx="12047535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cs typeface="+mn-cs"/>
              </a:rPr>
              <a:t>スライド５：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cs typeface="+mn-cs"/>
              </a:rPr>
              <a:t>令和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cs typeface="+mn-cs"/>
              </a:rPr>
              <a:t>８（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cs typeface="+mn-cs"/>
              </a:rPr>
              <a:t>2026</a:t>
            </a:r>
            <a:r>
              <a:rPr lang="ja-JP" altLang="en-US" sz="2000" dirty="0">
                <a:latin typeface="+mj-ea"/>
                <a:cs typeface="+mn-cs"/>
              </a:rPr>
              <a:t>）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cs typeface="+mn-cs"/>
              </a:rPr>
              <a:t>年度科研費（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cs typeface="+mn-cs"/>
              </a:rPr>
              <a:t>対象種目：</a:t>
            </a:r>
            <a:r>
              <a:rPr kumimoji="1" lang="ja-JP" altLang="en-US" sz="20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研究活動スタート支援、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cs typeface="+mn-cs"/>
              </a:rPr>
              <a:t>国際共同研究加速基金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cs typeface="+mn-cs"/>
              </a:rPr>
              <a:t>（国際先導研究）、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cs typeface="+mn-cs"/>
              </a:rPr>
              <a:t>国際共同研究加速基金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cs typeface="+mn-cs"/>
              </a:rPr>
              <a:t>（国際共同研究強化）、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cs typeface="+mn-cs"/>
              </a:rPr>
              <a:t>国際共同研究加速基金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cs typeface="+mn-cs"/>
              </a:rPr>
              <a:t>（帰国発展研究）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cs typeface="+mn-cs"/>
              </a:rPr>
              <a:t>）　 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cs typeface="+mn-cs"/>
            </a:endParaRPr>
          </a:p>
        </p:txBody>
      </p:sp>
      <p:graphicFrame>
        <p:nvGraphicFramePr>
          <p:cNvPr id="57" name="表 5">
            <a:extLst>
              <a:ext uri="{FF2B5EF4-FFF2-40B4-BE49-F238E27FC236}">
                <a16:creationId xmlns:a16="http://schemas.microsoft.com/office/drawing/2014/main" id="{19E8748E-20DD-4436-BEAF-892F8DCA13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1086267"/>
              </p:ext>
            </p:extLst>
          </p:nvPr>
        </p:nvGraphicFramePr>
        <p:xfrm>
          <a:off x="33211" y="1406793"/>
          <a:ext cx="12098617" cy="54004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92447">
                  <a:extLst>
                    <a:ext uri="{9D8B030D-6E8A-4147-A177-3AD203B41FA5}">
                      <a16:colId xmlns:a16="http://schemas.microsoft.com/office/drawing/2014/main" val="2892419138"/>
                    </a:ext>
                  </a:extLst>
                </a:gridCol>
                <a:gridCol w="445735">
                  <a:extLst>
                    <a:ext uri="{9D8B030D-6E8A-4147-A177-3AD203B41FA5}">
                      <a16:colId xmlns:a16="http://schemas.microsoft.com/office/drawing/2014/main" val="2021732647"/>
                    </a:ext>
                  </a:extLst>
                </a:gridCol>
                <a:gridCol w="445735">
                  <a:extLst>
                    <a:ext uri="{9D8B030D-6E8A-4147-A177-3AD203B41FA5}">
                      <a16:colId xmlns:a16="http://schemas.microsoft.com/office/drawing/2014/main" val="4160602175"/>
                    </a:ext>
                  </a:extLst>
                </a:gridCol>
                <a:gridCol w="445735">
                  <a:extLst>
                    <a:ext uri="{9D8B030D-6E8A-4147-A177-3AD203B41FA5}">
                      <a16:colId xmlns:a16="http://schemas.microsoft.com/office/drawing/2014/main" val="296903997"/>
                    </a:ext>
                  </a:extLst>
                </a:gridCol>
                <a:gridCol w="445735">
                  <a:extLst>
                    <a:ext uri="{9D8B030D-6E8A-4147-A177-3AD203B41FA5}">
                      <a16:colId xmlns:a16="http://schemas.microsoft.com/office/drawing/2014/main" val="2742551420"/>
                    </a:ext>
                  </a:extLst>
                </a:gridCol>
                <a:gridCol w="445735">
                  <a:extLst>
                    <a:ext uri="{9D8B030D-6E8A-4147-A177-3AD203B41FA5}">
                      <a16:colId xmlns:a16="http://schemas.microsoft.com/office/drawing/2014/main" val="1692719738"/>
                    </a:ext>
                  </a:extLst>
                </a:gridCol>
                <a:gridCol w="445735">
                  <a:extLst>
                    <a:ext uri="{9D8B030D-6E8A-4147-A177-3AD203B41FA5}">
                      <a16:colId xmlns:a16="http://schemas.microsoft.com/office/drawing/2014/main" val="281664138"/>
                    </a:ext>
                  </a:extLst>
                </a:gridCol>
                <a:gridCol w="445735">
                  <a:extLst>
                    <a:ext uri="{9D8B030D-6E8A-4147-A177-3AD203B41FA5}">
                      <a16:colId xmlns:a16="http://schemas.microsoft.com/office/drawing/2014/main" val="2374633677"/>
                    </a:ext>
                  </a:extLst>
                </a:gridCol>
                <a:gridCol w="445735">
                  <a:extLst>
                    <a:ext uri="{9D8B030D-6E8A-4147-A177-3AD203B41FA5}">
                      <a16:colId xmlns:a16="http://schemas.microsoft.com/office/drawing/2014/main" val="2765097619"/>
                    </a:ext>
                  </a:extLst>
                </a:gridCol>
                <a:gridCol w="445735">
                  <a:extLst>
                    <a:ext uri="{9D8B030D-6E8A-4147-A177-3AD203B41FA5}">
                      <a16:colId xmlns:a16="http://schemas.microsoft.com/office/drawing/2014/main" val="589606340"/>
                    </a:ext>
                  </a:extLst>
                </a:gridCol>
                <a:gridCol w="445735">
                  <a:extLst>
                    <a:ext uri="{9D8B030D-6E8A-4147-A177-3AD203B41FA5}">
                      <a16:colId xmlns:a16="http://schemas.microsoft.com/office/drawing/2014/main" val="268545820"/>
                    </a:ext>
                  </a:extLst>
                </a:gridCol>
                <a:gridCol w="445735">
                  <a:extLst>
                    <a:ext uri="{9D8B030D-6E8A-4147-A177-3AD203B41FA5}">
                      <a16:colId xmlns:a16="http://schemas.microsoft.com/office/drawing/2014/main" val="1282287047"/>
                    </a:ext>
                  </a:extLst>
                </a:gridCol>
                <a:gridCol w="445735">
                  <a:extLst>
                    <a:ext uri="{9D8B030D-6E8A-4147-A177-3AD203B41FA5}">
                      <a16:colId xmlns:a16="http://schemas.microsoft.com/office/drawing/2014/main" val="3024857868"/>
                    </a:ext>
                  </a:extLst>
                </a:gridCol>
                <a:gridCol w="445735">
                  <a:extLst>
                    <a:ext uri="{9D8B030D-6E8A-4147-A177-3AD203B41FA5}">
                      <a16:colId xmlns:a16="http://schemas.microsoft.com/office/drawing/2014/main" val="1463605197"/>
                    </a:ext>
                  </a:extLst>
                </a:gridCol>
                <a:gridCol w="445735">
                  <a:extLst>
                    <a:ext uri="{9D8B030D-6E8A-4147-A177-3AD203B41FA5}">
                      <a16:colId xmlns:a16="http://schemas.microsoft.com/office/drawing/2014/main" val="5569619"/>
                    </a:ext>
                  </a:extLst>
                </a:gridCol>
                <a:gridCol w="445735">
                  <a:extLst>
                    <a:ext uri="{9D8B030D-6E8A-4147-A177-3AD203B41FA5}">
                      <a16:colId xmlns:a16="http://schemas.microsoft.com/office/drawing/2014/main" val="3545781529"/>
                    </a:ext>
                  </a:extLst>
                </a:gridCol>
                <a:gridCol w="445735">
                  <a:extLst>
                    <a:ext uri="{9D8B030D-6E8A-4147-A177-3AD203B41FA5}">
                      <a16:colId xmlns:a16="http://schemas.microsoft.com/office/drawing/2014/main" val="1320635245"/>
                    </a:ext>
                  </a:extLst>
                </a:gridCol>
                <a:gridCol w="445735">
                  <a:extLst>
                    <a:ext uri="{9D8B030D-6E8A-4147-A177-3AD203B41FA5}">
                      <a16:colId xmlns:a16="http://schemas.microsoft.com/office/drawing/2014/main" val="3059719645"/>
                    </a:ext>
                  </a:extLst>
                </a:gridCol>
                <a:gridCol w="445735">
                  <a:extLst>
                    <a:ext uri="{9D8B030D-6E8A-4147-A177-3AD203B41FA5}">
                      <a16:colId xmlns:a16="http://schemas.microsoft.com/office/drawing/2014/main" val="1579583745"/>
                    </a:ext>
                  </a:extLst>
                </a:gridCol>
                <a:gridCol w="445735">
                  <a:extLst>
                    <a:ext uri="{9D8B030D-6E8A-4147-A177-3AD203B41FA5}">
                      <a16:colId xmlns:a16="http://schemas.microsoft.com/office/drawing/2014/main" val="2363959513"/>
                    </a:ext>
                  </a:extLst>
                </a:gridCol>
                <a:gridCol w="445735">
                  <a:extLst>
                    <a:ext uri="{9D8B030D-6E8A-4147-A177-3AD203B41FA5}">
                      <a16:colId xmlns:a16="http://schemas.microsoft.com/office/drawing/2014/main" val="822663805"/>
                    </a:ext>
                  </a:extLst>
                </a:gridCol>
                <a:gridCol w="445735">
                  <a:extLst>
                    <a:ext uri="{9D8B030D-6E8A-4147-A177-3AD203B41FA5}">
                      <a16:colId xmlns:a16="http://schemas.microsoft.com/office/drawing/2014/main" val="2285960225"/>
                    </a:ext>
                  </a:extLst>
                </a:gridCol>
                <a:gridCol w="445735">
                  <a:extLst>
                    <a:ext uri="{9D8B030D-6E8A-4147-A177-3AD203B41FA5}">
                      <a16:colId xmlns:a16="http://schemas.microsoft.com/office/drawing/2014/main" val="195582484"/>
                    </a:ext>
                  </a:extLst>
                </a:gridCol>
              </a:tblGrid>
              <a:tr h="529419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2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月</a:t>
                      </a:r>
                      <a:endParaRPr kumimoji="1" lang="ja-JP" altLang="en-US" sz="16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11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12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…</a:t>
                      </a:r>
                      <a:endParaRPr kumimoji="1" lang="ja-JP" altLang="en-US" sz="16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…</a:t>
                      </a:r>
                      <a:endParaRPr kumimoji="1" lang="ja-JP" altLang="en-US" sz="16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379879"/>
                  </a:ext>
                </a:extLst>
              </a:tr>
              <a:tr h="487106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086828"/>
                  </a:ext>
                </a:extLst>
              </a:tr>
            </a:tbl>
          </a:graphicData>
        </a:graphic>
      </p:graphicFrame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DF5F6972-8E8D-406E-AD98-3CC0DA8551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274143" y="1142432"/>
            <a:ext cx="9209040" cy="296333"/>
            <a:chOff x="2273570" y="12637"/>
            <a:chExt cx="9209040" cy="296333"/>
          </a:xfrm>
        </p:grpSpPr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BB4EB156-96C7-4772-84B5-1B21E354FAF1}"/>
                </a:ext>
              </a:extLst>
            </p:cNvPr>
            <p:cNvGrpSpPr/>
            <p:nvPr/>
          </p:nvGrpSpPr>
          <p:grpSpPr>
            <a:xfrm>
              <a:off x="7618444" y="19175"/>
              <a:ext cx="3864166" cy="289795"/>
              <a:chOff x="7618444" y="19175"/>
              <a:chExt cx="3864166" cy="289795"/>
            </a:xfrm>
          </p:grpSpPr>
          <p:sp>
            <p:nvSpPr>
              <p:cNvPr id="75" name="テキスト ボックス 74">
                <a:extLs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 txBox="1"/>
              <p:nvPr/>
            </p:nvSpPr>
            <p:spPr>
              <a:xfrm>
                <a:off x="7618444" y="19175"/>
                <a:ext cx="178678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200" dirty="0"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令和９</a:t>
                </a:r>
                <a:r>
                  <a:rPr lang="en-US" altLang="ja-JP" sz="1200" dirty="0"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(2027)</a:t>
                </a:r>
                <a:r>
                  <a:rPr lang="ja-JP" altLang="en-US" sz="1200" dirty="0"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年</a:t>
                </a:r>
              </a:p>
            </p:txBody>
          </p:sp>
          <p:sp>
            <p:nvSpPr>
              <p:cNvPr id="77" name="テキスト ボックス 76">
                <a:extLs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 txBox="1"/>
              <p:nvPr/>
            </p:nvSpPr>
            <p:spPr>
              <a:xfrm>
                <a:off x="9695827" y="31971"/>
                <a:ext cx="178678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200" dirty="0"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令和</a:t>
                </a:r>
                <a:r>
                  <a:rPr lang="en-US" altLang="ja-JP" sz="1200" dirty="0"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10(2028)</a:t>
                </a:r>
                <a:r>
                  <a:rPr lang="ja-JP" altLang="en-US" sz="1200" dirty="0"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年</a:t>
                </a:r>
              </a:p>
            </p:txBody>
          </p:sp>
        </p:grpSp>
        <p:sp>
          <p:nvSpPr>
            <p:cNvPr id="58" name="テキスト ボックス 57">
              <a:extLst>
                <a:ext uri="{FF2B5EF4-FFF2-40B4-BE49-F238E27FC236}">
                  <a16:creationId xmlns:a16="http://schemas.microsoft.com/office/drawing/2014/main" id="{216CB7BF-BCE7-4117-B755-5C4420C05C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2273570" y="12637"/>
              <a:ext cx="178678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令和８</a:t>
              </a:r>
              <a:r>
                <a:rPr lang="en-US" altLang="ja-JP" sz="12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(2026)</a:t>
              </a:r>
              <a:r>
                <a:rPr lang="ja-JP" altLang="en-US" sz="12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年</a:t>
              </a:r>
            </a:p>
          </p:txBody>
        </p:sp>
      </p:grpSp>
      <p:grpSp>
        <p:nvGrpSpPr>
          <p:cNvPr id="11" name="グループ化 10" descr="種目名、研究活動スタート支援。公募期間は、令和８(2026)年３月１日（日）午前１０時から、令和８(2026)年５月８日（金）午後４時３０分が締め切りとなります。審査期間は、令和８(2026)年５月から令和８(2026)年７月までを予定しております。審査結果通知および交付内定は、令和８(2026)年７月下旬を予定しております。また、交付申請は、令和８(2026)年８月中旬までを予定しております。交付決定は、令和８(2026)年９月下旬を予定しております。">
            <a:extLst>
              <a:ext uri="{FF2B5EF4-FFF2-40B4-BE49-F238E27FC236}">
                <a16:creationId xmlns:a16="http://schemas.microsoft.com/office/drawing/2014/main" id="{C94FFDF2-7053-4A83-98A8-88F7DB2B7CDF}"/>
              </a:ext>
            </a:extLst>
          </p:cNvPr>
          <p:cNvGrpSpPr/>
          <p:nvPr/>
        </p:nvGrpSpPr>
        <p:grpSpPr>
          <a:xfrm>
            <a:off x="56224" y="2018873"/>
            <a:ext cx="6379816" cy="1143970"/>
            <a:chOff x="56224" y="2018873"/>
            <a:chExt cx="6379816" cy="1143970"/>
          </a:xfrm>
        </p:grpSpPr>
        <p:grpSp>
          <p:nvGrpSpPr>
            <p:cNvPr id="86" name="グループ化 85" descr="種目名、研究活動スタート支援。公募期間は、令和７(2025)年３月１日（土）午前１０時から、令和７(2025)年５月８日（木）午後４時３０分が締め切りでした。審査期間は、令和７(2025)年５月から令和７(2025)年７月までを予定しております。審査結果通知および交付内定は、令和７(2025)年７月下旬を予定しております。また、交付申請は、令和７(2025)年８月中旬までを予定しております。交付決定は、令和７(2025)年９月下旬を予定しております。">
              <a:extLst>
                <a:ext uri="{FF2B5EF4-FFF2-40B4-BE49-F238E27FC236}">
                  <a16:creationId xmlns:a16="http://schemas.microsoft.com/office/drawing/2014/main" id="{10E2E7B9-996E-4AB9-B1B2-7AA624ED2BD3}"/>
                </a:ext>
              </a:extLst>
            </p:cNvPr>
            <p:cNvGrpSpPr/>
            <p:nvPr/>
          </p:nvGrpSpPr>
          <p:grpSpPr>
            <a:xfrm>
              <a:off x="56224" y="2018873"/>
              <a:ext cx="6379816" cy="1143970"/>
              <a:chOff x="54806" y="851073"/>
              <a:chExt cx="6379816" cy="1143970"/>
            </a:xfrm>
          </p:grpSpPr>
          <p:grpSp>
            <p:nvGrpSpPr>
              <p:cNvPr id="87" name="グループ化 86" descr="種目名、研究活動スタート支援。公募期間は、令和７(2025)年３月１日（土）午前１０時から、令和７(2025)年５月８日（木）午後４時３０分が締め切りでした。審査期間は、令和７(2025)年５月から令和７(2025)年７月までを予定しております。審査結果通知および交付内定は、令和７(2025)年７月下旬を予定しております。また、交付申請は、令和７(2025)年８月中旬までを予定しております。交付決定は、令和７(2025)年９月下旬を予定しております。">
                <a:extLst>
                  <a:ext uri="{FF2B5EF4-FFF2-40B4-BE49-F238E27FC236}">
                    <a16:creationId xmlns:a16="http://schemas.microsoft.com/office/drawing/2014/main" id="{55440514-DC1C-4FA0-B611-B820D6DEEEBA}"/>
                  </a:ext>
                </a:extLst>
              </p:cNvPr>
              <p:cNvGrpSpPr/>
              <p:nvPr/>
            </p:nvGrpSpPr>
            <p:grpSpPr>
              <a:xfrm>
                <a:off x="54806" y="851073"/>
                <a:ext cx="6379816" cy="1143970"/>
                <a:chOff x="83218" y="2762464"/>
                <a:chExt cx="6379816" cy="1143970"/>
              </a:xfrm>
            </p:grpSpPr>
            <p:sp>
              <p:nvSpPr>
                <p:cNvPr id="89" name="角丸四角形 102">
                  <a:extLst>
                    <a:ext uri="{FF2B5EF4-FFF2-40B4-BE49-F238E27FC236}">
                      <a16:creationId xmlns:a16="http://schemas.microsoft.com/office/drawing/2014/main" id="{58BFC466-7A74-4BE5-AE2F-9CF87F4D3EDD}"/>
                    </a:ext>
                  </a:extLst>
                </p:cNvPr>
                <p:cNvSpPr/>
                <p:nvPr/>
              </p:nvSpPr>
              <p:spPr>
                <a:xfrm>
                  <a:off x="83218" y="3164776"/>
                  <a:ext cx="2268000" cy="396879"/>
                </a:xfrm>
                <a:prstGeom prst="roundRect">
                  <a:avLst/>
                </a:prstGeom>
                <a:solidFill>
                  <a:srgbClr val="FFFFC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ja-JP" altLang="en-US" sz="1000" dirty="0">
                      <a:solidFill>
                        <a:schemeClr val="tx1"/>
                      </a:solidFill>
                      <a:highlight>
                        <a:srgbClr val="FFFFCC"/>
                      </a:highlight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研究活動スタート支援</a:t>
                  </a:r>
                </a:p>
              </p:txBody>
            </p:sp>
            <p:sp>
              <p:nvSpPr>
                <p:cNvPr id="90" name="テキスト ボックス 89">
                  <a:extLst>
                    <a:ext uri="{FF2B5EF4-FFF2-40B4-BE49-F238E27FC236}">
                      <a16:creationId xmlns:a16="http://schemas.microsoft.com/office/drawing/2014/main" id="{9E53B690-6F9A-494C-B0BF-2D312F87CAFC}"/>
                    </a:ext>
                  </a:extLst>
                </p:cNvPr>
                <p:cNvSpPr txBox="1"/>
                <p:nvPr/>
              </p:nvSpPr>
              <p:spPr>
                <a:xfrm>
                  <a:off x="3929731" y="2992742"/>
                  <a:ext cx="1749954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書面審査</a:t>
                  </a:r>
                </a:p>
              </p:txBody>
            </p:sp>
            <p:sp>
              <p:nvSpPr>
                <p:cNvPr id="91" name="テキスト ボックス 90">
                  <a:extLst>
                    <a:ext uri="{FF2B5EF4-FFF2-40B4-BE49-F238E27FC236}">
                      <a16:creationId xmlns:a16="http://schemas.microsoft.com/office/drawing/2014/main" id="{DEB4A659-A4FD-4AA2-81A1-DE0DCA9C1D7E}"/>
                    </a:ext>
                  </a:extLst>
                </p:cNvPr>
                <p:cNvSpPr txBox="1"/>
                <p:nvPr/>
              </p:nvSpPr>
              <p:spPr>
                <a:xfrm>
                  <a:off x="6155257" y="3048864"/>
                  <a:ext cx="307777" cy="598774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交付決定</a:t>
                  </a:r>
                </a:p>
              </p:txBody>
            </p:sp>
            <p:sp>
              <p:nvSpPr>
                <p:cNvPr id="92" name="テキスト ボックス 91">
                  <a:extLst>
                    <a:ext uri="{FF2B5EF4-FFF2-40B4-BE49-F238E27FC236}">
                      <a16:creationId xmlns:a16="http://schemas.microsoft.com/office/drawing/2014/main" id="{5EC840C3-E399-4489-A16F-1A9981E07576}"/>
                    </a:ext>
                  </a:extLst>
                </p:cNvPr>
                <p:cNvSpPr txBox="1"/>
                <p:nvPr/>
              </p:nvSpPr>
              <p:spPr>
                <a:xfrm>
                  <a:off x="5628966" y="2992742"/>
                  <a:ext cx="680179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交付申請</a:t>
                  </a:r>
                </a:p>
              </p:txBody>
            </p:sp>
            <p:sp>
              <p:nvSpPr>
                <p:cNvPr id="93" name="テキスト ボックス 92">
                  <a:extLst>
                    <a:ext uri="{FF2B5EF4-FFF2-40B4-BE49-F238E27FC236}">
                      <a16:creationId xmlns:a16="http://schemas.microsoft.com/office/drawing/2014/main" id="{95D79935-E05E-473C-AAF4-A0D4C0239B50}"/>
                    </a:ext>
                  </a:extLst>
                </p:cNvPr>
                <p:cNvSpPr txBox="1"/>
                <p:nvPr/>
              </p:nvSpPr>
              <p:spPr>
                <a:xfrm>
                  <a:off x="5117765" y="2762464"/>
                  <a:ext cx="430887" cy="1143970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（同日）交付内定</a:t>
                  </a:r>
                  <a:endParaRPr lang="en-US" altLang="ja-JP" sz="800" b="1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審査結果通知</a:t>
                  </a:r>
                </a:p>
              </p:txBody>
            </p:sp>
            <p:sp>
              <p:nvSpPr>
                <p:cNvPr id="94" name="テキスト ボックス 93">
                  <a:extLst>
                    <a:ext uri="{FF2B5EF4-FFF2-40B4-BE49-F238E27FC236}">
                      <a16:creationId xmlns:a16="http://schemas.microsoft.com/office/drawing/2014/main" id="{E2F35CE8-8206-430E-8DCF-8079EAF66748}"/>
                    </a:ext>
                  </a:extLst>
                </p:cNvPr>
                <p:cNvSpPr txBox="1"/>
                <p:nvPr/>
              </p:nvSpPr>
              <p:spPr>
                <a:xfrm>
                  <a:off x="3217588" y="3023589"/>
                  <a:ext cx="468052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公募</a:t>
                  </a:r>
                </a:p>
              </p:txBody>
            </p:sp>
            <p:sp>
              <p:nvSpPr>
                <p:cNvPr id="95" name="テキスト ボックス 94">
                  <a:extLst>
                    <a:ext uri="{FF2B5EF4-FFF2-40B4-BE49-F238E27FC236}">
                      <a16:creationId xmlns:a16="http://schemas.microsoft.com/office/drawing/2014/main" id="{14D41A90-DF1A-4C6E-9FD8-0ED5E98A095D}"/>
                    </a:ext>
                  </a:extLst>
                </p:cNvPr>
                <p:cNvSpPr txBox="1"/>
                <p:nvPr/>
              </p:nvSpPr>
              <p:spPr>
                <a:xfrm>
                  <a:off x="4130801" y="3164703"/>
                  <a:ext cx="307777" cy="346659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受付</a:t>
                  </a:r>
                </a:p>
              </p:txBody>
            </p:sp>
            <p:sp>
              <p:nvSpPr>
                <p:cNvPr id="96" name="右矢印 112">
                  <a:extLst>
                    <a:ext uri="{FF2B5EF4-FFF2-40B4-BE49-F238E27FC236}">
                      <a16:creationId xmlns:a16="http://schemas.microsoft.com/office/drawing/2014/main" id="{69AB0E61-8DCA-4DDC-A6C5-8947DC1B0EE3}"/>
                    </a:ext>
                  </a:extLst>
                </p:cNvPr>
                <p:cNvSpPr/>
                <p:nvPr/>
              </p:nvSpPr>
              <p:spPr>
                <a:xfrm>
                  <a:off x="3261181" y="3179411"/>
                  <a:ext cx="949967" cy="261321"/>
                </a:xfrm>
                <a:prstGeom prst="rightArrow">
                  <a:avLst>
                    <a:gd name="adj1" fmla="val 50000"/>
                    <a:gd name="adj2" fmla="val 125027"/>
                  </a:avLst>
                </a:prstGeom>
                <a:solidFill>
                  <a:srgbClr val="FE405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dirty="0"/>
                </a:p>
              </p:txBody>
            </p:sp>
            <p:sp>
              <p:nvSpPr>
                <p:cNvPr id="97" name="右矢印 121">
                  <a:extLst>
                    <a:ext uri="{FF2B5EF4-FFF2-40B4-BE49-F238E27FC236}">
                      <a16:creationId xmlns:a16="http://schemas.microsoft.com/office/drawing/2014/main" id="{E86A439E-6F20-4D71-BA85-0CFEB46FFE61}"/>
                    </a:ext>
                  </a:extLst>
                </p:cNvPr>
                <p:cNvSpPr/>
                <p:nvPr/>
              </p:nvSpPr>
              <p:spPr>
                <a:xfrm>
                  <a:off x="4504954" y="3174592"/>
                  <a:ext cx="616158" cy="252656"/>
                </a:xfrm>
                <a:prstGeom prst="rightArrow">
                  <a:avLst>
                    <a:gd name="adj1" fmla="val 50000"/>
                    <a:gd name="adj2" fmla="val 125027"/>
                  </a:avLst>
                </a:prstGeom>
                <a:solidFill>
                  <a:srgbClr val="00B0F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dirty="0"/>
                </a:p>
              </p:txBody>
            </p:sp>
            <p:sp>
              <p:nvSpPr>
                <p:cNvPr id="98" name="右矢印 123">
                  <a:extLst>
                    <a:ext uri="{FF2B5EF4-FFF2-40B4-BE49-F238E27FC236}">
                      <a16:creationId xmlns:a16="http://schemas.microsoft.com/office/drawing/2014/main" id="{1C6915F7-AA32-4CC5-8C43-9E9937A387D9}"/>
                    </a:ext>
                  </a:extLst>
                </p:cNvPr>
                <p:cNvSpPr/>
                <p:nvPr/>
              </p:nvSpPr>
              <p:spPr>
                <a:xfrm>
                  <a:off x="5713468" y="3164703"/>
                  <a:ext cx="504693" cy="263031"/>
                </a:xfrm>
                <a:prstGeom prst="rightArrow">
                  <a:avLst>
                    <a:gd name="adj1" fmla="val 50000"/>
                    <a:gd name="adj2" fmla="val 78204"/>
                  </a:avLst>
                </a:prstGeom>
                <a:solidFill>
                  <a:srgbClr val="FF99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dirty="0"/>
                </a:p>
              </p:txBody>
            </p:sp>
          </p:grpSp>
          <p:sp>
            <p:nvSpPr>
              <p:cNvPr id="88" name="テキスト ボックス 87">
                <a:extLst>
                  <a:ext uri="{FF2B5EF4-FFF2-40B4-BE49-F238E27FC236}">
                    <a16:creationId xmlns:a16="http://schemas.microsoft.com/office/drawing/2014/main" id="{FB57FAE4-A8EC-4889-BC0E-72B37CF2695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 txBox="1"/>
              <p:nvPr/>
            </p:nvSpPr>
            <p:spPr>
              <a:xfrm>
                <a:off x="5147840" y="894390"/>
                <a:ext cx="481531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800" normalizeH="1" dirty="0">
                    <a:solidFill>
                      <a:srgbClr val="FF0000"/>
                    </a:solidFill>
                  </a:rPr>
                  <a:t>7/31</a:t>
                </a:r>
                <a:endParaRPr kumimoji="1" lang="ja-JP" altLang="en-US" sz="800" normalizeH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8530CBF3-8B80-40B7-B08B-E4F5A04646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4038267" y="2279998"/>
              <a:ext cx="481531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normalizeH="1" dirty="0">
                  <a:solidFill>
                    <a:srgbClr val="FF0000"/>
                  </a:solidFill>
                </a:rPr>
                <a:t>〆</a:t>
              </a:r>
              <a:r>
                <a:rPr lang="en-US" altLang="ja-JP" sz="800" normalizeH="1" dirty="0">
                  <a:solidFill>
                    <a:srgbClr val="FF0000"/>
                  </a:solidFill>
                </a:rPr>
                <a:t>5/8</a:t>
              </a:r>
              <a:endParaRPr kumimoji="1" lang="ja-JP" altLang="en-US" sz="800" normalizeH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" name="グループ化 1" descr="種目名、国際共同研究加速基金（国際先導研究）。公募期間は、令和８(2026)年1月9日（金）午前１０時から、令和８(2026)年３月13日（金）午後４時３０分が締め切りでした。審査期間は、令和８(2026)年3月から令和８(2026)年11月までを予定しております。事前の選定結果の通知は、令和８(2026)年５月中旬に行いました。ヒアリング研究課題選定結果の通知は、令和８(2026)年９月中旬を予定しております。審査結果の通知および交付内定は、令和８(2026)年11月中旬を予定しております。また、交付申請期間は、令和８(2026)年12月中旬までを予定しております。交付決定は、令和９(2027)年１月頃を予定しております。">
            <a:extLst>
              <a:ext uri="{FF2B5EF4-FFF2-40B4-BE49-F238E27FC236}">
                <a16:creationId xmlns:a16="http://schemas.microsoft.com/office/drawing/2014/main" id="{58BECE96-5860-4A97-998B-53944DB4DBC6}"/>
              </a:ext>
            </a:extLst>
          </p:cNvPr>
          <p:cNvGrpSpPr/>
          <p:nvPr/>
        </p:nvGrpSpPr>
        <p:grpSpPr>
          <a:xfrm>
            <a:off x="56224" y="3311293"/>
            <a:ext cx="8033929" cy="870096"/>
            <a:chOff x="68400" y="844302"/>
            <a:chExt cx="8033929" cy="870096"/>
          </a:xfrm>
        </p:grpSpPr>
        <p:grpSp>
          <p:nvGrpSpPr>
            <p:cNvPr id="9" name="グループ化 8" descr="種目名、国際共同研究加速基金（国際先導研究）。公募期間は、令和７(2025)年1月9日（木）午前１０時から、令和７(2025)年３月14日（金）午後４時３０分が締め切りでした。審査期間は、令和７(2025)年3月から令和７(2025)年11月までを予定しております。事前の選定結果の通知は、令和７(2025)年５月中旬に行いました。ヒアリング研究課題選定結果の通知は、令和７(2025)年９月中旬を予定しております。審査結果の通知および交付内定は、令和７(2025)年11月中旬を予定しております。また、交付申請期間は、令和７(2025)年12月中旬までを予定しております。交付決定は、令和８(2026)年１月頃を予定しております。">
              <a:extLst>
                <a:ext uri="{FF2B5EF4-FFF2-40B4-BE49-F238E27FC236}">
                  <a16:creationId xmlns:a16="http://schemas.microsoft.com/office/drawing/2014/main" id="{8DBD6A20-29F3-4C2B-B9CF-FE4E55EDD4E7}"/>
                </a:ext>
              </a:extLst>
            </p:cNvPr>
            <p:cNvGrpSpPr/>
            <p:nvPr/>
          </p:nvGrpSpPr>
          <p:grpSpPr>
            <a:xfrm>
              <a:off x="68400" y="844302"/>
              <a:ext cx="8033929" cy="870096"/>
              <a:chOff x="68400" y="844302"/>
              <a:chExt cx="8033929" cy="870096"/>
            </a:xfrm>
          </p:grpSpPr>
          <p:sp>
            <p:nvSpPr>
              <p:cNvPr id="44" name="角丸四角形 43">
                <a:extLs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68400" y="1043778"/>
                <a:ext cx="2268000" cy="336631"/>
              </a:xfrm>
              <a:prstGeom prst="roundRect">
                <a:avLst/>
              </a:prstGeom>
              <a:solidFill>
                <a:srgbClr val="FFFF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ja-JP" altLang="en-US" sz="10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国際共同研究加速基金　</a:t>
                </a:r>
                <a:endParaRPr lang="en-US" altLang="ja-JP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r>
                  <a:rPr lang="ja-JP" altLang="en-US" sz="10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・</a:t>
                </a:r>
                <a:r>
                  <a:rPr lang="zh-TW" altLang="en-US" sz="10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国際</a:t>
                </a:r>
                <a:r>
                  <a:rPr lang="ja-JP" altLang="en-US" sz="10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先導研究</a:t>
                </a:r>
                <a:endParaRPr lang="en-US" altLang="ja-JP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7B02C63-1B19-48DE-A0DA-3A8B325A368A}"/>
                  </a:ext>
                </a:extLst>
              </p:cNvPr>
              <p:cNvGrpSpPr/>
              <p:nvPr/>
            </p:nvGrpSpPr>
            <p:grpSpPr>
              <a:xfrm>
                <a:off x="2453326" y="844302"/>
                <a:ext cx="5649003" cy="870096"/>
                <a:chOff x="2463221" y="840519"/>
                <a:chExt cx="4588346" cy="870096"/>
              </a:xfrm>
            </p:grpSpPr>
            <p:sp>
              <p:nvSpPr>
                <p:cNvPr id="45" name="テキスト ボックス 44"/>
                <p:cNvSpPr txBox="1"/>
                <p:nvPr/>
              </p:nvSpPr>
              <p:spPr>
                <a:xfrm>
                  <a:off x="3426168" y="934152"/>
                  <a:ext cx="2311959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事前の選考</a:t>
                  </a:r>
                  <a:r>
                    <a:rPr lang="en-US" altLang="ja-JP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/</a:t>
                  </a:r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書面審査</a:t>
                  </a:r>
                  <a:r>
                    <a:rPr lang="en-US" altLang="ja-JP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/</a:t>
                  </a:r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合議審査</a:t>
                  </a:r>
                  <a:r>
                    <a:rPr lang="en-US" altLang="ja-JP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/</a:t>
                  </a:r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ヒアリング</a:t>
                  </a:r>
                  <a:endParaRPr lang="ja-JP" altLang="en-US" sz="800" b="1" strike="sngStrike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  <p:sp>
              <p:nvSpPr>
                <p:cNvPr id="46" name="テキスト ボックス 45"/>
                <p:cNvSpPr txBox="1"/>
                <p:nvPr/>
              </p:nvSpPr>
              <p:spPr>
                <a:xfrm>
                  <a:off x="5972163" y="840519"/>
                  <a:ext cx="430887" cy="829309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algn="ctr"/>
                  <a:r>
                    <a:rPr lang="en-US" altLang="ja-JP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(</a:t>
                  </a:r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同日</a:t>
                  </a:r>
                  <a:r>
                    <a:rPr lang="en-US" altLang="ja-JP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)</a:t>
                  </a:r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交付内定</a:t>
                  </a:r>
                  <a:endParaRPr lang="en-US" altLang="ja-JP" sz="800" b="1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審査結果通知</a:t>
                  </a:r>
                </a:p>
              </p:txBody>
            </p:sp>
            <p:sp>
              <p:nvSpPr>
                <p:cNvPr id="47" name="テキスト ボックス 46"/>
                <p:cNvSpPr txBox="1"/>
                <p:nvPr/>
              </p:nvSpPr>
              <p:spPr>
                <a:xfrm>
                  <a:off x="2463221" y="955315"/>
                  <a:ext cx="468052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公募</a:t>
                  </a:r>
                </a:p>
              </p:txBody>
            </p:sp>
            <p:sp>
              <p:nvSpPr>
                <p:cNvPr id="48" name="テキスト ボックス 47"/>
                <p:cNvSpPr txBox="1"/>
                <p:nvPr/>
              </p:nvSpPr>
              <p:spPr>
                <a:xfrm>
                  <a:off x="3128285" y="1071630"/>
                  <a:ext cx="307777" cy="346659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受付</a:t>
                  </a:r>
                </a:p>
              </p:txBody>
            </p:sp>
            <p:sp>
              <p:nvSpPr>
                <p:cNvPr id="49" name="右矢印 48"/>
                <p:cNvSpPr/>
                <p:nvPr/>
              </p:nvSpPr>
              <p:spPr>
                <a:xfrm>
                  <a:off x="2521050" y="1096609"/>
                  <a:ext cx="684000" cy="261321"/>
                </a:xfrm>
                <a:prstGeom prst="rightArrow">
                  <a:avLst>
                    <a:gd name="adj1" fmla="val 50000"/>
                    <a:gd name="adj2" fmla="val 125027"/>
                  </a:avLst>
                </a:prstGeom>
                <a:solidFill>
                  <a:srgbClr val="FE405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/>
                </a:p>
              </p:txBody>
            </p:sp>
            <p:sp>
              <p:nvSpPr>
                <p:cNvPr id="50" name="右矢印 49"/>
                <p:cNvSpPr/>
                <p:nvPr/>
              </p:nvSpPr>
              <p:spPr>
                <a:xfrm>
                  <a:off x="3395612" y="1118208"/>
                  <a:ext cx="2628000" cy="261321"/>
                </a:xfrm>
                <a:prstGeom prst="rightArrow">
                  <a:avLst>
                    <a:gd name="adj1" fmla="val 50000"/>
                    <a:gd name="adj2" fmla="val 125027"/>
                  </a:avLst>
                </a:prstGeom>
                <a:solidFill>
                  <a:srgbClr val="00B0F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/>
                </a:p>
              </p:txBody>
            </p:sp>
            <p:sp>
              <p:nvSpPr>
                <p:cNvPr id="51" name="テキスト ボックス 50"/>
                <p:cNvSpPr txBox="1"/>
                <p:nvPr/>
              </p:nvSpPr>
              <p:spPr>
                <a:xfrm>
                  <a:off x="4883950" y="1255342"/>
                  <a:ext cx="680179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endParaRPr lang="ja-JP" altLang="en-US" sz="800" b="1" dirty="0">
                    <a:solidFill>
                      <a:srgbClr val="00206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  <p:sp>
              <p:nvSpPr>
                <p:cNvPr id="41" name="テキスト ボックス 40"/>
                <p:cNvSpPr txBox="1"/>
                <p:nvPr/>
              </p:nvSpPr>
              <p:spPr>
                <a:xfrm>
                  <a:off x="6223077" y="898165"/>
                  <a:ext cx="680179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交付申請</a:t>
                  </a:r>
                </a:p>
              </p:txBody>
            </p:sp>
            <p:sp>
              <p:nvSpPr>
                <p:cNvPr id="42" name="テキスト ボックス 41"/>
                <p:cNvSpPr txBox="1"/>
                <p:nvPr/>
              </p:nvSpPr>
              <p:spPr>
                <a:xfrm>
                  <a:off x="6743790" y="970173"/>
                  <a:ext cx="307777" cy="598774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交付決定</a:t>
                  </a:r>
                </a:p>
              </p:txBody>
            </p:sp>
            <p:sp>
              <p:nvSpPr>
                <p:cNvPr id="43" name="右矢印 42"/>
                <p:cNvSpPr/>
                <p:nvPr/>
              </p:nvSpPr>
              <p:spPr>
                <a:xfrm>
                  <a:off x="6341800" y="1119600"/>
                  <a:ext cx="472775" cy="262800"/>
                </a:xfrm>
                <a:prstGeom prst="rightArrow">
                  <a:avLst>
                    <a:gd name="adj1" fmla="val 50000"/>
                    <a:gd name="adj2" fmla="val 57595"/>
                  </a:avLst>
                </a:prstGeom>
                <a:solidFill>
                  <a:srgbClr val="FF99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/>
                </a:p>
              </p:txBody>
            </p:sp>
            <p:sp>
              <p:nvSpPr>
                <p:cNvPr id="142" name="テキスト ボックス 141">
                  <a:extLst>
                    <a:ext uri="{FF2B5EF4-FFF2-40B4-BE49-F238E27FC236}">
                      <a16:creationId xmlns:a16="http://schemas.microsoft.com/office/drawing/2014/main" id="{113C1CB4-BFEF-4FDD-88C3-A2179266F176}"/>
                    </a:ext>
                  </a:extLst>
                </p:cNvPr>
                <p:cNvSpPr txBox="1"/>
                <p:nvPr/>
              </p:nvSpPr>
              <p:spPr>
                <a:xfrm>
                  <a:off x="3281318" y="1372061"/>
                  <a:ext cx="1536545" cy="338554"/>
                </a:xfrm>
                <a:prstGeom prst="rect">
                  <a:avLst/>
                </a:prstGeom>
                <a:noFill/>
              </p:spPr>
              <p:txBody>
                <a:bodyPr vert="horz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（</a:t>
                  </a:r>
                  <a:r>
                    <a:rPr lang="en-US" altLang="ja-JP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※1</a:t>
                  </a:r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）事前の選考による不採択課題に対する審査結果通知</a:t>
                  </a:r>
                </a:p>
              </p:txBody>
            </p:sp>
            <p:sp>
              <p:nvSpPr>
                <p:cNvPr id="143" name="テキスト ボックス 142">
                  <a:extLst>
                    <a:ext uri="{FF2B5EF4-FFF2-40B4-BE49-F238E27FC236}">
                      <a16:creationId xmlns:a16="http://schemas.microsoft.com/office/drawing/2014/main" id="{41139D02-3E53-42FA-9B29-12DEB2FBEDB0}"/>
                    </a:ext>
                  </a:extLst>
                </p:cNvPr>
                <p:cNvSpPr txBox="1"/>
                <p:nvPr/>
              </p:nvSpPr>
              <p:spPr>
                <a:xfrm>
                  <a:off x="3450177" y="1132262"/>
                  <a:ext cx="1078420" cy="215444"/>
                </a:xfrm>
                <a:prstGeom prst="rect">
                  <a:avLst/>
                </a:prstGeom>
                <a:noFill/>
              </p:spPr>
              <p:txBody>
                <a:bodyPr vert="horz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（</a:t>
                  </a:r>
                  <a:r>
                    <a:rPr lang="en-US" altLang="ja-JP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※1</a:t>
                  </a:r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）</a:t>
                  </a:r>
                </a:p>
              </p:txBody>
            </p:sp>
            <p:sp>
              <p:nvSpPr>
                <p:cNvPr id="144" name="テキスト ボックス 143">
                  <a:extLst>
                    <a:ext uri="{FF2B5EF4-FFF2-40B4-BE49-F238E27FC236}">
                      <a16:creationId xmlns:a16="http://schemas.microsoft.com/office/drawing/2014/main" id="{25F8EC23-2871-4DE9-8F11-0D77FD5BAB08}"/>
                    </a:ext>
                  </a:extLst>
                </p:cNvPr>
                <p:cNvSpPr txBox="1"/>
                <p:nvPr/>
              </p:nvSpPr>
              <p:spPr>
                <a:xfrm>
                  <a:off x="4879531" y="1371600"/>
                  <a:ext cx="961772" cy="338554"/>
                </a:xfrm>
                <a:prstGeom prst="rect">
                  <a:avLst/>
                </a:prstGeom>
                <a:noFill/>
              </p:spPr>
              <p:txBody>
                <a:bodyPr vert="horz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（</a:t>
                  </a:r>
                  <a:r>
                    <a:rPr lang="en-US" altLang="ja-JP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※2</a:t>
                  </a:r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）ヒアリング選定結果の通知</a:t>
                  </a:r>
                </a:p>
              </p:txBody>
            </p:sp>
            <p:sp>
              <p:nvSpPr>
                <p:cNvPr id="145" name="テキスト ボックス 144">
                  <a:extLst>
                    <a:ext uri="{FF2B5EF4-FFF2-40B4-BE49-F238E27FC236}">
                      <a16:creationId xmlns:a16="http://schemas.microsoft.com/office/drawing/2014/main" id="{4B5CB6F2-187F-429B-B3ED-B5E7610F7261}"/>
                    </a:ext>
                  </a:extLst>
                </p:cNvPr>
                <p:cNvSpPr txBox="1"/>
                <p:nvPr/>
              </p:nvSpPr>
              <p:spPr>
                <a:xfrm>
                  <a:off x="4895989" y="1134000"/>
                  <a:ext cx="1078420" cy="215444"/>
                </a:xfrm>
                <a:prstGeom prst="rect">
                  <a:avLst/>
                </a:prstGeom>
                <a:noFill/>
              </p:spPr>
              <p:txBody>
                <a:bodyPr vert="horz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（</a:t>
                  </a:r>
                  <a:r>
                    <a:rPr lang="en-US" altLang="ja-JP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※2</a:t>
                  </a:r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）</a:t>
                  </a:r>
                </a:p>
              </p:txBody>
            </p:sp>
          </p:grpSp>
        </p:grpSp>
        <p:sp>
          <p:nvSpPr>
            <p:cNvPr id="72" name="テキスト ボックス 71">
              <a:extLst>
                <a:ext uri="{FF2B5EF4-FFF2-40B4-BE49-F238E27FC236}">
                  <a16:creationId xmlns:a16="http://schemas.microsoft.com/office/drawing/2014/main" id="{BEEECF03-0AC5-475C-8C53-DC86B0502F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3227143" y="971183"/>
              <a:ext cx="624783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normalizeH="1" dirty="0">
                  <a:solidFill>
                    <a:srgbClr val="FF0000"/>
                  </a:solidFill>
                </a:rPr>
                <a:t>〆</a:t>
              </a:r>
              <a:r>
                <a:rPr kumimoji="1" lang="en-US" altLang="ja-JP" sz="800" normalizeH="1" dirty="0">
                  <a:solidFill>
                    <a:srgbClr val="FF0000"/>
                  </a:solidFill>
                </a:rPr>
                <a:t>3/13</a:t>
              </a:r>
              <a:endParaRPr kumimoji="1" lang="ja-JP" altLang="en-US" sz="800" normalizeH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グループ化 5" descr="種目名、国際共同研究加速基金（国際共同研究強化）。公募期間は、令和８(2026)年７月１４日（火）午前１０時から、令和８(2026)年９月１７日（木）午後４時３０分が締め切りとなります。審査期間は、令和８(2026)年10月から令和９(2027)年１月頃までを予定しております。審査結果通知および条件付交付内定は、令和９(2027)年２月下旬を予定しております。また、交付申請は、交付内定の翌年度末である令和10(2028)年３月31日まで随時受付けております。交付決定は、交付申請後、随時行います。">
            <a:extLst>
              <a:ext uri="{FF2B5EF4-FFF2-40B4-BE49-F238E27FC236}">
                <a16:creationId xmlns:a16="http://schemas.microsoft.com/office/drawing/2014/main" id="{329C0646-BDCE-4F53-B192-FDBED53E18B5}"/>
              </a:ext>
            </a:extLst>
          </p:cNvPr>
          <p:cNvGrpSpPr/>
          <p:nvPr/>
        </p:nvGrpSpPr>
        <p:grpSpPr>
          <a:xfrm>
            <a:off x="61327" y="4293010"/>
            <a:ext cx="11919447" cy="1247753"/>
            <a:chOff x="81788" y="1683739"/>
            <a:chExt cx="11919447" cy="1247753"/>
          </a:xfrm>
        </p:grpSpPr>
        <p:grpSp>
          <p:nvGrpSpPr>
            <p:cNvPr id="59" name="グループ化 58" descr="種目名、国際共同研究加速基金（国際共同研究強化）。公募期間は、令和７(2025)年７月１４日（月）午前１０時から、令和７(2025)年９月１７日（水）午後４時３０分が締め切りとなります。審査期間は、令和７(2025)年10月から令和８(2026)年１月頃までを予定しております。審査結果通知および条件付交付内定は、令和８(2026)年２月下旬を予定しております。また、交付申請は、交付内定の翌年度末である令和９(2027)年３月31日まで随時受付けております。交付決定は、交付申請後、随時行います。">
              <a:extLst>
                <a:ext uri="{FF2B5EF4-FFF2-40B4-BE49-F238E27FC236}">
                  <a16:creationId xmlns:a16="http://schemas.microsoft.com/office/drawing/2014/main" id="{3DCFF3EC-46A2-4A5C-8129-F25F247FE632}"/>
                </a:ext>
              </a:extLst>
            </p:cNvPr>
            <p:cNvGrpSpPr/>
            <p:nvPr/>
          </p:nvGrpSpPr>
          <p:grpSpPr>
            <a:xfrm>
              <a:off x="81788" y="1683739"/>
              <a:ext cx="11919447" cy="1247753"/>
              <a:chOff x="68400" y="3259545"/>
              <a:chExt cx="11919447" cy="1247753"/>
            </a:xfrm>
          </p:grpSpPr>
          <p:sp>
            <p:nvSpPr>
              <p:cNvPr id="60" name="角丸四角形 101">
                <a:extLst>
                  <a:ext uri="{FF2B5EF4-FFF2-40B4-BE49-F238E27FC236}">
                    <a16:creationId xmlns:a16="http://schemas.microsoft.com/office/drawing/2014/main" id="{4DB40B85-6F26-45AA-B9B8-D139697301D4}"/>
                  </a:ext>
                </a:extLst>
              </p:cNvPr>
              <p:cNvSpPr/>
              <p:nvPr/>
            </p:nvSpPr>
            <p:spPr>
              <a:xfrm>
                <a:off x="8616280" y="3662704"/>
                <a:ext cx="2599362" cy="586491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dirty="0"/>
              </a:p>
            </p:txBody>
          </p:sp>
          <p:sp>
            <p:nvSpPr>
              <p:cNvPr id="61" name="テキスト ボックス 60">
                <a:extLst>
                  <a:ext uri="{FF2B5EF4-FFF2-40B4-BE49-F238E27FC236}">
                    <a16:creationId xmlns:a16="http://schemas.microsoft.com/office/drawing/2014/main" id="{92028667-F41E-4287-9B06-38E5EF1F9F71}"/>
                  </a:ext>
                </a:extLst>
              </p:cNvPr>
              <p:cNvSpPr txBox="1"/>
              <p:nvPr/>
            </p:nvSpPr>
            <p:spPr>
              <a:xfrm>
                <a:off x="8737269" y="3751262"/>
                <a:ext cx="325057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000" b="1" dirty="0">
                    <a:solidFill>
                      <a:srgbClr val="00206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交付申請：交付内定の翌年度末まで随時</a:t>
                </a:r>
                <a:endParaRPr lang="en-US" altLang="ja-JP" sz="1000" b="1" dirty="0">
                  <a:solidFill>
                    <a:srgbClr val="00206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r>
                  <a:rPr lang="ja-JP" altLang="en-US" sz="1000" b="1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交付決定：交付申請後、随時</a:t>
                </a:r>
                <a:endParaRPr lang="ja-JP" altLang="en-US" sz="1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2" name="角丸四角形 84">
                <a:extLst>
                  <a:ext uri="{FF2B5EF4-FFF2-40B4-BE49-F238E27FC236}">
                    <a16:creationId xmlns:a16="http://schemas.microsoft.com/office/drawing/2014/main" id="{20669AF5-1CD7-4ABF-9D96-4BC074F4909E}"/>
                  </a:ext>
                </a:extLst>
              </p:cNvPr>
              <p:cNvSpPr/>
              <p:nvPr/>
            </p:nvSpPr>
            <p:spPr>
              <a:xfrm>
                <a:off x="68400" y="3739932"/>
                <a:ext cx="2268000" cy="336631"/>
              </a:xfrm>
              <a:prstGeom prst="roundRect">
                <a:avLst/>
              </a:prstGeom>
              <a:solidFill>
                <a:srgbClr val="FFFF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ja-JP" altLang="en-US" sz="10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・</a:t>
                </a:r>
                <a:r>
                  <a:rPr lang="zh-TW" altLang="en-US" sz="10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国際共同研究強化</a:t>
                </a:r>
                <a:endParaRPr lang="en-US" altLang="ja-JP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  <p:grpSp>
            <p:nvGrpSpPr>
              <p:cNvPr id="63" name="グループ化 62">
                <a:extLst>
                  <a:ext uri="{FF2B5EF4-FFF2-40B4-BE49-F238E27FC236}">
                    <a16:creationId xmlns:a16="http://schemas.microsoft.com/office/drawing/2014/main" id="{1612705B-413E-445E-9A9D-B780D6748F19}"/>
                  </a:ext>
                </a:extLst>
              </p:cNvPr>
              <p:cNvGrpSpPr/>
              <p:nvPr/>
            </p:nvGrpSpPr>
            <p:grpSpPr>
              <a:xfrm>
                <a:off x="5210281" y="3259545"/>
                <a:ext cx="3413084" cy="1247753"/>
                <a:chOff x="4646724" y="3259545"/>
                <a:chExt cx="2896530" cy="1247753"/>
              </a:xfrm>
            </p:grpSpPr>
            <p:sp>
              <p:nvSpPr>
                <p:cNvPr id="64" name="テキスト ボックス 63">
                  <a:extLst>
                    <a:ext uri="{FF2B5EF4-FFF2-40B4-BE49-F238E27FC236}">
                      <a16:creationId xmlns:a16="http://schemas.microsoft.com/office/drawing/2014/main" id="{2A534A2C-E91B-4C31-8098-2DA92062DB8E}"/>
                    </a:ext>
                  </a:extLst>
                </p:cNvPr>
                <p:cNvSpPr txBox="1"/>
                <p:nvPr/>
              </p:nvSpPr>
              <p:spPr>
                <a:xfrm>
                  <a:off x="5749908" y="3636000"/>
                  <a:ext cx="1072416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書面審査</a:t>
                  </a:r>
                  <a:r>
                    <a:rPr lang="en-US" altLang="ja-JP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/</a:t>
                  </a:r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合議審査</a:t>
                  </a:r>
                </a:p>
              </p:txBody>
            </p:sp>
            <p:sp>
              <p:nvSpPr>
                <p:cNvPr id="65" name="テキスト ボックス 64">
                  <a:extLst>
                    <a:ext uri="{FF2B5EF4-FFF2-40B4-BE49-F238E27FC236}">
                      <a16:creationId xmlns:a16="http://schemas.microsoft.com/office/drawing/2014/main" id="{5A31D4C2-CC86-4262-AC26-6F9EADD6AFB2}"/>
                    </a:ext>
                  </a:extLst>
                </p:cNvPr>
                <p:cNvSpPr txBox="1"/>
                <p:nvPr/>
              </p:nvSpPr>
              <p:spPr>
                <a:xfrm>
                  <a:off x="7177580" y="3259545"/>
                  <a:ext cx="365674" cy="1247753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（同日）条件付交付内定</a:t>
                  </a:r>
                  <a:endParaRPr lang="en-US" altLang="ja-JP" sz="800" b="1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審査結果通知</a:t>
                  </a:r>
                </a:p>
              </p:txBody>
            </p:sp>
            <p:sp>
              <p:nvSpPr>
                <p:cNvPr id="66" name="テキスト ボックス 65">
                  <a:extLst>
                    <a:ext uri="{FF2B5EF4-FFF2-40B4-BE49-F238E27FC236}">
                      <a16:creationId xmlns:a16="http://schemas.microsoft.com/office/drawing/2014/main" id="{FE9F8FE5-61EC-4887-B38D-8CA529102945}"/>
                    </a:ext>
                  </a:extLst>
                </p:cNvPr>
                <p:cNvSpPr txBox="1"/>
                <p:nvPr/>
              </p:nvSpPr>
              <p:spPr>
                <a:xfrm>
                  <a:off x="4646725" y="3636000"/>
                  <a:ext cx="468052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公募</a:t>
                  </a:r>
                </a:p>
              </p:txBody>
            </p:sp>
            <p:sp>
              <p:nvSpPr>
                <p:cNvPr id="67" name="テキスト ボックス 66">
                  <a:extLst>
                    <a:ext uri="{FF2B5EF4-FFF2-40B4-BE49-F238E27FC236}">
                      <a16:creationId xmlns:a16="http://schemas.microsoft.com/office/drawing/2014/main" id="{3A1A5636-0EBE-44CA-B53E-675E985C733E}"/>
                    </a:ext>
                  </a:extLst>
                </p:cNvPr>
                <p:cNvSpPr txBox="1"/>
                <p:nvPr/>
              </p:nvSpPr>
              <p:spPr>
                <a:xfrm>
                  <a:off x="5328000" y="3734712"/>
                  <a:ext cx="307777" cy="346659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受付</a:t>
                  </a:r>
                </a:p>
              </p:txBody>
            </p:sp>
            <p:sp>
              <p:nvSpPr>
                <p:cNvPr id="68" name="右矢印 89">
                  <a:extLst>
                    <a:ext uri="{FF2B5EF4-FFF2-40B4-BE49-F238E27FC236}">
                      <a16:creationId xmlns:a16="http://schemas.microsoft.com/office/drawing/2014/main" id="{5024A434-37F6-4056-B25C-F57157B67EFA}"/>
                    </a:ext>
                  </a:extLst>
                </p:cNvPr>
                <p:cNvSpPr/>
                <p:nvPr/>
              </p:nvSpPr>
              <p:spPr>
                <a:xfrm>
                  <a:off x="4646724" y="3785464"/>
                  <a:ext cx="756000" cy="261321"/>
                </a:xfrm>
                <a:prstGeom prst="rightArrow">
                  <a:avLst>
                    <a:gd name="adj1" fmla="val 50000"/>
                    <a:gd name="adj2" fmla="val 125027"/>
                  </a:avLst>
                </a:prstGeom>
                <a:solidFill>
                  <a:srgbClr val="FE405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dirty="0"/>
                </a:p>
              </p:txBody>
            </p:sp>
            <p:sp>
              <p:nvSpPr>
                <p:cNvPr id="69" name="右矢印 90">
                  <a:extLst>
                    <a:ext uri="{FF2B5EF4-FFF2-40B4-BE49-F238E27FC236}">
                      <a16:creationId xmlns:a16="http://schemas.microsoft.com/office/drawing/2014/main" id="{2A7D1EBB-7718-45CF-A79A-7986935C8AE0}"/>
                    </a:ext>
                  </a:extLst>
                </p:cNvPr>
                <p:cNvSpPr/>
                <p:nvPr/>
              </p:nvSpPr>
              <p:spPr>
                <a:xfrm>
                  <a:off x="5760000" y="3787200"/>
                  <a:ext cx="1451880" cy="261321"/>
                </a:xfrm>
                <a:prstGeom prst="rightArrow">
                  <a:avLst>
                    <a:gd name="adj1" fmla="val 50000"/>
                    <a:gd name="adj2" fmla="val 125027"/>
                  </a:avLst>
                </a:prstGeom>
                <a:solidFill>
                  <a:srgbClr val="00B0F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dirty="0"/>
                </a:p>
              </p:txBody>
            </p:sp>
          </p:grpSp>
        </p:grpSp>
        <p:sp>
          <p:nvSpPr>
            <p:cNvPr id="71" name="テキスト ボックス 70">
              <a:extLst>
                <a:ext uri="{FF2B5EF4-FFF2-40B4-BE49-F238E27FC236}">
                  <a16:creationId xmlns:a16="http://schemas.microsoft.com/office/drawing/2014/main" id="{E5858060-5C97-45B6-B511-E57475FD9D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5927480" y="2030840"/>
              <a:ext cx="624783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normalizeH="1" dirty="0">
                  <a:solidFill>
                    <a:srgbClr val="FF0000"/>
                  </a:solidFill>
                </a:rPr>
                <a:t>〆</a:t>
              </a:r>
              <a:r>
                <a:rPr kumimoji="1" lang="en-US" altLang="ja-JP" sz="800" normalizeH="1" dirty="0">
                  <a:solidFill>
                    <a:srgbClr val="FF0000"/>
                  </a:solidFill>
                </a:rPr>
                <a:t>9/17</a:t>
              </a:r>
              <a:endParaRPr kumimoji="1" lang="ja-JP" altLang="en-US" sz="800" normalizeH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" name="グループ化 4" descr="種目名、国際共同研究加速基金（帰国発展研究）。公募期間は、令和８(2026)年７月１４日（火）午前１０時から、令和８(2026)年９月１７日（木）午後４時３０分が締め切りとなります。審査期間は、令和８(2026)年10月から令和９(2027)年１月頃までを予定しております。審査結果通知および条件付き交付内定は、令和９(2027)年２月下旬を予定しております。また、交付申請は、交付内定の翌々々年度である令和11(2029)年４月30日まで随時受付けております。交付決定は、交付申請後、随時行います。">
            <a:extLst>
              <a:ext uri="{FF2B5EF4-FFF2-40B4-BE49-F238E27FC236}">
                <a16:creationId xmlns:a16="http://schemas.microsoft.com/office/drawing/2014/main" id="{32C53203-3B0A-4DCD-9B90-798F9653CFAA}"/>
              </a:ext>
            </a:extLst>
          </p:cNvPr>
          <p:cNvGrpSpPr/>
          <p:nvPr/>
        </p:nvGrpSpPr>
        <p:grpSpPr>
          <a:xfrm>
            <a:off x="56224" y="5568536"/>
            <a:ext cx="12055200" cy="1247753"/>
            <a:chOff x="68400" y="2708920"/>
            <a:chExt cx="12055200" cy="1247753"/>
          </a:xfrm>
        </p:grpSpPr>
        <p:grpSp>
          <p:nvGrpSpPr>
            <p:cNvPr id="3" name="グループ化 2" descr="種目名、国際共同研究加速基金（帰国発展研究）。公募期間は、令和７(2025)年７月１４日（月）午前１０時から、令和７(2025)年９月１７日（水）午後４時３０分が締め切りとなります。審査期間は、令和７(2025)年10月から令和８(2026)年１月頃までを予定しております。審査結果通知および条件付き交付内定は、令和８(2026)年２月下旬を予定しております。また、交付申請は、交付内定の翌々々年度である令和10(2028)年４月30日まで随時受付けております。交付決定は、交付申請後、随時行います。">
              <a:extLst>
                <a:ext uri="{FF2B5EF4-FFF2-40B4-BE49-F238E27FC236}">
                  <a16:creationId xmlns:a16="http://schemas.microsoft.com/office/drawing/2014/main" id="{B389FE32-F3CC-4E46-BF68-CFCB4F9839D8}"/>
                </a:ext>
              </a:extLst>
            </p:cNvPr>
            <p:cNvGrpSpPr/>
            <p:nvPr/>
          </p:nvGrpSpPr>
          <p:grpSpPr>
            <a:xfrm>
              <a:off x="68400" y="2708920"/>
              <a:ext cx="12055200" cy="1247753"/>
              <a:chOff x="68400" y="3259545"/>
              <a:chExt cx="12055200" cy="1247753"/>
            </a:xfrm>
          </p:grpSpPr>
          <p:sp>
            <p:nvSpPr>
              <p:cNvPr id="131" name="角丸四角形 101">
                <a:extLst>
                  <a:ext uri="{FF2B5EF4-FFF2-40B4-BE49-F238E27FC236}">
                    <a16:creationId xmlns:a16="http://schemas.microsoft.com/office/drawing/2014/main" id="{57273B71-9B67-487A-8C23-9AC5E2826A3B}"/>
                  </a:ext>
                </a:extLst>
              </p:cNvPr>
              <p:cNvSpPr/>
              <p:nvPr/>
            </p:nvSpPr>
            <p:spPr>
              <a:xfrm>
                <a:off x="8616279" y="3662704"/>
                <a:ext cx="3507321" cy="586491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dirty="0"/>
              </a:p>
            </p:txBody>
          </p:sp>
          <p:sp>
            <p:nvSpPr>
              <p:cNvPr id="132" name="テキスト ボックス 131">
                <a:extLst>
                  <a:ext uri="{FF2B5EF4-FFF2-40B4-BE49-F238E27FC236}">
                    <a16:creationId xmlns:a16="http://schemas.microsoft.com/office/drawing/2014/main" id="{35027D8D-42EA-4BB4-929B-E824C4B68613}"/>
                  </a:ext>
                </a:extLst>
              </p:cNvPr>
              <p:cNvSpPr txBox="1"/>
              <p:nvPr/>
            </p:nvSpPr>
            <p:spPr>
              <a:xfrm>
                <a:off x="8737269" y="3751262"/>
                <a:ext cx="325057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000" b="1" dirty="0">
                    <a:solidFill>
                      <a:srgbClr val="00206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交付申請：交付内定の翌々々年度の</a:t>
                </a:r>
                <a:r>
                  <a:rPr lang="en-US" altLang="ja-JP" sz="1000" b="1" dirty="0">
                    <a:solidFill>
                      <a:srgbClr val="00206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4</a:t>
                </a:r>
                <a:r>
                  <a:rPr lang="ja-JP" altLang="en-US" sz="1000" b="1" dirty="0">
                    <a:solidFill>
                      <a:srgbClr val="00206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月</a:t>
                </a:r>
                <a:r>
                  <a:rPr lang="en-US" altLang="ja-JP" sz="1000" b="1" dirty="0">
                    <a:solidFill>
                      <a:srgbClr val="00206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30</a:t>
                </a:r>
                <a:r>
                  <a:rPr lang="ja-JP" altLang="en-US" sz="1000" b="1" dirty="0">
                    <a:solidFill>
                      <a:srgbClr val="00206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日まで随時</a:t>
                </a:r>
                <a:endParaRPr lang="en-US" altLang="ja-JP" sz="1000" b="1" dirty="0">
                  <a:solidFill>
                    <a:srgbClr val="00206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r>
                  <a:rPr lang="ja-JP" altLang="en-US" sz="1000" b="1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交付決定：交付申請後、随時</a:t>
                </a:r>
                <a:endParaRPr lang="ja-JP" altLang="en-US" sz="1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33" name="角丸四角形 84">
                <a:extLst>
                  <a:ext uri="{FF2B5EF4-FFF2-40B4-BE49-F238E27FC236}">
                    <a16:creationId xmlns:a16="http://schemas.microsoft.com/office/drawing/2014/main" id="{B284780F-9480-4DAA-93D7-F23BF611F171}"/>
                  </a:ext>
                </a:extLst>
              </p:cNvPr>
              <p:cNvSpPr/>
              <p:nvPr/>
            </p:nvSpPr>
            <p:spPr>
              <a:xfrm>
                <a:off x="68400" y="3739932"/>
                <a:ext cx="2268000" cy="336631"/>
              </a:xfrm>
              <a:prstGeom prst="roundRect">
                <a:avLst/>
              </a:prstGeom>
              <a:solidFill>
                <a:srgbClr val="FFFF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ja-JP" altLang="en-US" sz="10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・帰国発展研究</a:t>
                </a:r>
                <a:endParaRPr lang="en-US" altLang="ja-JP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  <p:grpSp>
            <p:nvGrpSpPr>
              <p:cNvPr id="8" name="グループ化 7">
                <a:extLst>
                  <a:ext uri="{FF2B5EF4-FFF2-40B4-BE49-F238E27FC236}">
                    <a16:creationId xmlns:a16="http://schemas.microsoft.com/office/drawing/2014/main" id="{846FB1E9-1608-47BB-868C-A830132B8134}"/>
                  </a:ext>
                </a:extLst>
              </p:cNvPr>
              <p:cNvGrpSpPr/>
              <p:nvPr/>
            </p:nvGrpSpPr>
            <p:grpSpPr>
              <a:xfrm>
                <a:off x="5210281" y="3259545"/>
                <a:ext cx="3413084" cy="1247753"/>
                <a:chOff x="4646724" y="3259545"/>
                <a:chExt cx="2896530" cy="1247753"/>
              </a:xfrm>
            </p:grpSpPr>
            <p:sp>
              <p:nvSpPr>
                <p:cNvPr id="134" name="テキスト ボックス 133">
                  <a:extLst>
                    <a:ext uri="{FF2B5EF4-FFF2-40B4-BE49-F238E27FC236}">
                      <a16:creationId xmlns:a16="http://schemas.microsoft.com/office/drawing/2014/main" id="{FAE7F73D-5E5D-43EE-ABE8-84C6787603B3}"/>
                    </a:ext>
                  </a:extLst>
                </p:cNvPr>
                <p:cNvSpPr txBox="1"/>
                <p:nvPr/>
              </p:nvSpPr>
              <p:spPr>
                <a:xfrm>
                  <a:off x="5749908" y="3636000"/>
                  <a:ext cx="1072416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書面審査</a:t>
                  </a:r>
                  <a:r>
                    <a:rPr lang="en-US" altLang="ja-JP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/</a:t>
                  </a:r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合議審査</a:t>
                  </a:r>
                </a:p>
              </p:txBody>
            </p:sp>
            <p:sp>
              <p:nvSpPr>
                <p:cNvPr id="135" name="テキスト ボックス 134">
                  <a:extLst>
                    <a:ext uri="{FF2B5EF4-FFF2-40B4-BE49-F238E27FC236}">
                      <a16:creationId xmlns:a16="http://schemas.microsoft.com/office/drawing/2014/main" id="{46A8A00B-994D-4164-9DC9-87ABB3C98138}"/>
                    </a:ext>
                  </a:extLst>
                </p:cNvPr>
                <p:cNvSpPr txBox="1"/>
                <p:nvPr/>
              </p:nvSpPr>
              <p:spPr>
                <a:xfrm>
                  <a:off x="7177580" y="3259545"/>
                  <a:ext cx="365674" cy="1247753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（同日）条件付交付内定</a:t>
                  </a:r>
                  <a:endParaRPr lang="en-US" altLang="ja-JP" sz="800" b="1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審査結果通知</a:t>
                  </a:r>
                </a:p>
              </p:txBody>
            </p:sp>
            <p:sp>
              <p:nvSpPr>
                <p:cNvPr id="136" name="テキスト ボックス 135">
                  <a:extLst>
                    <a:ext uri="{FF2B5EF4-FFF2-40B4-BE49-F238E27FC236}">
                      <a16:creationId xmlns:a16="http://schemas.microsoft.com/office/drawing/2014/main" id="{1501BA35-48FC-43F9-8A78-5BA820FE02E6}"/>
                    </a:ext>
                  </a:extLst>
                </p:cNvPr>
                <p:cNvSpPr txBox="1"/>
                <p:nvPr/>
              </p:nvSpPr>
              <p:spPr>
                <a:xfrm>
                  <a:off x="4646725" y="3636000"/>
                  <a:ext cx="468052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00206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公募</a:t>
                  </a:r>
                </a:p>
              </p:txBody>
            </p:sp>
            <p:sp>
              <p:nvSpPr>
                <p:cNvPr id="137" name="テキスト ボックス 136">
                  <a:extLst>
                    <a:ext uri="{FF2B5EF4-FFF2-40B4-BE49-F238E27FC236}">
                      <a16:creationId xmlns:a16="http://schemas.microsoft.com/office/drawing/2014/main" id="{2A40FF92-2F1D-4025-80FD-8EE1A99CDA1E}"/>
                    </a:ext>
                  </a:extLst>
                </p:cNvPr>
                <p:cNvSpPr txBox="1"/>
                <p:nvPr/>
              </p:nvSpPr>
              <p:spPr>
                <a:xfrm>
                  <a:off x="5328000" y="3734712"/>
                  <a:ext cx="307777" cy="346659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algn="ctr"/>
                  <a:r>
                    <a:rPr lang="ja-JP" altLang="en-US" sz="8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受付</a:t>
                  </a:r>
                </a:p>
              </p:txBody>
            </p:sp>
            <p:sp>
              <p:nvSpPr>
                <p:cNvPr id="138" name="右矢印 89">
                  <a:extLst>
                    <a:ext uri="{FF2B5EF4-FFF2-40B4-BE49-F238E27FC236}">
                      <a16:creationId xmlns:a16="http://schemas.microsoft.com/office/drawing/2014/main" id="{005F8311-F757-4DAE-836F-46699ADD9DCA}"/>
                    </a:ext>
                  </a:extLst>
                </p:cNvPr>
                <p:cNvSpPr/>
                <p:nvPr/>
              </p:nvSpPr>
              <p:spPr>
                <a:xfrm>
                  <a:off x="4646724" y="3785464"/>
                  <a:ext cx="756000" cy="261321"/>
                </a:xfrm>
                <a:prstGeom prst="rightArrow">
                  <a:avLst>
                    <a:gd name="adj1" fmla="val 50000"/>
                    <a:gd name="adj2" fmla="val 125027"/>
                  </a:avLst>
                </a:prstGeom>
                <a:solidFill>
                  <a:srgbClr val="FE405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dirty="0"/>
                </a:p>
              </p:txBody>
            </p:sp>
            <p:sp>
              <p:nvSpPr>
                <p:cNvPr id="139" name="右矢印 90">
                  <a:extLst>
                    <a:ext uri="{FF2B5EF4-FFF2-40B4-BE49-F238E27FC236}">
                      <a16:creationId xmlns:a16="http://schemas.microsoft.com/office/drawing/2014/main" id="{AAD31D00-0DE1-4AAC-9579-19E471B4E7E3}"/>
                    </a:ext>
                  </a:extLst>
                </p:cNvPr>
                <p:cNvSpPr/>
                <p:nvPr/>
              </p:nvSpPr>
              <p:spPr>
                <a:xfrm>
                  <a:off x="5760000" y="3787200"/>
                  <a:ext cx="1451880" cy="261321"/>
                </a:xfrm>
                <a:prstGeom prst="rightArrow">
                  <a:avLst>
                    <a:gd name="adj1" fmla="val 50000"/>
                    <a:gd name="adj2" fmla="val 125027"/>
                  </a:avLst>
                </a:prstGeom>
                <a:solidFill>
                  <a:srgbClr val="00B0F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dirty="0"/>
                </a:p>
              </p:txBody>
            </p:sp>
          </p:grpSp>
        </p:grpSp>
        <p:sp>
          <p:nvSpPr>
            <p:cNvPr id="70" name="テキスト ボックス 69">
              <a:extLst>
                <a:ext uri="{FF2B5EF4-FFF2-40B4-BE49-F238E27FC236}">
                  <a16:creationId xmlns:a16="http://schemas.microsoft.com/office/drawing/2014/main" id="{DBCDFFF7-A195-4C64-98F7-A5356CD55C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/>
            <p:nvPr/>
          </p:nvSpPr>
          <p:spPr>
            <a:xfrm>
              <a:off x="5941967" y="3070729"/>
              <a:ext cx="624783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normalizeH="1" dirty="0">
                  <a:solidFill>
                    <a:srgbClr val="FF0000"/>
                  </a:solidFill>
                </a:rPr>
                <a:t>〆</a:t>
              </a:r>
              <a:r>
                <a:rPr kumimoji="1" lang="en-US" altLang="ja-JP" sz="800" normalizeH="1" dirty="0">
                  <a:solidFill>
                    <a:srgbClr val="FF0000"/>
                  </a:solidFill>
                </a:rPr>
                <a:t>9/17</a:t>
              </a:r>
              <a:endParaRPr kumimoji="1" lang="ja-JP" altLang="en-US" sz="800" normalizeH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7F17C84C-7DDF-4B36-9028-8B44CEEC9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0992544" y="1164745"/>
            <a:ext cx="17867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令和</a:t>
            </a: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11(2029)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年</a:t>
            </a:r>
          </a:p>
        </p:txBody>
      </p:sp>
    </p:spTree>
    <p:extLst>
      <p:ext uri="{BB962C8B-B14F-4D97-AF65-F5344CB8AC3E}">
        <p14:creationId xmlns:p14="http://schemas.microsoft.com/office/powerpoint/2010/main" val="282490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1036</Words>
  <Application>Microsoft Office PowerPoint</Application>
  <PresentationFormat>ワイド画面</PresentationFormat>
  <Paragraphs>258</Paragraphs>
  <Slides>5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Meiryo UI</vt:lpstr>
      <vt:lpstr>ＭＳ Ｐゴシック</vt:lpstr>
      <vt:lpstr>新細明體</vt:lpstr>
      <vt:lpstr>游ゴシック</vt:lpstr>
      <vt:lpstr>Arial</vt:lpstr>
      <vt:lpstr>Calibri</vt:lpstr>
      <vt:lpstr>Office ​​テーマ</vt:lpstr>
      <vt:lpstr>■公募から交付決定までのスケジュール（予定）</vt:lpstr>
      <vt:lpstr>スライド２：令和９（2027）年度科研費スケジュール （対象種目：特別推進研究、基盤研究（Ａ）、基盤研究（Ｂ、Ｃ）、若手研究）</vt:lpstr>
      <vt:lpstr>スライド３：令和９（2027）年度科研費スケジュール （対象種目：挑戦的研究、奨励研究、成果公開促進費）</vt:lpstr>
      <vt:lpstr>スライド４：令和９（2027）年度科研費スケジュール （対象種目：学術変革領域研究（Ａ）、学術変革領域研究（Ｂ）、学術変革領域研究（Ａ） （公募研究）） 注意点：学術変革領域研究は、公募および審査は文部科学省が実施しますので、ご留意ください。</vt:lpstr>
      <vt:lpstr>スライド５：令和８（2026）年度科研費（対象種目：研究活動スタート支援、国際共同研究加速基金（国際先導研究）、国際共同研究加速基金（国際共同研究強化）、国際共同研究加速基金（帰国発展研究））　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2025-07-16T02:32:28Z</dcterms:created>
  <dcterms:modified xsi:type="dcterms:W3CDTF">2026-03-27T02:43:13Z</dcterms:modified>
  <cp:contentStatus/>
</cp:coreProperties>
</file>