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27A"/>
    <a:srgbClr val="E8E8E8"/>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816" y="2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0" i="0">
                <a:solidFill>
                  <a:srgbClr val="39427A"/>
                </a:solidFill>
                <a:latin typeface="BIZ UDPGothic"/>
                <a:cs typeface="BIZ UDP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p:txBody>
          <a:bodyPr lIns="0" tIns="0" rIns="0" bIns="0"/>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9427A"/>
                </a:solidFill>
                <a:latin typeface="BIZ UDPGothic"/>
                <a:cs typeface="BIZ UDP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p:txBody>
          <a:bodyPr lIns="0" tIns="0" rIns="0" bIns="0"/>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39427A"/>
                </a:solidFill>
                <a:latin typeface="BIZ UDPGothic"/>
                <a:cs typeface="BIZ UDP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7" name="Holder 7"/>
          <p:cNvSpPr>
            <a:spLocks noGrp="1"/>
          </p:cNvSpPr>
          <p:nvPr>
            <p:ph type="sldNum" sz="quarter" idx="7"/>
          </p:nvPr>
        </p:nvSpPr>
        <p:spPr/>
        <p:txBody>
          <a:bodyPr lIns="0" tIns="0" rIns="0" bIns="0"/>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03751" y="664510"/>
            <a:ext cx="2130513" cy="882302"/>
          </a:xfrm>
          <a:prstGeom prst="rect">
            <a:avLst/>
          </a:prstGeom>
        </p:spPr>
      </p:pic>
      <p:sp>
        <p:nvSpPr>
          <p:cNvPr id="2" name="Holder 2"/>
          <p:cNvSpPr>
            <a:spLocks noGrp="1"/>
          </p:cNvSpPr>
          <p:nvPr>
            <p:ph type="title"/>
          </p:nvPr>
        </p:nvSpPr>
        <p:spPr/>
        <p:txBody>
          <a:bodyPr lIns="0" tIns="0" rIns="0" bIns="0"/>
          <a:lstStyle>
            <a:lvl1pPr>
              <a:defRPr sz="2400" b="0" i="0">
                <a:solidFill>
                  <a:srgbClr val="39427A"/>
                </a:solidFill>
                <a:latin typeface="BIZ UDPGothic"/>
                <a:cs typeface="BIZ UDP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5" name="Holder 5"/>
          <p:cNvSpPr>
            <a:spLocks noGrp="1"/>
          </p:cNvSpPr>
          <p:nvPr>
            <p:ph type="sldNum" sz="quarter" idx="7"/>
          </p:nvPr>
        </p:nvSpPr>
        <p:spPr/>
        <p:txBody>
          <a:bodyPr lIns="0" tIns="0" rIns="0" bIns="0"/>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4" name="Holder 4"/>
          <p:cNvSpPr>
            <a:spLocks noGrp="1"/>
          </p:cNvSpPr>
          <p:nvPr>
            <p:ph type="sldNum" sz="quarter" idx="7"/>
          </p:nvPr>
        </p:nvSpPr>
        <p:spPr/>
        <p:txBody>
          <a:bodyPr lIns="0" tIns="0" rIns="0" bIns="0"/>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254508" y="6408418"/>
            <a:ext cx="883919" cy="371854"/>
          </a:xfrm>
          <a:prstGeom prst="rect">
            <a:avLst/>
          </a:prstGeom>
        </p:spPr>
      </p:pic>
      <p:sp>
        <p:nvSpPr>
          <p:cNvPr id="18" name="bg object 18"/>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19" name="bg object 19"/>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pic>
        <p:nvPicPr>
          <p:cNvPr id="20" name="bg object 20"/>
          <p:cNvPicPr/>
          <p:nvPr/>
        </p:nvPicPr>
        <p:blipFill>
          <a:blip r:embed="rId8" cstate="print"/>
          <a:stretch>
            <a:fillRect/>
          </a:stretch>
        </p:blipFill>
        <p:spPr>
          <a:xfrm>
            <a:off x="11437619" y="89915"/>
            <a:ext cx="649224" cy="661415"/>
          </a:xfrm>
          <a:prstGeom prst="rect">
            <a:avLst/>
          </a:prstGeom>
        </p:spPr>
      </p:pic>
      <p:sp>
        <p:nvSpPr>
          <p:cNvPr id="2" name="Holder 2"/>
          <p:cNvSpPr>
            <a:spLocks noGrp="1"/>
          </p:cNvSpPr>
          <p:nvPr>
            <p:ph type="title"/>
          </p:nvPr>
        </p:nvSpPr>
        <p:spPr>
          <a:xfrm>
            <a:off x="1503044" y="321386"/>
            <a:ext cx="9185910" cy="391795"/>
          </a:xfrm>
          <a:prstGeom prst="rect">
            <a:avLst/>
          </a:prstGeom>
        </p:spPr>
        <p:txBody>
          <a:bodyPr wrap="square" lIns="0" tIns="0" rIns="0" bIns="0">
            <a:spAutoFit/>
          </a:bodyPr>
          <a:lstStyle>
            <a:lvl1pPr>
              <a:defRPr sz="2400" b="0" i="0">
                <a:solidFill>
                  <a:srgbClr val="39427A"/>
                </a:solidFill>
                <a:latin typeface="BIZ UDPGothic"/>
                <a:cs typeface="BIZ UDPGothic"/>
              </a:defRPr>
            </a:lvl1pPr>
          </a:lstStyle>
          <a:p>
            <a:endParaRPr/>
          </a:p>
        </p:txBody>
      </p:sp>
      <p:sp>
        <p:nvSpPr>
          <p:cNvPr id="3" name="Holder 3"/>
          <p:cNvSpPr>
            <a:spLocks noGrp="1"/>
          </p:cNvSpPr>
          <p:nvPr>
            <p:ph type="body" idx="1"/>
          </p:nvPr>
        </p:nvSpPr>
        <p:spPr>
          <a:xfrm>
            <a:off x="1353185" y="3173729"/>
            <a:ext cx="9371965" cy="28035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a:xfrm>
            <a:off x="11593703" y="6500653"/>
            <a:ext cx="368680" cy="205740"/>
          </a:xfrm>
          <a:prstGeom prst="rect">
            <a:avLst/>
          </a:prstGeom>
        </p:spPr>
        <p:txBody>
          <a:bodyPr wrap="square" lIns="0" tIns="0" rIns="0" bIns="0">
            <a:spAutoFit/>
          </a:bodyPr>
          <a:lstStyle>
            <a:lvl1pPr>
              <a:defRPr sz="1400" b="0" i="0">
                <a:solidFill>
                  <a:srgbClr val="222321"/>
                </a:solidFill>
                <a:latin typeface="BIZ UDPGothic"/>
                <a:cs typeface="BIZ UDPGothic"/>
              </a:defRPr>
            </a:lvl1pPr>
          </a:lstStyle>
          <a:p>
            <a:pPr marL="181610">
              <a:lnSpc>
                <a:spcPts val="160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jsps.go.jp/j-pdab/"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jsps.go.jp/j-pd/pd-koyou/tourokukikan.html"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jsps.go.jp/j-pd/pd-koyou/tourokukika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jsps.go.jp/j-pd/pd-koyou/tebiki.html" TargetMode="External"/><Relationship Id="rId2" Type="http://schemas.openxmlformats.org/officeDocument/2006/relationships/hyperlink" Target="https://www.jsps.go.jp/j-pd/pd_tebiki.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yousei2@jsps.go.jp"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3751" y="664510"/>
            <a:ext cx="2130513" cy="882302"/>
          </a:xfrm>
          <a:prstGeom prst="rect">
            <a:avLst/>
          </a:prstGeom>
        </p:spPr>
      </p:pic>
      <p:grpSp>
        <p:nvGrpSpPr>
          <p:cNvPr id="3" name="object 3"/>
          <p:cNvGrpSpPr/>
          <p:nvPr/>
        </p:nvGrpSpPr>
        <p:grpSpPr>
          <a:xfrm>
            <a:off x="871727" y="2406395"/>
            <a:ext cx="10439400" cy="59690"/>
            <a:chOff x="871727" y="2406395"/>
            <a:chExt cx="10439400" cy="59690"/>
          </a:xfrm>
        </p:grpSpPr>
        <p:sp>
          <p:nvSpPr>
            <p:cNvPr id="4" name="object 4"/>
            <p:cNvSpPr/>
            <p:nvPr/>
          </p:nvSpPr>
          <p:spPr>
            <a:xfrm>
              <a:off x="3127248" y="2406395"/>
              <a:ext cx="8183880" cy="59690"/>
            </a:xfrm>
            <a:custGeom>
              <a:avLst/>
              <a:gdLst/>
              <a:ahLst/>
              <a:cxnLst/>
              <a:rect l="l" t="t" r="r" b="b"/>
              <a:pathLst>
                <a:path w="8183880" h="59689">
                  <a:moveTo>
                    <a:pt x="0" y="59436"/>
                  </a:moveTo>
                  <a:lnTo>
                    <a:pt x="8183880" y="59436"/>
                  </a:lnTo>
                  <a:lnTo>
                    <a:pt x="8183880" y="0"/>
                  </a:lnTo>
                  <a:lnTo>
                    <a:pt x="0" y="0"/>
                  </a:lnTo>
                  <a:lnTo>
                    <a:pt x="0" y="59436"/>
                  </a:lnTo>
                  <a:close/>
                </a:path>
              </a:pathLst>
            </a:custGeom>
            <a:solidFill>
              <a:srgbClr val="92959C"/>
            </a:solidFill>
          </p:spPr>
          <p:txBody>
            <a:bodyPr wrap="square" lIns="0" tIns="0" rIns="0" bIns="0" rtlCol="0"/>
            <a:lstStyle/>
            <a:p>
              <a:endParaRPr/>
            </a:p>
          </p:txBody>
        </p:sp>
        <p:sp>
          <p:nvSpPr>
            <p:cNvPr id="5" name="object 5"/>
            <p:cNvSpPr/>
            <p:nvPr/>
          </p:nvSpPr>
          <p:spPr>
            <a:xfrm>
              <a:off x="871727" y="2406395"/>
              <a:ext cx="2255520" cy="59690"/>
            </a:xfrm>
            <a:custGeom>
              <a:avLst/>
              <a:gdLst/>
              <a:ahLst/>
              <a:cxnLst/>
              <a:rect l="l" t="t" r="r" b="b"/>
              <a:pathLst>
                <a:path w="2255520" h="59689">
                  <a:moveTo>
                    <a:pt x="2255520" y="0"/>
                  </a:moveTo>
                  <a:lnTo>
                    <a:pt x="0" y="0"/>
                  </a:lnTo>
                  <a:lnTo>
                    <a:pt x="0" y="59436"/>
                  </a:lnTo>
                  <a:lnTo>
                    <a:pt x="2255520" y="59436"/>
                  </a:lnTo>
                  <a:lnTo>
                    <a:pt x="2255520" y="0"/>
                  </a:lnTo>
                  <a:close/>
                </a:path>
              </a:pathLst>
            </a:custGeom>
            <a:solidFill>
              <a:srgbClr val="39427A"/>
            </a:solidFill>
          </p:spPr>
          <p:txBody>
            <a:bodyPr wrap="square" lIns="0" tIns="0" rIns="0" bIns="0" rtlCol="0"/>
            <a:lstStyle/>
            <a:p>
              <a:endParaRPr/>
            </a:p>
          </p:txBody>
        </p:sp>
      </p:grpSp>
      <p:sp>
        <p:nvSpPr>
          <p:cNvPr id="6" name="object 6" descr="$PPTXTitle"/>
          <p:cNvSpPr txBox="1">
            <a:spLocks noGrp="1"/>
          </p:cNvSpPr>
          <p:nvPr>
            <p:ph type="title"/>
          </p:nvPr>
        </p:nvSpPr>
        <p:spPr>
          <a:xfrm>
            <a:off x="925474" y="2808478"/>
            <a:ext cx="459803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BIZ UDPGothic"/>
                <a:cs typeface="BIZ UDPGothic"/>
              </a:rPr>
              <a:t>特別研究員募集の概要</a:t>
            </a:r>
            <a:endParaRPr sz="3600">
              <a:latin typeface="BIZ UDPGothic"/>
              <a:cs typeface="BIZ UDPGothic"/>
            </a:endParaRPr>
          </a:p>
        </p:txBody>
      </p:sp>
      <p:sp>
        <p:nvSpPr>
          <p:cNvPr id="7" name="object 7"/>
          <p:cNvSpPr txBox="1"/>
          <p:nvPr/>
        </p:nvSpPr>
        <p:spPr>
          <a:xfrm>
            <a:off x="925474" y="5021707"/>
            <a:ext cx="3384550" cy="1014094"/>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39427A"/>
                </a:solidFill>
                <a:latin typeface="BIZ UDPGothic"/>
                <a:cs typeface="BIZ UDPGothic"/>
              </a:rPr>
              <a:t>令和８年２月</a:t>
            </a:r>
            <a:endParaRPr sz="1600">
              <a:latin typeface="BIZ UDPGothic"/>
              <a:cs typeface="BIZ UDPGothic"/>
            </a:endParaRPr>
          </a:p>
          <a:p>
            <a:pPr marL="12700" marR="5080">
              <a:lnSpc>
                <a:spcPct val="136300"/>
              </a:lnSpc>
              <a:spcBef>
                <a:spcPts val="630"/>
              </a:spcBef>
              <a:tabLst>
                <a:tab pos="1570355" algn="l"/>
              </a:tabLst>
            </a:pPr>
            <a:r>
              <a:rPr sz="1600" b="1" spc="-25" dirty="0">
                <a:solidFill>
                  <a:srgbClr val="39427A"/>
                </a:solidFill>
                <a:latin typeface="BIZ UDPGothic"/>
                <a:cs typeface="BIZ UDPGothic"/>
              </a:rPr>
              <a:t>独立行政法人日本学術振興会</a:t>
            </a:r>
            <a:r>
              <a:rPr sz="1600" b="1" spc="-10" dirty="0">
                <a:solidFill>
                  <a:srgbClr val="39427A"/>
                </a:solidFill>
                <a:latin typeface="BIZ UDPGothic"/>
                <a:cs typeface="BIZ UDPGothic"/>
              </a:rPr>
              <a:t>（</a:t>
            </a:r>
            <a:r>
              <a:rPr sz="1600" b="1" spc="-10" dirty="0">
                <a:solidFill>
                  <a:srgbClr val="39427A"/>
                </a:solidFill>
                <a:latin typeface="Arial"/>
                <a:cs typeface="Arial"/>
              </a:rPr>
              <a:t>JSPS</a:t>
            </a:r>
            <a:r>
              <a:rPr sz="1600" b="1" spc="-10" dirty="0">
                <a:solidFill>
                  <a:srgbClr val="39427A"/>
                </a:solidFill>
                <a:latin typeface="BIZ UDPGothic"/>
                <a:cs typeface="BIZ UDPGothic"/>
              </a:rPr>
              <a:t>）</a:t>
            </a:r>
            <a:r>
              <a:rPr sz="1600" b="1" spc="-25" dirty="0">
                <a:solidFill>
                  <a:srgbClr val="39427A"/>
                </a:solidFill>
                <a:latin typeface="BIZ UDPGothic"/>
                <a:cs typeface="BIZ UDPGothic"/>
              </a:rPr>
              <a:t>人材育成事業</a:t>
            </a:r>
            <a:r>
              <a:rPr sz="1600" b="1" spc="-50" dirty="0">
                <a:solidFill>
                  <a:srgbClr val="39427A"/>
                </a:solidFill>
                <a:latin typeface="BIZ UDPGothic"/>
                <a:cs typeface="BIZ UDPGothic"/>
              </a:rPr>
              <a:t>部</a:t>
            </a:r>
            <a:r>
              <a:rPr sz="1600" b="1" dirty="0">
                <a:solidFill>
                  <a:srgbClr val="39427A"/>
                </a:solidFill>
                <a:latin typeface="BIZ UDPGothic"/>
                <a:cs typeface="BIZ UDPGothic"/>
              </a:rPr>
              <a:t>	</a:t>
            </a:r>
            <a:r>
              <a:rPr sz="1600" b="1" spc="-25" dirty="0">
                <a:solidFill>
                  <a:srgbClr val="39427A"/>
                </a:solidFill>
                <a:latin typeface="BIZ UDPGothic"/>
                <a:cs typeface="BIZ UDPGothic"/>
              </a:rPr>
              <a:t>研究者養成</a:t>
            </a:r>
            <a:r>
              <a:rPr sz="1600" b="1" spc="-50" dirty="0">
                <a:solidFill>
                  <a:srgbClr val="39427A"/>
                </a:solidFill>
                <a:latin typeface="BIZ UDPGothic"/>
                <a:cs typeface="BIZ UDPGothic"/>
              </a:rPr>
              <a:t>課</a:t>
            </a:r>
            <a:endParaRPr sz="1600">
              <a:latin typeface="BIZ UDPGothic"/>
              <a:cs typeface="BIZ UDPGothic"/>
            </a:endParaRPr>
          </a:p>
        </p:txBody>
      </p:sp>
      <p:sp>
        <p:nvSpPr>
          <p:cNvPr id="8" name="object 8"/>
          <p:cNvSpPr txBox="1"/>
          <p:nvPr/>
        </p:nvSpPr>
        <p:spPr>
          <a:xfrm>
            <a:off x="925474" y="2073655"/>
            <a:ext cx="179958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9427A"/>
                </a:solidFill>
                <a:latin typeface="BIZ UDPGothic"/>
                <a:cs typeface="BIZ UDPGothic"/>
              </a:rPr>
              <a:t>令和９年度採用分</a:t>
            </a:r>
            <a:endParaRPr sz="1800">
              <a:latin typeface="BIZ UDPGothic"/>
              <a:cs typeface="BIZ UDPGothic"/>
            </a:endParaRPr>
          </a:p>
        </p:txBody>
      </p:sp>
      <p:pic>
        <p:nvPicPr>
          <p:cNvPr id="9" name="object 9"/>
          <p:cNvPicPr/>
          <p:nvPr/>
        </p:nvPicPr>
        <p:blipFill>
          <a:blip r:embed="rId3" cstate="print"/>
          <a:stretch>
            <a:fillRect/>
          </a:stretch>
        </p:blipFill>
        <p:spPr>
          <a:xfrm>
            <a:off x="10450068" y="1531619"/>
            <a:ext cx="797051" cy="8138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861060">
              <a:lnSpc>
                <a:spcPct val="100000"/>
              </a:lnSpc>
              <a:spcBef>
                <a:spcPts val="100"/>
              </a:spcBef>
            </a:pPr>
            <a:r>
              <a:rPr spc="-10" dirty="0"/>
              <a:t>特別研究員</a:t>
            </a:r>
            <a:r>
              <a:rPr dirty="0">
                <a:latin typeface="Arial"/>
                <a:cs typeface="Arial"/>
              </a:rPr>
              <a:t>-PD,DC</a:t>
            </a:r>
            <a:r>
              <a:rPr spc="15" dirty="0">
                <a:latin typeface="Arial"/>
                <a:cs typeface="Arial"/>
              </a:rPr>
              <a:t> </a:t>
            </a:r>
            <a:r>
              <a:rPr spc="-10" dirty="0"/>
              <a:t>区分別採用状況（令和７年度採用分</a:t>
            </a:r>
            <a:r>
              <a:rPr spc="-50" dirty="0"/>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9</a:t>
            </a:r>
          </a:p>
        </p:txBody>
      </p:sp>
      <p:graphicFrame>
        <p:nvGraphicFramePr>
          <p:cNvPr id="3" name="object 3"/>
          <p:cNvGraphicFramePr>
            <a:graphicFrameLocks noGrp="1"/>
          </p:cNvGraphicFramePr>
          <p:nvPr/>
        </p:nvGraphicFramePr>
        <p:xfrm>
          <a:off x="959345" y="992758"/>
          <a:ext cx="10456545" cy="4472938"/>
        </p:xfrm>
        <a:graphic>
          <a:graphicData uri="http://schemas.openxmlformats.org/drawingml/2006/table">
            <a:tbl>
              <a:tblPr firstRow="1" bandRow="1">
                <a:tableStyleId>{2D5ABB26-0587-4C30-8999-92F81FD0307C}</a:tableStyleId>
              </a:tblPr>
              <a:tblGrid>
                <a:gridCol w="1451610">
                  <a:extLst>
                    <a:ext uri="{9D8B030D-6E8A-4147-A177-3AD203B41FA5}">
                      <a16:colId xmlns:a16="http://schemas.microsoft.com/office/drawing/2014/main" val="20000"/>
                    </a:ext>
                  </a:extLst>
                </a:gridCol>
                <a:gridCol w="981710">
                  <a:extLst>
                    <a:ext uri="{9D8B030D-6E8A-4147-A177-3AD203B41FA5}">
                      <a16:colId xmlns:a16="http://schemas.microsoft.com/office/drawing/2014/main" val="20001"/>
                    </a:ext>
                  </a:extLst>
                </a:gridCol>
                <a:gridCol w="1146175">
                  <a:extLst>
                    <a:ext uri="{9D8B030D-6E8A-4147-A177-3AD203B41FA5}">
                      <a16:colId xmlns:a16="http://schemas.microsoft.com/office/drawing/2014/main" val="20002"/>
                    </a:ext>
                  </a:extLst>
                </a:gridCol>
                <a:gridCol w="1146175">
                  <a:extLst>
                    <a:ext uri="{9D8B030D-6E8A-4147-A177-3AD203B41FA5}">
                      <a16:colId xmlns:a16="http://schemas.microsoft.com/office/drawing/2014/main" val="20003"/>
                    </a:ext>
                  </a:extLst>
                </a:gridCol>
                <a:gridCol w="1146175">
                  <a:extLst>
                    <a:ext uri="{9D8B030D-6E8A-4147-A177-3AD203B41FA5}">
                      <a16:colId xmlns:a16="http://schemas.microsoft.com/office/drawing/2014/main" val="20004"/>
                    </a:ext>
                  </a:extLst>
                </a:gridCol>
                <a:gridCol w="1146175">
                  <a:extLst>
                    <a:ext uri="{9D8B030D-6E8A-4147-A177-3AD203B41FA5}">
                      <a16:colId xmlns:a16="http://schemas.microsoft.com/office/drawing/2014/main" val="20005"/>
                    </a:ext>
                  </a:extLst>
                </a:gridCol>
                <a:gridCol w="1146175">
                  <a:extLst>
                    <a:ext uri="{9D8B030D-6E8A-4147-A177-3AD203B41FA5}">
                      <a16:colId xmlns:a16="http://schemas.microsoft.com/office/drawing/2014/main" val="20006"/>
                    </a:ext>
                  </a:extLst>
                </a:gridCol>
                <a:gridCol w="1146175">
                  <a:extLst>
                    <a:ext uri="{9D8B030D-6E8A-4147-A177-3AD203B41FA5}">
                      <a16:colId xmlns:a16="http://schemas.microsoft.com/office/drawing/2014/main" val="20007"/>
                    </a:ext>
                  </a:extLst>
                </a:gridCol>
                <a:gridCol w="1146175">
                  <a:extLst>
                    <a:ext uri="{9D8B030D-6E8A-4147-A177-3AD203B41FA5}">
                      <a16:colId xmlns:a16="http://schemas.microsoft.com/office/drawing/2014/main" val="20008"/>
                    </a:ext>
                  </a:extLst>
                </a:gridCol>
              </a:tblGrid>
              <a:tr h="195580">
                <a:tc rowSpan="2">
                  <a:txBody>
                    <a:bodyPr/>
                    <a:lstStyle/>
                    <a:p>
                      <a:pPr algn="ctr">
                        <a:lnSpc>
                          <a:spcPct val="100000"/>
                        </a:lnSpc>
                        <a:spcBef>
                          <a:spcPts val="895"/>
                        </a:spcBef>
                      </a:pPr>
                      <a:r>
                        <a:rPr sz="1100" b="1" spc="-25" dirty="0">
                          <a:solidFill>
                            <a:srgbClr val="39427A"/>
                          </a:solidFill>
                          <a:latin typeface="BIZ UDPGothic"/>
                          <a:cs typeface="BIZ UDPGothic"/>
                        </a:rPr>
                        <a:t>区分</a:t>
                      </a:r>
                      <a:endParaRPr sz="1100">
                        <a:latin typeface="BIZ UDPGothic"/>
                        <a:cs typeface="BIZ UDPGothic"/>
                      </a:endParaRPr>
                    </a:p>
                  </a:txBody>
                  <a:tcPr marL="0" marR="0" marT="113665" marB="0">
                    <a:lnL w="12700">
                      <a:solidFill>
                        <a:srgbClr val="000000"/>
                      </a:solidFill>
                      <a:prstDash val="solid"/>
                    </a:lnL>
                    <a:lnR w="6350">
                      <a:solidFill>
                        <a:srgbClr val="222321"/>
                      </a:solidFill>
                      <a:prstDash val="solid"/>
                    </a:lnR>
                    <a:lnT w="12700">
                      <a:solidFill>
                        <a:srgbClr val="000000"/>
                      </a:solidFill>
                      <a:prstDash val="solid"/>
                    </a:lnT>
                    <a:lnB w="6350">
                      <a:solidFill>
                        <a:srgbClr val="222321"/>
                      </a:solidFill>
                      <a:prstDash val="solid"/>
                    </a:lnB>
                  </a:tcPr>
                </a:tc>
                <a:tc gridSpan="2">
                  <a:txBody>
                    <a:bodyPr/>
                    <a:lstStyle/>
                    <a:p>
                      <a:pPr marL="1270" algn="ctr">
                        <a:lnSpc>
                          <a:spcPct val="100000"/>
                        </a:lnSpc>
                        <a:spcBef>
                          <a:spcPts val="90"/>
                        </a:spcBef>
                      </a:pPr>
                      <a:r>
                        <a:rPr sz="1100" b="1" spc="-25" dirty="0">
                          <a:solidFill>
                            <a:srgbClr val="39427A"/>
                          </a:solidFill>
                          <a:latin typeface="BIZ UDPGothic"/>
                          <a:cs typeface="BIZ UDPGothic"/>
                        </a:rPr>
                        <a:t>ＰＤ</a:t>
                      </a:r>
                      <a:endParaRPr sz="1100">
                        <a:latin typeface="BIZ UDPGothic"/>
                        <a:cs typeface="BIZ UDPGothic"/>
                      </a:endParaRPr>
                    </a:p>
                  </a:txBody>
                  <a:tcPr marL="0" marR="0" marT="11430" marB="0">
                    <a:lnL w="6350">
                      <a:solidFill>
                        <a:srgbClr val="222321"/>
                      </a:solidFill>
                      <a:prstDash val="solid"/>
                    </a:lnL>
                    <a:lnR w="63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635" algn="ctr">
                        <a:lnSpc>
                          <a:spcPct val="100000"/>
                        </a:lnSpc>
                        <a:spcBef>
                          <a:spcPts val="90"/>
                        </a:spcBef>
                      </a:pPr>
                      <a:r>
                        <a:rPr sz="1100" b="1" spc="-25" dirty="0">
                          <a:solidFill>
                            <a:srgbClr val="39427A"/>
                          </a:solidFill>
                          <a:latin typeface="BIZ UDPGothic"/>
                          <a:cs typeface="BIZ UDPGothic"/>
                        </a:rPr>
                        <a:t>ＤＣ２</a:t>
                      </a:r>
                      <a:endParaRPr sz="1100">
                        <a:latin typeface="BIZ UDPGothic"/>
                        <a:cs typeface="BIZ UDPGothic"/>
                      </a:endParaRPr>
                    </a:p>
                  </a:txBody>
                  <a:tcPr marL="0" marR="0" marT="1143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1905" algn="ctr">
                        <a:lnSpc>
                          <a:spcPct val="100000"/>
                        </a:lnSpc>
                        <a:spcBef>
                          <a:spcPts val="90"/>
                        </a:spcBef>
                      </a:pPr>
                      <a:r>
                        <a:rPr sz="1100" b="1" spc="-25" dirty="0">
                          <a:solidFill>
                            <a:srgbClr val="39427A"/>
                          </a:solidFill>
                          <a:latin typeface="BIZ UDPGothic"/>
                          <a:cs typeface="BIZ UDPGothic"/>
                        </a:rPr>
                        <a:t>ＤＣ１</a:t>
                      </a:r>
                      <a:endParaRPr sz="1100">
                        <a:latin typeface="BIZ UDPGothic"/>
                        <a:cs typeface="BIZ UDPGothic"/>
                      </a:endParaRPr>
                    </a:p>
                  </a:txBody>
                  <a:tcPr marL="0" marR="0" marT="11430" marB="0">
                    <a:lnL w="63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1270" algn="ctr">
                        <a:lnSpc>
                          <a:spcPct val="100000"/>
                        </a:lnSpc>
                        <a:spcBef>
                          <a:spcPts val="90"/>
                        </a:spcBef>
                      </a:pPr>
                      <a:r>
                        <a:rPr sz="1100" b="1" spc="-50" dirty="0">
                          <a:solidFill>
                            <a:srgbClr val="39427A"/>
                          </a:solidFill>
                          <a:latin typeface="BIZ UDPGothic"/>
                          <a:cs typeface="BIZ UDPGothic"/>
                        </a:rPr>
                        <a:t>計</a:t>
                      </a:r>
                      <a:endParaRPr sz="1100">
                        <a:latin typeface="BIZ UDPGothic"/>
                        <a:cs typeface="BIZ UDPGothic"/>
                      </a:endParaRPr>
                    </a:p>
                  </a:txBody>
                  <a:tcPr marL="0" marR="0" marT="11430" marB="0">
                    <a:lnL w="9525">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03200">
                <a:tc vMerge="1">
                  <a:txBody>
                    <a:bodyPr/>
                    <a:lstStyle/>
                    <a:p>
                      <a:endParaRPr/>
                    </a:p>
                  </a:txBody>
                  <a:tcPr marL="0" marR="0" marT="113665" marB="0">
                    <a:lnL w="12700">
                      <a:solidFill>
                        <a:srgbClr val="000000"/>
                      </a:solidFill>
                      <a:prstDash val="solid"/>
                    </a:lnL>
                    <a:lnR w="6350">
                      <a:solidFill>
                        <a:srgbClr val="222321"/>
                      </a:solidFill>
                      <a:prstDash val="solid"/>
                    </a:lnR>
                    <a:lnT w="12700">
                      <a:solidFill>
                        <a:srgbClr val="000000"/>
                      </a:solidFill>
                      <a:prstDash val="solid"/>
                    </a:lnT>
                    <a:lnB w="6350">
                      <a:solidFill>
                        <a:srgbClr val="222321"/>
                      </a:solidFill>
                      <a:prstDash val="solid"/>
                    </a:lnB>
                  </a:tcPr>
                </a:tc>
                <a:tc>
                  <a:txBody>
                    <a:bodyPr/>
                    <a:lstStyle/>
                    <a:p>
                      <a:pPr marL="208915">
                        <a:lnSpc>
                          <a:spcPct val="100000"/>
                        </a:lnSpc>
                        <a:spcBef>
                          <a:spcPts val="125"/>
                        </a:spcBef>
                      </a:pPr>
                      <a:r>
                        <a:rPr sz="1100" b="1" spc="-15" dirty="0">
                          <a:solidFill>
                            <a:srgbClr val="39427A"/>
                          </a:solidFill>
                          <a:latin typeface="BIZ UDPGothic"/>
                          <a:cs typeface="BIZ UDPGothic"/>
                        </a:rPr>
                        <a:t>申請者数</a:t>
                      </a:r>
                      <a:endParaRPr sz="1100">
                        <a:latin typeface="BIZ UDPGothic"/>
                        <a:cs typeface="BIZ UDPGothic"/>
                      </a:endParaRPr>
                    </a:p>
                  </a:txBody>
                  <a:tcPr marL="0" marR="0" marT="15875" marB="0">
                    <a:lnL w="6350">
                      <a:solidFill>
                        <a:srgbClr val="222321"/>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100">
                        <a:lnSpc>
                          <a:spcPct val="100000"/>
                        </a:lnSpc>
                        <a:spcBef>
                          <a:spcPts val="125"/>
                        </a:spcBef>
                      </a:pPr>
                      <a:r>
                        <a:rPr sz="1100" b="1" spc="-15" dirty="0">
                          <a:solidFill>
                            <a:srgbClr val="39427A"/>
                          </a:solidFill>
                          <a:latin typeface="BIZ UDPGothic"/>
                          <a:cs typeface="BIZ UDPGothic"/>
                        </a:rPr>
                        <a:t>採用者数</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100">
                        <a:lnSpc>
                          <a:spcPct val="100000"/>
                        </a:lnSpc>
                        <a:spcBef>
                          <a:spcPts val="125"/>
                        </a:spcBef>
                      </a:pPr>
                      <a:r>
                        <a:rPr sz="1100" b="1" spc="-15" dirty="0">
                          <a:solidFill>
                            <a:srgbClr val="39427A"/>
                          </a:solidFill>
                          <a:latin typeface="BIZ UDPGothic"/>
                          <a:cs typeface="BIZ UDPGothic"/>
                        </a:rPr>
                        <a:t>申請者数</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100">
                        <a:lnSpc>
                          <a:spcPct val="100000"/>
                        </a:lnSpc>
                        <a:spcBef>
                          <a:spcPts val="125"/>
                        </a:spcBef>
                      </a:pPr>
                      <a:r>
                        <a:rPr sz="1100" b="1" spc="-15" dirty="0">
                          <a:solidFill>
                            <a:srgbClr val="39427A"/>
                          </a:solidFill>
                          <a:latin typeface="BIZ UDPGothic"/>
                          <a:cs typeface="BIZ UDPGothic"/>
                        </a:rPr>
                        <a:t>採用者数</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100">
                        <a:lnSpc>
                          <a:spcPct val="100000"/>
                        </a:lnSpc>
                        <a:spcBef>
                          <a:spcPts val="125"/>
                        </a:spcBef>
                      </a:pPr>
                      <a:r>
                        <a:rPr sz="1100" b="1" spc="-15" dirty="0">
                          <a:solidFill>
                            <a:srgbClr val="39427A"/>
                          </a:solidFill>
                          <a:latin typeface="BIZ UDPGothic"/>
                          <a:cs typeface="BIZ UDPGothic"/>
                        </a:rPr>
                        <a:t>申請者数</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735">
                        <a:lnSpc>
                          <a:spcPct val="100000"/>
                        </a:lnSpc>
                        <a:spcBef>
                          <a:spcPts val="125"/>
                        </a:spcBef>
                      </a:pPr>
                      <a:r>
                        <a:rPr sz="1100" b="1" spc="-15" dirty="0">
                          <a:solidFill>
                            <a:srgbClr val="39427A"/>
                          </a:solidFill>
                          <a:latin typeface="BIZ UDPGothic"/>
                          <a:cs typeface="BIZ UDPGothic"/>
                        </a:rPr>
                        <a:t>採用者数</a:t>
                      </a:r>
                      <a:endParaRPr sz="1100">
                        <a:latin typeface="BIZ UDPGothic"/>
                        <a:cs typeface="BIZ UDPGothic"/>
                      </a:endParaRPr>
                    </a:p>
                  </a:txBody>
                  <a:tcPr marL="0" marR="0" marT="15875" marB="0">
                    <a:lnL w="6350">
                      <a:solidFill>
                        <a:srgbClr val="000000"/>
                      </a:solidFill>
                      <a:prstDash val="solid"/>
                    </a:lnL>
                    <a:lnR w="9525">
                      <a:solidFill>
                        <a:srgbClr val="000000"/>
                      </a:solidFill>
                      <a:prstDash val="solid"/>
                    </a:lnR>
                    <a:lnT w="6350">
                      <a:solidFill>
                        <a:srgbClr val="000000"/>
                      </a:solidFill>
                      <a:prstDash val="solid"/>
                    </a:lnT>
                    <a:lnB w="6350">
                      <a:solidFill>
                        <a:srgbClr val="222321"/>
                      </a:solidFill>
                      <a:prstDash val="solid"/>
                    </a:lnB>
                  </a:tcPr>
                </a:tc>
                <a:tc>
                  <a:txBody>
                    <a:bodyPr/>
                    <a:lstStyle/>
                    <a:p>
                      <a:pPr marL="292735">
                        <a:lnSpc>
                          <a:spcPct val="100000"/>
                        </a:lnSpc>
                        <a:spcBef>
                          <a:spcPts val="125"/>
                        </a:spcBef>
                      </a:pPr>
                      <a:r>
                        <a:rPr sz="1100" b="1" spc="-15" dirty="0">
                          <a:solidFill>
                            <a:srgbClr val="39427A"/>
                          </a:solidFill>
                          <a:latin typeface="BIZ UDPGothic"/>
                          <a:cs typeface="BIZ UDPGothic"/>
                        </a:rPr>
                        <a:t>申請者数</a:t>
                      </a:r>
                      <a:endParaRPr sz="1100">
                        <a:latin typeface="BIZ UDPGothic"/>
                        <a:cs typeface="BIZ UDPGothic"/>
                      </a:endParaRPr>
                    </a:p>
                  </a:txBody>
                  <a:tcPr marL="0" marR="0" marT="15875" marB="0">
                    <a:lnL w="9525">
                      <a:solidFill>
                        <a:srgbClr val="000000"/>
                      </a:solidFill>
                      <a:prstDash val="solid"/>
                    </a:lnL>
                    <a:lnR w="6350">
                      <a:solidFill>
                        <a:srgbClr val="000000"/>
                      </a:solidFill>
                      <a:prstDash val="solid"/>
                    </a:lnR>
                    <a:lnT w="6350">
                      <a:solidFill>
                        <a:srgbClr val="000000"/>
                      </a:solidFill>
                      <a:prstDash val="solid"/>
                    </a:lnT>
                    <a:lnB w="6350">
                      <a:solidFill>
                        <a:srgbClr val="222321"/>
                      </a:solidFill>
                      <a:prstDash val="solid"/>
                    </a:lnB>
                  </a:tcPr>
                </a:tc>
                <a:tc>
                  <a:txBody>
                    <a:bodyPr/>
                    <a:lstStyle/>
                    <a:p>
                      <a:pPr marL="292735">
                        <a:lnSpc>
                          <a:spcPct val="100000"/>
                        </a:lnSpc>
                        <a:spcBef>
                          <a:spcPts val="125"/>
                        </a:spcBef>
                      </a:pPr>
                      <a:r>
                        <a:rPr sz="1100" b="1" spc="-15" dirty="0">
                          <a:solidFill>
                            <a:srgbClr val="39427A"/>
                          </a:solidFill>
                          <a:latin typeface="BIZ UDPGothic"/>
                          <a:cs typeface="BIZ UDPGothic"/>
                        </a:rPr>
                        <a:t>採用者数</a:t>
                      </a:r>
                      <a:endParaRPr sz="1100">
                        <a:latin typeface="BIZ UDPGothic"/>
                        <a:cs typeface="BIZ UDPGothic"/>
                      </a:endParaRPr>
                    </a:p>
                  </a:txBody>
                  <a:tcPr marL="0" marR="0" marT="15875" marB="0">
                    <a:lnL w="6350">
                      <a:solidFill>
                        <a:srgbClr val="000000"/>
                      </a:solidFill>
                      <a:prstDash val="solid"/>
                    </a:lnL>
                    <a:lnR w="12700">
                      <a:solidFill>
                        <a:srgbClr val="000000"/>
                      </a:solidFill>
                      <a:prstDash val="solid"/>
                    </a:lnR>
                    <a:lnT w="6350">
                      <a:solidFill>
                        <a:srgbClr val="000000"/>
                      </a:solidFill>
                      <a:prstDash val="solid"/>
                    </a:lnT>
                    <a:lnB w="6350">
                      <a:solidFill>
                        <a:srgbClr val="222321"/>
                      </a:solidFill>
                      <a:prstDash val="solid"/>
                    </a:lnB>
                  </a:tcPr>
                </a:tc>
                <a:extLst>
                  <a:ext uri="{0D108BD9-81ED-4DB2-BD59-A6C34878D82A}">
                    <a16:rowId xmlns:a16="http://schemas.microsoft.com/office/drawing/2014/main" val="10001"/>
                  </a:ext>
                </a:extLst>
              </a:tr>
              <a:tr h="204470">
                <a:tc rowSpan="2">
                  <a:txBody>
                    <a:bodyPr/>
                    <a:lstStyle/>
                    <a:p>
                      <a:pPr marL="287655">
                        <a:lnSpc>
                          <a:spcPct val="100000"/>
                        </a:lnSpc>
                        <a:spcBef>
                          <a:spcPts val="930"/>
                        </a:spcBef>
                        <a:tabLst>
                          <a:tab pos="656590" algn="l"/>
                          <a:tab pos="1025525" algn="l"/>
                        </a:tabLst>
                      </a:pPr>
                      <a:r>
                        <a:rPr sz="1100" b="1" spc="-50" dirty="0">
                          <a:solidFill>
                            <a:srgbClr val="39427A"/>
                          </a:solidFill>
                          <a:latin typeface="BIZ UDPGothic"/>
                          <a:cs typeface="BIZ UDPGothic"/>
                        </a:rPr>
                        <a:t>人</a:t>
                      </a:r>
                      <a:r>
                        <a:rPr sz="1100" b="1" dirty="0">
                          <a:solidFill>
                            <a:srgbClr val="39427A"/>
                          </a:solidFill>
                          <a:latin typeface="BIZ UDPGothic"/>
                          <a:cs typeface="BIZ UDPGothic"/>
                        </a:rPr>
                        <a:t>	</a:t>
                      </a:r>
                      <a:r>
                        <a:rPr sz="1100" b="1" spc="-50" dirty="0">
                          <a:solidFill>
                            <a:srgbClr val="39427A"/>
                          </a:solidFill>
                          <a:latin typeface="BIZ UDPGothic"/>
                          <a:cs typeface="BIZ UDPGothic"/>
                        </a:rPr>
                        <a:t>文</a:t>
                      </a:r>
                      <a:r>
                        <a:rPr sz="1100" b="1" dirty="0">
                          <a:solidFill>
                            <a:srgbClr val="39427A"/>
                          </a:solidFill>
                          <a:latin typeface="BIZ UDPGothic"/>
                          <a:cs typeface="BIZ UDPGothic"/>
                        </a:rPr>
                        <a:t>	</a:t>
                      </a:r>
                      <a:r>
                        <a:rPr sz="1100" b="1" spc="-50" dirty="0">
                          <a:solidFill>
                            <a:srgbClr val="39427A"/>
                          </a:solidFill>
                          <a:latin typeface="BIZ UDPGothic"/>
                          <a:cs typeface="BIZ UDPGothic"/>
                        </a:rPr>
                        <a:t>学</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222321"/>
                      </a:solidFill>
                      <a:prstDash val="solid"/>
                    </a:lnT>
                    <a:lnB w="6350">
                      <a:solidFill>
                        <a:srgbClr val="000000"/>
                      </a:solidFill>
                      <a:prstDash val="solid"/>
                    </a:lnB>
                  </a:tcPr>
                </a:tc>
                <a:tc>
                  <a:txBody>
                    <a:bodyPr/>
                    <a:lstStyle/>
                    <a:p>
                      <a:pPr marL="478790">
                        <a:lnSpc>
                          <a:spcPct val="100000"/>
                        </a:lnSpc>
                        <a:spcBef>
                          <a:spcPts val="125"/>
                        </a:spcBef>
                      </a:pPr>
                      <a:r>
                        <a:rPr sz="1100" b="1" spc="-25" dirty="0">
                          <a:solidFill>
                            <a:srgbClr val="39427A"/>
                          </a:solidFill>
                          <a:latin typeface="BIZ UDPGothic"/>
                          <a:cs typeface="BIZ UDPGothic"/>
                        </a:rPr>
                        <a:t>284</a:t>
                      </a:r>
                      <a:endParaRPr sz="1100">
                        <a:latin typeface="BIZ UDPGothic"/>
                        <a:cs typeface="BIZ UDPGothic"/>
                      </a:endParaRPr>
                    </a:p>
                  </a:txBody>
                  <a:tcPr marL="0" marR="0" marT="15875" marB="0">
                    <a:lnL w="6350">
                      <a:solidFill>
                        <a:srgbClr val="222321"/>
                      </a:solidFill>
                      <a:prstDash val="solid"/>
                    </a:lnL>
                    <a:lnR w="6350">
                      <a:solidFill>
                        <a:srgbClr val="000000"/>
                      </a:solidFill>
                      <a:prstDash val="solid"/>
                    </a:lnR>
                    <a:lnT w="6350">
                      <a:solidFill>
                        <a:srgbClr val="222321"/>
                      </a:solidFill>
                      <a:prstDash val="solid"/>
                    </a:lnT>
                  </a:tcPr>
                </a:tc>
                <a:tc>
                  <a:txBody>
                    <a:bodyPr/>
                    <a:lstStyle/>
                    <a:p>
                      <a:pPr marR="172720" algn="r">
                        <a:lnSpc>
                          <a:spcPct val="100000"/>
                        </a:lnSpc>
                        <a:spcBef>
                          <a:spcPts val="125"/>
                        </a:spcBef>
                      </a:pPr>
                      <a:r>
                        <a:rPr sz="1100" b="1" spc="-25" dirty="0">
                          <a:solidFill>
                            <a:srgbClr val="39427A"/>
                          </a:solidFill>
                          <a:latin typeface="BIZ UDPGothic"/>
                          <a:cs typeface="BIZ UDPGothic"/>
                        </a:rPr>
                        <a:t>74</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222321"/>
                      </a:solidFill>
                      <a:prstDash val="solid"/>
                    </a:lnT>
                  </a:tcPr>
                </a:tc>
                <a:tc>
                  <a:txBody>
                    <a:bodyPr/>
                    <a:lstStyle/>
                    <a:p>
                      <a:pPr marL="663575">
                        <a:lnSpc>
                          <a:spcPct val="100000"/>
                        </a:lnSpc>
                        <a:spcBef>
                          <a:spcPts val="125"/>
                        </a:spcBef>
                      </a:pPr>
                      <a:r>
                        <a:rPr sz="1100" b="1" spc="-25" dirty="0">
                          <a:solidFill>
                            <a:srgbClr val="39427A"/>
                          </a:solidFill>
                          <a:latin typeface="BIZ UDPGothic"/>
                          <a:cs typeface="BIZ UDPGothic"/>
                        </a:rPr>
                        <a:t>718</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222321"/>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106</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222321"/>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438</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222321"/>
                      </a:solidFill>
                      <a:prstDash val="solid"/>
                    </a:lnT>
                  </a:tcPr>
                </a:tc>
                <a:tc>
                  <a:txBody>
                    <a:bodyPr/>
                    <a:lstStyle/>
                    <a:p>
                      <a:pPr marR="171450" algn="r">
                        <a:lnSpc>
                          <a:spcPct val="100000"/>
                        </a:lnSpc>
                        <a:spcBef>
                          <a:spcPts val="125"/>
                        </a:spcBef>
                      </a:pPr>
                      <a:r>
                        <a:rPr sz="1100" b="1" spc="-25" dirty="0">
                          <a:solidFill>
                            <a:srgbClr val="39427A"/>
                          </a:solidFill>
                          <a:latin typeface="BIZ UDPGothic"/>
                          <a:cs typeface="BIZ UDPGothic"/>
                        </a:rPr>
                        <a:t>62</a:t>
                      </a:r>
                      <a:endParaRPr sz="1100">
                        <a:latin typeface="BIZ UDPGothic"/>
                        <a:cs typeface="BIZ UDPGothic"/>
                      </a:endParaRPr>
                    </a:p>
                  </a:txBody>
                  <a:tcPr marL="0" marR="0" marT="15875" marB="0">
                    <a:lnL w="6350">
                      <a:solidFill>
                        <a:srgbClr val="000000"/>
                      </a:solidFill>
                      <a:prstDash val="solid"/>
                    </a:lnL>
                    <a:lnR w="9525">
                      <a:solidFill>
                        <a:srgbClr val="000000"/>
                      </a:solidFill>
                      <a:prstDash val="solid"/>
                    </a:lnR>
                    <a:lnT w="6350">
                      <a:solidFill>
                        <a:srgbClr val="222321"/>
                      </a:solidFill>
                      <a:prstDash val="solid"/>
                    </a:lnT>
                  </a:tcPr>
                </a:tc>
                <a:tc>
                  <a:txBody>
                    <a:bodyPr/>
                    <a:lstStyle/>
                    <a:p>
                      <a:pPr marR="172085" algn="r">
                        <a:lnSpc>
                          <a:spcPct val="100000"/>
                        </a:lnSpc>
                        <a:spcBef>
                          <a:spcPts val="125"/>
                        </a:spcBef>
                      </a:pPr>
                      <a:r>
                        <a:rPr sz="1100" b="1" spc="-10" dirty="0">
                          <a:solidFill>
                            <a:srgbClr val="39427A"/>
                          </a:solidFill>
                          <a:latin typeface="BIZ UDPGothic"/>
                          <a:cs typeface="BIZ UDPGothic"/>
                        </a:rPr>
                        <a:t>1,440</a:t>
                      </a:r>
                      <a:endParaRPr sz="1100">
                        <a:latin typeface="BIZ UDPGothic"/>
                        <a:cs typeface="BIZ UDPGothic"/>
                      </a:endParaRPr>
                    </a:p>
                  </a:txBody>
                  <a:tcPr marL="0" marR="0" marT="15875" marB="0">
                    <a:lnL w="9525">
                      <a:solidFill>
                        <a:srgbClr val="000000"/>
                      </a:solidFill>
                      <a:prstDash val="solid"/>
                    </a:lnL>
                    <a:lnR w="6350">
                      <a:solidFill>
                        <a:srgbClr val="000000"/>
                      </a:solidFill>
                      <a:prstDash val="solid"/>
                    </a:lnR>
                    <a:lnT w="6350">
                      <a:solidFill>
                        <a:srgbClr val="222321"/>
                      </a:solidFill>
                      <a:prstDash val="solid"/>
                    </a:lnT>
                  </a:tcPr>
                </a:tc>
                <a:tc>
                  <a:txBody>
                    <a:bodyPr/>
                    <a:lstStyle/>
                    <a:p>
                      <a:pPr marL="645795">
                        <a:lnSpc>
                          <a:spcPct val="100000"/>
                        </a:lnSpc>
                        <a:spcBef>
                          <a:spcPts val="125"/>
                        </a:spcBef>
                      </a:pPr>
                      <a:r>
                        <a:rPr sz="1100" b="1" spc="-25" dirty="0">
                          <a:solidFill>
                            <a:srgbClr val="39427A"/>
                          </a:solidFill>
                          <a:latin typeface="BIZ UDPGothic"/>
                          <a:cs typeface="BIZ UDPGothic"/>
                        </a:rPr>
                        <a:t>242</a:t>
                      </a:r>
                      <a:endParaRPr sz="1100">
                        <a:latin typeface="BIZ UDPGothic"/>
                        <a:cs typeface="BIZ UDPGothic"/>
                      </a:endParaRPr>
                    </a:p>
                  </a:txBody>
                  <a:tcPr marL="0" marR="0" marT="15875" marB="0">
                    <a:lnL w="6350">
                      <a:solidFill>
                        <a:srgbClr val="000000"/>
                      </a:solidFill>
                      <a:prstDash val="solid"/>
                    </a:lnL>
                    <a:lnR w="12700">
                      <a:solidFill>
                        <a:srgbClr val="000000"/>
                      </a:solidFill>
                      <a:prstDash val="solid"/>
                    </a:lnR>
                    <a:lnT w="6350">
                      <a:solidFill>
                        <a:srgbClr val="222321"/>
                      </a:solidFill>
                      <a:prstDash val="solid"/>
                    </a:lnT>
                  </a:tcPr>
                </a:tc>
                <a:extLst>
                  <a:ext uri="{0D108BD9-81ED-4DB2-BD59-A6C34878D82A}">
                    <a16:rowId xmlns:a16="http://schemas.microsoft.com/office/drawing/2014/main" val="10002"/>
                  </a:ext>
                </a:extLst>
              </a:tr>
              <a:tr h="203200">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222321"/>
                      </a:solidFill>
                      <a:prstDash val="solid"/>
                    </a:lnT>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(110)</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(31)</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(354)</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(47)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(187)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(23)</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(651)</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(101)</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03"/>
                  </a:ext>
                </a:extLst>
              </a:tr>
              <a:tr h="204470">
                <a:tc rowSpan="2">
                  <a:txBody>
                    <a:bodyPr/>
                    <a:lstStyle/>
                    <a:p>
                      <a:pPr marL="287655">
                        <a:lnSpc>
                          <a:spcPct val="100000"/>
                        </a:lnSpc>
                        <a:spcBef>
                          <a:spcPts val="930"/>
                        </a:spcBef>
                      </a:pPr>
                      <a:r>
                        <a:rPr sz="1100" b="1" spc="185" dirty="0">
                          <a:solidFill>
                            <a:srgbClr val="39427A"/>
                          </a:solidFill>
                          <a:latin typeface="BIZ UDPGothic"/>
                          <a:cs typeface="BIZ UDPGothic"/>
                        </a:rPr>
                        <a:t>社 会 科 学</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478790">
                        <a:lnSpc>
                          <a:spcPct val="100000"/>
                        </a:lnSpc>
                        <a:spcBef>
                          <a:spcPts val="125"/>
                        </a:spcBef>
                      </a:pPr>
                      <a:r>
                        <a:rPr sz="1100" b="1" spc="-25" dirty="0">
                          <a:solidFill>
                            <a:srgbClr val="39427A"/>
                          </a:solidFill>
                          <a:latin typeface="BIZ UDPGothic"/>
                          <a:cs typeface="BIZ UDPGothic"/>
                        </a:rPr>
                        <a:t>224</a:t>
                      </a:r>
                      <a:endParaRPr sz="1100">
                        <a:latin typeface="BIZ UDPGothic"/>
                        <a:cs typeface="BIZ UDPGothic"/>
                      </a:endParaRPr>
                    </a:p>
                  </a:txBody>
                  <a:tcPr marL="0" marR="0" marT="15875"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25"/>
                        </a:spcBef>
                      </a:pPr>
                      <a:r>
                        <a:rPr sz="1100" b="1" spc="-25" dirty="0">
                          <a:solidFill>
                            <a:srgbClr val="39427A"/>
                          </a:solidFill>
                          <a:latin typeface="BIZ UDPGothic"/>
                          <a:cs typeface="BIZ UDPGothic"/>
                        </a:rPr>
                        <a:t>56</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25"/>
                        </a:spcBef>
                      </a:pPr>
                      <a:r>
                        <a:rPr sz="1100" b="1" spc="-25" dirty="0">
                          <a:solidFill>
                            <a:srgbClr val="39427A"/>
                          </a:solidFill>
                          <a:latin typeface="BIZ UDPGothic"/>
                          <a:cs typeface="BIZ UDPGothic"/>
                        </a:rPr>
                        <a:t>778</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115</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487</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25"/>
                        </a:spcBef>
                      </a:pPr>
                      <a:r>
                        <a:rPr sz="1100" b="1" spc="-25" dirty="0">
                          <a:solidFill>
                            <a:srgbClr val="39427A"/>
                          </a:solidFill>
                          <a:latin typeface="BIZ UDPGothic"/>
                          <a:cs typeface="BIZ UDPGothic"/>
                        </a:rPr>
                        <a:t>66</a:t>
                      </a:r>
                      <a:endParaRPr sz="1100">
                        <a:latin typeface="BIZ UDPGothic"/>
                        <a:cs typeface="BIZ UDPGothic"/>
                      </a:endParaRPr>
                    </a:p>
                  </a:txBody>
                  <a:tcPr marL="0" marR="0" marT="15875"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10" dirty="0">
                          <a:solidFill>
                            <a:srgbClr val="39427A"/>
                          </a:solidFill>
                          <a:latin typeface="BIZ UDPGothic"/>
                          <a:cs typeface="BIZ UDPGothic"/>
                        </a:rPr>
                        <a:t>1,489</a:t>
                      </a:r>
                      <a:endParaRPr sz="1100">
                        <a:latin typeface="BIZ UDPGothic"/>
                        <a:cs typeface="BIZ UDPGothic"/>
                      </a:endParaRPr>
                    </a:p>
                  </a:txBody>
                  <a:tcPr marL="0" marR="0" marT="15875"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45795">
                        <a:lnSpc>
                          <a:spcPct val="100000"/>
                        </a:lnSpc>
                        <a:spcBef>
                          <a:spcPts val="125"/>
                        </a:spcBef>
                      </a:pPr>
                      <a:r>
                        <a:rPr sz="1100" b="1" spc="-25" dirty="0">
                          <a:solidFill>
                            <a:srgbClr val="39427A"/>
                          </a:solidFill>
                          <a:latin typeface="BIZ UDPGothic"/>
                          <a:cs typeface="BIZ UDPGothic"/>
                        </a:rPr>
                        <a:t>237</a:t>
                      </a:r>
                      <a:endParaRPr sz="1100">
                        <a:latin typeface="BIZ UDPGothic"/>
                        <a:cs typeface="BIZ UDPGothic"/>
                      </a:endParaRPr>
                    </a:p>
                  </a:txBody>
                  <a:tcPr marL="0" marR="0" marT="15875"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04"/>
                  </a:ext>
                </a:extLst>
              </a:tr>
              <a:tr h="203200">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(99)</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(20)</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(416)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(58)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(216)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(31)</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5410" algn="r">
                        <a:lnSpc>
                          <a:spcPct val="100000"/>
                        </a:lnSpc>
                        <a:spcBef>
                          <a:spcPts val="120"/>
                        </a:spcBef>
                      </a:pPr>
                      <a:r>
                        <a:rPr sz="1100" b="1" spc="-10" dirty="0">
                          <a:solidFill>
                            <a:srgbClr val="39427A"/>
                          </a:solidFill>
                          <a:latin typeface="BIZ UDPGothic"/>
                          <a:cs typeface="BIZ UDPGothic"/>
                        </a:rPr>
                        <a:t>(731)</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5410" algn="r">
                        <a:lnSpc>
                          <a:spcPct val="100000"/>
                        </a:lnSpc>
                        <a:spcBef>
                          <a:spcPts val="120"/>
                        </a:spcBef>
                      </a:pPr>
                      <a:r>
                        <a:rPr sz="1100" b="1" spc="-10" dirty="0">
                          <a:solidFill>
                            <a:srgbClr val="39427A"/>
                          </a:solidFill>
                          <a:latin typeface="BIZ UDPGothic"/>
                          <a:cs typeface="BIZ UDPGothic"/>
                        </a:rPr>
                        <a:t>(109)</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05"/>
                  </a:ext>
                </a:extLst>
              </a:tr>
              <a:tr h="204470">
                <a:tc rowSpan="2">
                  <a:txBody>
                    <a:bodyPr/>
                    <a:lstStyle/>
                    <a:p>
                      <a:pPr marL="287655">
                        <a:lnSpc>
                          <a:spcPct val="100000"/>
                        </a:lnSpc>
                        <a:spcBef>
                          <a:spcPts val="930"/>
                        </a:spcBef>
                      </a:pPr>
                      <a:r>
                        <a:rPr sz="1100" b="1" spc="265" dirty="0">
                          <a:solidFill>
                            <a:srgbClr val="39427A"/>
                          </a:solidFill>
                          <a:latin typeface="BIZ UDPGothic"/>
                          <a:cs typeface="BIZ UDPGothic"/>
                        </a:rPr>
                        <a:t>数物系科学</a:t>
                      </a:r>
                      <a:r>
                        <a:rPr sz="1100" b="1" spc="-50" dirty="0">
                          <a:solidFill>
                            <a:srgbClr val="39427A"/>
                          </a:solidFill>
                          <a:latin typeface="BIZ UDPGothic"/>
                          <a:cs typeface="BIZ UDPGothic"/>
                        </a:rPr>
                        <a:t> </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478790">
                        <a:lnSpc>
                          <a:spcPct val="100000"/>
                        </a:lnSpc>
                        <a:spcBef>
                          <a:spcPts val="125"/>
                        </a:spcBef>
                      </a:pPr>
                      <a:r>
                        <a:rPr sz="1100" b="1" spc="-25" dirty="0">
                          <a:solidFill>
                            <a:srgbClr val="39427A"/>
                          </a:solidFill>
                          <a:latin typeface="BIZ UDPGothic"/>
                          <a:cs typeface="BIZ UDPGothic"/>
                        </a:rPr>
                        <a:t>32４</a:t>
                      </a:r>
                      <a:endParaRPr sz="1100">
                        <a:latin typeface="BIZ UDPGothic"/>
                        <a:cs typeface="BIZ UDPGothic"/>
                      </a:endParaRPr>
                    </a:p>
                  </a:txBody>
                  <a:tcPr marL="0" marR="0" marT="15875"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25"/>
                        </a:spcBef>
                      </a:pPr>
                      <a:r>
                        <a:rPr sz="1100" b="1" spc="-25" dirty="0">
                          <a:solidFill>
                            <a:srgbClr val="39427A"/>
                          </a:solidFill>
                          <a:latin typeface="BIZ UDPGothic"/>
                          <a:cs typeface="BIZ UDPGothic"/>
                        </a:rPr>
                        <a:t>69</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25"/>
                        </a:spcBef>
                      </a:pPr>
                      <a:r>
                        <a:rPr sz="1100" b="1" spc="-25" dirty="0">
                          <a:solidFill>
                            <a:srgbClr val="39427A"/>
                          </a:solidFill>
                          <a:latin typeface="BIZ UDPGothic"/>
                          <a:cs typeface="BIZ UDPGothic"/>
                        </a:rPr>
                        <a:t>928</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140</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755</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25"/>
                        </a:spcBef>
                      </a:pPr>
                      <a:r>
                        <a:rPr sz="1100" b="1" spc="-25" dirty="0">
                          <a:solidFill>
                            <a:srgbClr val="39427A"/>
                          </a:solidFill>
                          <a:latin typeface="BIZ UDPGothic"/>
                          <a:cs typeface="BIZ UDPGothic"/>
                        </a:rPr>
                        <a:t>109</a:t>
                      </a:r>
                      <a:endParaRPr sz="1100">
                        <a:latin typeface="BIZ UDPGothic"/>
                        <a:cs typeface="BIZ UDPGothic"/>
                      </a:endParaRPr>
                    </a:p>
                  </a:txBody>
                  <a:tcPr marL="0" marR="0" marT="15875"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10" dirty="0">
                          <a:solidFill>
                            <a:srgbClr val="39427A"/>
                          </a:solidFill>
                          <a:latin typeface="BIZ UDPGothic"/>
                          <a:cs typeface="BIZ UDPGothic"/>
                        </a:rPr>
                        <a:t>2,007</a:t>
                      </a:r>
                      <a:endParaRPr sz="1100">
                        <a:latin typeface="BIZ UDPGothic"/>
                        <a:cs typeface="BIZ UDPGothic"/>
                      </a:endParaRPr>
                    </a:p>
                  </a:txBody>
                  <a:tcPr marL="0" marR="0" marT="15875"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64210">
                        <a:lnSpc>
                          <a:spcPct val="100000"/>
                        </a:lnSpc>
                        <a:spcBef>
                          <a:spcPts val="125"/>
                        </a:spcBef>
                      </a:pPr>
                      <a:r>
                        <a:rPr sz="1100" b="1" spc="-25" dirty="0">
                          <a:solidFill>
                            <a:srgbClr val="39427A"/>
                          </a:solidFill>
                          <a:latin typeface="BIZ UDPGothic"/>
                          <a:cs typeface="BIZ UDPGothic"/>
                        </a:rPr>
                        <a:t>318</a:t>
                      </a:r>
                      <a:endParaRPr sz="1100">
                        <a:latin typeface="BIZ UDPGothic"/>
                        <a:cs typeface="BIZ UDPGothic"/>
                      </a:endParaRPr>
                    </a:p>
                  </a:txBody>
                  <a:tcPr marL="0" marR="0" marT="15875"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06"/>
                  </a:ext>
                </a:extLst>
              </a:tr>
              <a:tr h="203200">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(35)</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5" dirty="0">
                          <a:solidFill>
                            <a:srgbClr val="39427A"/>
                          </a:solidFill>
                          <a:latin typeface="BIZ UDPGothic"/>
                          <a:cs typeface="BIZ UDPGothic"/>
                        </a:rPr>
                        <a:t>(7)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(133)</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(20)</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(94)</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(14)</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(262)</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(41)</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07"/>
                  </a:ext>
                </a:extLst>
              </a:tr>
              <a:tr h="204470">
                <a:tc rowSpan="2">
                  <a:txBody>
                    <a:bodyPr/>
                    <a:lstStyle/>
                    <a:p>
                      <a:pPr marL="287655">
                        <a:lnSpc>
                          <a:spcPct val="100000"/>
                        </a:lnSpc>
                        <a:spcBef>
                          <a:spcPts val="930"/>
                        </a:spcBef>
                        <a:tabLst>
                          <a:tab pos="1025525" algn="l"/>
                        </a:tabLst>
                      </a:pPr>
                      <a:r>
                        <a:rPr sz="1100" b="1" spc="-50" dirty="0">
                          <a:solidFill>
                            <a:srgbClr val="39427A"/>
                          </a:solidFill>
                          <a:latin typeface="BIZ UDPGothic"/>
                          <a:cs typeface="BIZ UDPGothic"/>
                        </a:rPr>
                        <a:t>化</a:t>
                      </a:r>
                      <a:r>
                        <a:rPr sz="1100" b="1" dirty="0">
                          <a:solidFill>
                            <a:srgbClr val="39427A"/>
                          </a:solidFill>
                          <a:latin typeface="BIZ UDPGothic"/>
                          <a:cs typeface="BIZ UDPGothic"/>
                        </a:rPr>
                        <a:t>	</a:t>
                      </a:r>
                      <a:r>
                        <a:rPr sz="1100" b="1" spc="-50" dirty="0">
                          <a:solidFill>
                            <a:srgbClr val="39427A"/>
                          </a:solidFill>
                          <a:latin typeface="BIZ UDPGothic"/>
                          <a:cs typeface="BIZ UDPGothic"/>
                        </a:rPr>
                        <a:t>学</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585470">
                        <a:lnSpc>
                          <a:spcPct val="100000"/>
                        </a:lnSpc>
                        <a:spcBef>
                          <a:spcPts val="125"/>
                        </a:spcBef>
                      </a:pPr>
                      <a:r>
                        <a:rPr sz="1100" b="1" spc="-25" dirty="0">
                          <a:solidFill>
                            <a:srgbClr val="39427A"/>
                          </a:solidFill>
                          <a:latin typeface="BIZ UDPGothic"/>
                          <a:cs typeface="BIZ UDPGothic"/>
                        </a:rPr>
                        <a:t>45</a:t>
                      </a:r>
                      <a:endParaRPr sz="1100">
                        <a:latin typeface="BIZ UDPGothic"/>
                        <a:cs typeface="BIZ UDPGothic"/>
                      </a:endParaRPr>
                    </a:p>
                  </a:txBody>
                  <a:tcPr marL="0" marR="0" marT="15875"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25"/>
                        </a:spcBef>
                      </a:pPr>
                      <a:r>
                        <a:rPr sz="1100" b="1" spc="-25" dirty="0">
                          <a:solidFill>
                            <a:srgbClr val="39427A"/>
                          </a:solidFill>
                          <a:latin typeface="BIZ UDPGothic"/>
                          <a:cs typeface="BIZ UDPGothic"/>
                        </a:rPr>
                        <a:t>14</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25"/>
                        </a:spcBef>
                      </a:pPr>
                      <a:r>
                        <a:rPr sz="1100" b="1" spc="-25" dirty="0">
                          <a:solidFill>
                            <a:srgbClr val="39427A"/>
                          </a:solidFill>
                          <a:latin typeface="BIZ UDPGothic"/>
                          <a:cs typeface="BIZ UDPGothic"/>
                        </a:rPr>
                        <a:t>665</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99</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25" dirty="0">
                          <a:solidFill>
                            <a:srgbClr val="39427A"/>
                          </a:solidFill>
                          <a:latin typeface="BIZ UDPGothic"/>
                          <a:cs typeface="BIZ UDPGothic"/>
                        </a:rPr>
                        <a:t>484</a:t>
                      </a:r>
                      <a:endParaRPr sz="1100">
                        <a:latin typeface="BIZ UDPGothic"/>
                        <a:cs typeface="BIZ UDPGothic"/>
                      </a:endParaRPr>
                    </a:p>
                  </a:txBody>
                  <a:tcPr marL="0" marR="0" marT="1587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25"/>
                        </a:spcBef>
                      </a:pPr>
                      <a:r>
                        <a:rPr sz="1100" b="1" spc="-25" dirty="0">
                          <a:solidFill>
                            <a:srgbClr val="39427A"/>
                          </a:solidFill>
                          <a:latin typeface="BIZ UDPGothic"/>
                          <a:cs typeface="BIZ UDPGothic"/>
                        </a:rPr>
                        <a:t>68</a:t>
                      </a:r>
                      <a:endParaRPr sz="1100">
                        <a:latin typeface="BIZ UDPGothic"/>
                        <a:cs typeface="BIZ UDPGothic"/>
                      </a:endParaRPr>
                    </a:p>
                  </a:txBody>
                  <a:tcPr marL="0" marR="0" marT="15875"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25"/>
                        </a:spcBef>
                      </a:pPr>
                      <a:r>
                        <a:rPr sz="1100" b="1" spc="-10" dirty="0">
                          <a:solidFill>
                            <a:srgbClr val="39427A"/>
                          </a:solidFill>
                          <a:latin typeface="BIZ UDPGothic"/>
                          <a:cs typeface="BIZ UDPGothic"/>
                        </a:rPr>
                        <a:t>1,194</a:t>
                      </a:r>
                      <a:endParaRPr sz="1100">
                        <a:latin typeface="BIZ UDPGothic"/>
                        <a:cs typeface="BIZ UDPGothic"/>
                      </a:endParaRPr>
                    </a:p>
                  </a:txBody>
                  <a:tcPr marL="0" marR="0" marT="15875"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82625">
                        <a:lnSpc>
                          <a:spcPct val="100000"/>
                        </a:lnSpc>
                        <a:spcBef>
                          <a:spcPts val="125"/>
                        </a:spcBef>
                      </a:pPr>
                      <a:r>
                        <a:rPr sz="1100" b="1" spc="-25" dirty="0">
                          <a:solidFill>
                            <a:srgbClr val="39427A"/>
                          </a:solidFill>
                          <a:latin typeface="BIZ UDPGothic"/>
                          <a:cs typeface="BIZ UDPGothic"/>
                        </a:rPr>
                        <a:t>181</a:t>
                      </a:r>
                      <a:endParaRPr sz="1100">
                        <a:latin typeface="BIZ UDPGothic"/>
                        <a:cs typeface="BIZ UDPGothic"/>
                      </a:endParaRPr>
                    </a:p>
                  </a:txBody>
                  <a:tcPr marL="0" marR="0" marT="15875"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08"/>
                  </a:ext>
                </a:extLst>
              </a:tr>
              <a:tr h="203200">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7314" algn="r">
                        <a:lnSpc>
                          <a:spcPct val="100000"/>
                        </a:lnSpc>
                        <a:spcBef>
                          <a:spcPts val="120"/>
                        </a:spcBef>
                      </a:pPr>
                      <a:r>
                        <a:rPr sz="1100" b="1" spc="-25" dirty="0">
                          <a:solidFill>
                            <a:srgbClr val="39427A"/>
                          </a:solidFill>
                          <a:latin typeface="BIZ UDPGothic"/>
                          <a:cs typeface="BIZ UDPGothic"/>
                        </a:rPr>
                        <a:t>(7)</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5" dirty="0">
                          <a:solidFill>
                            <a:srgbClr val="39427A"/>
                          </a:solidFill>
                          <a:latin typeface="BIZ UDPGothic"/>
                          <a:cs typeface="BIZ UDPGothic"/>
                        </a:rPr>
                        <a:t>(1)</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(146)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(24)</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(68)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(12)</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(221)</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(37)</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09"/>
                  </a:ext>
                </a:extLst>
              </a:tr>
              <a:tr h="204470">
                <a:tc rowSpan="2">
                  <a:txBody>
                    <a:bodyPr/>
                    <a:lstStyle/>
                    <a:p>
                      <a:pPr marL="287655">
                        <a:lnSpc>
                          <a:spcPct val="100000"/>
                        </a:lnSpc>
                        <a:spcBef>
                          <a:spcPts val="930"/>
                        </a:spcBef>
                      </a:pPr>
                      <a:r>
                        <a:rPr sz="1100" b="1" spc="265" dirty="0">
                          <a:solidFill>
                            <a:srgbClr val="39427A"/>
                          </a:solidFill>
                          <a:latin typeface="BIZ UDPGothic"/>
                          <a:cs typeface="BIZ UDPGothic"/>
                        </a:rPr>
                        <a:t>工学系科学</a:t>
                      </a:r>
                      <a:r>
                        <a:rPr sz="1100" b="1" spc="-50" dirty="0">
                          <a:solidFill>
                            <a:srgbClr val="39427A"/>
                          </a:solidFill>
                          <a:latin typeface="BIZ UDPGothic"/>
                          <a:cs typeface="BIZ UDPGothic"/>
                        </a:rPr>
                        <a:t> </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585470">
                        <a:lnSpc>
                          <a:spcPct val="100000"/>
                        </a:lnSpc>
                        <a:spcBef>
                          <a:spcPts val="130"/>
                        </a:spcBef>
                      </a:pPr>
                      <a:r>
                        <a:rPr sz="1100" b="1" spc="-25" dirty="0">
                          <a:solidFill>
                            <a:srgbClr val="39427A"/>
                          </a:solidFill>
                          <a:latin typeface="BIZ UDPGothic"/>
                          <a:cs typeface="BIZ UDPGothic"/>
                        </a:rPr>
                        <a:t>88</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12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528955">
                        <a:lnSpc>
                          <a:spcPct val="100000"/>
                        </a:lnSpc>
                        <a:spcBef>
                          <a:spcPts val="130"/>
                        </a:spcBef>
                      </a:pPr>
                      <a:r>
                        <a:rPr sz="1100" b="1" spc="-10" dirty="0">
                          <a:solidFill>
                            <a:srgbClr val="39427A"/>
                          </a:solidFill>
                          <a:latin typeface="BIZ UDPGothic"/>
                          <a:cs typeface="BIZ UDPGothic"/>
                        </a:rPr>
                        <a:t>1,416</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202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834</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120</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2,338</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45795">
                        <a:lnSpc>
                          <a:spcPct val="100000"/>
                        </a:lnSpc>
                        <a:spcBef>
                          <a:spcPts val="130"/>
                        </a:spcBef>
                      </a:pPr>
                      <a:r>
                        <a:rPr sz="1100" b="1" spc="-25" dirty="0">
                          <a:solidFill>
                            <a:srgbClr val="39427A"/>
                          </a:solidFill>
                          <a:latin typeface="BIZ UDPGothic"/>
                          <a:cs typeface="BIZ UDPGothic"/>
                        </a:rPr>
                        <a:t>334</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10"/>
                  </a:ext>
                </a:extLst>
              </a:tr>
              <a:tr h="202565">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(13)</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5" dirty="0">
                          <a:solidFill>
                            <a:srgbClr val="39427A"/>
                          </a:solidFill>
                          <a:latin typeface="BIZ UDPGothic"/>
                          <a:cs typeface="BIZ UDPGothic"/>
                        </a:rPr>
                        <a:t>(4)</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(229)</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(138)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(27)</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(380)</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(57)</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11"/>
                  </a:ext>
                </a:extLst>
              </a:tr>
              <a:tr h="204470">
                <a:tc rowSpan="2">
                  <a:txBody>
                    <a:bodyPr/>
                    <a:lstStyle/>
                    <a:p>
                      <a:pPr marL="287655">
                        <a:lnSpc>
                          <a:spcPct val="100000"/>
                        </a:lnSpc>
                        <a:spcBef>
                          <a:spcPts val="930"/>
                        </a:spcBef>
                        <a:tabLst>
                          <a:tab pos="656590" algn="l"/>
                          <a:tab pos="1025525" algn="l"/>
                        </a:tabLst>
                      </a:pPr>
                      <a:r>
                        <a:rPr sz="1100" b="1" spc="-50" dirty="0">
                          <a:solidFill>
                            <a:srgbClr val="39427A"/>
                          </a:solidFill>
                          <a:latin typeface="BIZ UDPGothic"/>
                          <a:cs typeface="BIZ UDPGothic"/>
                        </a:rPr>
                        <a:t>情</a:t>
                      </a:r>
                      <a:r>
                        <a:rPr sz="1100" b="1" dirty="0">
                          <a:solidFill>
                            <a:srgbClr val="39427A"/>
                          </a:solidFill>
                          <a:latin typeface="BIZ UDPGothic"/>
                          <a:cs typeface="BIZ UDPGothic"/>
                        </a:rPr>
                        <a:t>	</a:t>
                      </a:r>
                      <a:r>
                        <a:rPr sz="1100" b="1" spc="-50" dirty="0">
                          <a:solidFill>
                            <a:srgbClr val="39427A"/>
                          </a:solidFill>
                          <a:latin typeface="BIZ UDPGothic"/>
                          <a:cs typeface="BIZ UDPGothic"/>
                        </a:rPr>
                        <a:t>報</a:t>
                      </a:r>
                      <a:r>
                        <a:rPr sz="1100" b="1" dirty="0">
                          <a:solidFill>
                            <a:srgbClr val="39427A"/>
                          </a:solidFill>
                          <a:latin typeface="BIZ UDPGothic"/>
                          <a:cs typeface="BIZ UDPGothic"/>
                        </a:rPr>
                        <a:t>	</a:t>
                      </a:r>
                      <a:r>
                        <a:rPr sz="1100" b="1" spc="-50" dirty="0">
                          <a:solidFill>
                            <a:srgbClr val="39427A"/>
                          </a:solidFill>
                          <a:latin typeface="BIZ UDPGothic"/>
                          <a:cs typeface="BIZ UDPGothic"/>
                        </a:rPr>
                        <a:t>学</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585470">
                        <a:lnSpc>
                          <a:spcPct val="100000"/>
                        </a:lnSpc>
                        <a:spcBef>
                          <a:spcPts val="130"/>
                        </a:spcBef>
                      </a:pPr>
                      <a:r>
                        <a:rPr sz="1100" b="1" spc="-25" dirty="0">
                          <a:solidFill>
                            <a:srgbClr val="39427A"/>
                          </a:solidFill>
                          <a:latin typeface="BIZ UDPGothic"/>
                          <a:cs typeface="BIZ UDPGothic"/>
                        </a:rPr>
                        <a:t>45</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10</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30"/>
                        </a:spcBef>
                      </a:pPr>
                      <a:r>
                        <a:rPr sz="1100" b="1" spc="-25" dirty="0">
                          <a:solidFill>
                            <a:srgbClr val="39427A"/>
                          </a:solidFill>
                          <a:latin typeface="BIZ UDPGothic"/>
                          <a:cs typeface="BIZ UDPGothic"/>
                        </a:rPr>
                        <a:t>630</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86</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398</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57</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1,073</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64210">
                        <a:lnSpc>
                          <a:spcPct val="100000"/>
                        </a:lnSpc>
                        <a:spcBef>
                          <a:spcPts val="130"/>
                        </a:spcBef>
                      </a:pPr>
                      <a:r>
                        <a:rPr sz="1100" b="1" spc="-25" dirty="0">
                          <a:solidFill>
                            <a:srgbClr val="39427A"/>
                          </a:solidFill>
                          <a:latin typeface="BIZ UDPGothic"/>
                          <a:cs typeface="BIZ UDPGothic"/>
                        </a:rPr>
                        <a:t>153</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12"/>
                  </a:ext>
                </a:extLst>
              </a:tr>
              <a:tr h="203200">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6680" algn="r">
                        <a:lnSpc>
                          <a:spcPct val="100000"/>
                        </a:lnSpc>
                        <a:spcBef>
                          <a:spcPts val="120"/>
                        </a:spcBef>
                      </a:pPr>
                      <a:r>
                        <a:rPr sz="1100" b="1" spc="-25" dirty="0">
                          <a:solidFill>
                            <a:srgbClr val="39427A"/>
                          </a:solidFill>
                          <a:latin typeface="BIZ UDPGothic"/>
                          <a:cs typeface="BIZ UDPGothic"/>
                        </a:rPr>
                        <a:t>(9)</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5" dirty="0">
                          <a:solidFill>
                            <a:srgbClr val="39427A"/>
                          </a:solidFill>
                          <a:latin typeface="BIZ UDPGothic"/>
                          <a:cs typeface="BIZ UDPGothic"/>
                        </a:rPr>
                        <a:t>(3)</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(105)</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(12)</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(58)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5" dirty="0">
                          <a:solidFill>
                            <a:srgbClr val="39427A"/>
                          </a:solidFill>
                          <a:latin typeface="BIZ UDPGothic"/>
                          <a:cs typeface="BIZ UDPGothic"/>
                        </a:rPr>
                        <a:t>(8)</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5410" algn="r">
                        <a:lnSpc>
                          <a:spcPct val="100000"/>
                        </a:lnSpc>
                        <a:spcBef>
                          <a:spcPts val="120"/>
                        </a:spcBef>
                      </a:pPr>
                      <a:r>
                        <a:rPr sz="1100" b="1" spc="-10" dirty="0">
                          <a:solidFill>
                            <a:srgbClr val="39427A"/>
                          </a:solidFill>
                          <a:latin typeface="BIZ UDPGothic"/>
                          <a:cs typeface="BIZ UDPGothic"/>
                        </a:rPr>
                        <a:t>(172)</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5410" algn="r">
                        <a:lnSpc>
                          <a:spcPct val="100000"/>
                        </a:lnSpc>
                        <a:spcBef>
                          <a:spcPts val="120"/>
                        </a:spcBef>
                      </a:pPr>
                      <a:r>
                        <a:rPr sz="1100" b="1" spc="-20" dirty="0">
                          <a:solidFill>
                            <a:srgbClr val="39427A"/>
                          </a:solidFill>
                          <a:latin typeface="BIZ UDPGothic"/>
                          <a:cs typeface="BIZ UDPGothic"/>
                        </a:rPr>
                        <a:t>(23)</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13"/>
                  </a:ext>
                </a:extLst>
              </a:tr>
              <a:tr h="204470">
                <a:tc rowSpan="2">
                  <a:txBody>
                    <a:bodyPr/>
                    <a:lstStyle/>
                    <a:p>
                      <a:pPr marL="287655">
                        <a:lnSpc>
                          <a:spcPct val="100000"/>
                        </a:lnSpc>
                        <a:spcBef>
                          <a:spcPts val="930"/>
                        </a:spcBef>
                      </a:pPr>
                      <a:r>
                        <a:rPr sz="1100" b="1" spc="265" dirty="0">
                          <a:solidFill>
                            <a:srgbClr val="39427A"/>
                          </a:solidFill>
                          <a:latin typeface="BIZ UDPGothic"/>
                          <a:cs typeface="BIZ UDPGothic"/>
                        </a:rPr>
                        <a:t>生物系科学</a:t>
                      </a:r>
                      <a:r>
                        <a:rPr sz="1100" b="1" spc="-50" dirty="0">
                          <a:solidFill>
                            <a:srgbClr val="39427A"/>
                          </a:solidFill>
                          <a:latin typeface="BIZ UDPGothic"/>
                          <a:cs typeface="BIZ UDPGothic"/>
                        </a:rPr>
                        <a:t> </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497205">
                        <a:lnSpc>
                          <a:spcPct val="100000"/>
                        </a:lnSpc>
                        <a:spcBef>
                          <a:spcPts val="130"/>
                        </a:spcBef>
                      </a:pPr>
                      <a:r>
                        <a:rPr sz="1100" b="1" spc="-25" dirty="0">
                          <a:solidFill>
                            <a:srgbClr val="39427A"/>
                          </a:solidFill>
                          <a:latin typeface="BIZ UDPGothic"/>
                          <a:cs typeface="BIZ UDPGothic"/>
                        </a:rPr>
                        <a:t>175</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45</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30"/>
                        </a:spcBef>
                      </a:pPr>
                      <a:r>
                        <a:rPr sz="1100" b="1" spc="-25" dirty="0">
                          <a:solidFill>
                            <a:srgbClr val="39427A"/>
                          </a:solidFill>
                          <a:latin typeface="BIZ UDPGothic"/>
                          <a:cs typeface="BIZ UDPGothic"/>
                        </a:rPr>
                        <a:t>592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91</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482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70</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1,249</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45795">
                        <a:lnSpc>
                          <a:spcPct val="100000"/>
                        </a:lnSpc>
                        <a:spcBef>
                          <a:spcPts val="130"/>
                        </a:spcBef>
                      </a:pPr>
                      <a:r>
                        <a:rPr sz="1100" b="1" spc="-25" dirty="0">
                          <a:solidFill>
                            <a:srgbClr val="39427A"/>
                          </a:solidFill>
                          <a:latin typeface="BIZ UDPGothic"/>
                          <a:cs typeface="BIZ UDPGothic"/>
                        </a:rPr>
                        <a:t>206</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14"/>
                  </a:ext>
                </a:extLst>
              </a:tr>
              <a:tr h="202565">
                <a:tc vMerge="1">
                  <a:txBody>
                    <a:bodyPr/>
                    <a:lstStyle/>
                    <a:p>
                      <a:endParaRPr/>
                    </a:p>
                  </a:txBody>
                  <a:tcPr marL="0" marR="0" marT="118110"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(38)</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5" dirty="0">
                          <a:solidFill>
                            <a:srgbClr val="39427A"/>
                          </a:solidFill>
                          <a:latin typeface="BIZ UDPGothic"/>
                          <a:cs typeface="BIZ UDPGothic"/>
                        </a:rPr>
                        <a:t>(6)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(224)</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(167)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(26)</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(429)</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(59)</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15"/>
                  </a:ext>
                </a:extLst>
              </a:tr>
              <a:tr h="205104">
                <a:tc rowSpan="2">
                  <a:txBody>
                    <a:bodyPr/>
                    <a:lstStyle/>
                    <a:p>
                      <a:pPr marL="287655">
                        <a:lnSpc>
                          <a:spcPct val="100000"/>
                        </a:lnSpc>
                        <a:spcBef>
                          <a:spcPts val="935"/>
                        </a:spcBef>
                      </a:pPr>
                      <a:r>
                        <a:rPr sz="1100" b="1" spc="85" dirty="0">
                          <a:solidFill>
                            <a:srgbClr val="39427A"/>
                          </a:solidFill>
                          <a:latin typeface="BIZ UDPGothic"/>
                          <a:cs typeface="BIZ UDPGothic"/>
                        </a:rPr>
                        <a:t>農学• 環境学</a:t>
                      </a:r>
                      <a:endParaRPr sz="1100">
                        <a:latin typeface="BIZ UDPGothic"/>
                        <a:cs typeface="BIZ UDPGothic"/>
                      </a:endParaRPr>
                    </a:p>
                  </a:txBody>
                  <a:tcPr marL="0" marR="0" marT="118745"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L="497205">
                        <a:lnSpc>
                          <a:spcPct val="100000"/>
                        </a:lnSpc>
                        <a:spcBef>
                          <a:spcPts val="130"/>
                        </a:spcBef>
                      </a:pPr>
                      <a:r>
                        <a:rPr sz="1100" b="1" spc="-25" dirty="0">
                          <a:solidFill>
                            <a:srgbClr val="39427A"/>
                          </a:solidFill>
                          <a:latin typeface="BIZ UDPGothic"/>
                          <a:cs typeface="BIZ UDPGothic"/>
                        </a:rPr>
                        <a:t>137</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30</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30"/>
                        </a:spcBef>
                      </a:pPr>
                      <a:r>
                        <a:rPr sz="1100" b="1" spc="-25" dirty="0">
                          <a:solidFill>
                            <a:srgbClr val="39427A"/>
                          </a:solidFill>
                          <a:latin typeface="BIZ UDPGothic"/>
                          <a:cs typeface="BIZ UDPGothic"/>
                        </a:rPr>
                        <a:t>743</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111</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442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64</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1,322</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45795">
                        <a:lnSpc>
                          <a:spcPct val="100000"/>
                        </a:lnSpc>
                        <a:spcBef>
                          <a:spcPts val="130"/>
                        </a:spcBef>
                      </a:pPr>
                      <a:r>
                        <a:rPr sz="1100" b="1" spc="-25" dirty="0">
                          <a:solidFill>
                            <a:srgbClr val="39427A"/>
                          </a:solidFill>
                          <a:latin typeface="BIZ UDPGothic"/>
                          <a:cs typeface="BIZ UDPGothic"/>
                        </a:rPr>
                        <a:t>205</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16"/>
                  </a:ext>
                </a:extLst>
              </a:tr>
              <a:tr h="202565">
                <a:tc vMerge="1">
                  <a:txBody>
                    <a:bodyPr/>
                    <a:lstStyle/>
                    <a:p>
                      <a:endParaRPr/>
                    </a:p>
                  </a:txBody>
                  <a:tcPr marL="0" marR="0" marT="118745" marB="0">
                    <a:lnL w="12700">
                      <a:solidFill>
                        <a:srgbClr val="000000"/>
                      </a:solidFill>
                      <a:prstDash val="solid"/>
                    </a:lnL>
                    <a:lnR w="6350">
                      <a:solidFill>
                        <a:srgbClr val="222321"/>
                      </a:solidFill>
                      <a:prstDash val="solid"/>
                    </a:lnR>
                    <a:lnT w="6350">
                      <a:solidFill>
                        <a:srgbClr val="000000"/>
                      </a:solidFill>
                      <a:prstDash val="solid"/>
                    </a:lnT>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(40)</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(11)</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(268)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(33)</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(150)</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(25)</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(458)</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20" dirty="0">
                          <a:solidFill>
                            <a:srgbClr val="39427A"/>
                          </a:solidFill>
                          <a:latin typeface="BIZ UDPGothic"/>
                          <a:cs typeface="BIZ UDPGothic"/>
                        </a:rPr>
                        <a:t>(69)</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17"/>
                  </a:ext>
                </a:extLst>
              </a:tr>
              <a:tr h="205104">
                <a:tc rowSpan="2">
                  <a:txBody>
                    <a:bodyPr/>
                    <a:lstStyle/>
                    <a:p>
                      <a:pPr marL="287655">
                        <a:lnSpc>
                          <a:spcPct val="100000"/>
                        </a:lnSpc>
                        <a:spcBef>
                          <a:spcPts val="935"/>
                        </a:spcBef>
                      </a:pPr>
                      <a:r>
                        <a:rPr sz="1100" b="1" spc="185" dirty="0">
                          <a:solidFill>
                            <a:srgbClr val="39427A"/>
                          </a:solidFill>
                          <a:latin typeface="BIZ UDPGothic"/>
                          <a:cs typeface="BIZ UDPGothic"/>
                        </a:rPr>
                        <a:t>医 歯 薬 学</a:t>
                      </a:r>
                      <a:endParaRPr sz="1100">
                        <a:latin typeface="BIZ UDPGothic"/>
                        <a:cs typeface="BIZ UDPGothic"/>
                      </a:endParaRPr>
                    </a:p>
                  </a:txBody>
                  <a:tcPr marL="0" marR="0" marT="118745" marB="0">
                    <a:lnL w="12700">
                      <a:solidFill>
                        <a:srgbClr val="000000"/>
                      </a:solidFill>
                      <a:prstDash val="solid"/>
                    </a:lnL>
                    <a:lnR w="6350">
                      <a:solidFill>
                        <a:srgbClr val="222321"/>
                      </a:solidFill>
                      <a:prstDash val="solid"/>
                    </a:lnR>
                    <a:lnT w="6350">
                      <a:solidFill>
                        <a:srgbClr val="000000"/>
                      </a:solidFill>
                      <a:prstDash val="solid"/>
                    </a:lnT>
                    <a:lnB w="9525">
                      <a:solidFill>
                        <a:srgbClr val="000000"/>
                      </a:solidFill>
                      <a:prstDash val="solid"/>
                    </a:lnB>
                  </a:tcPr>
                </a:tc>
                <a:tc>
                  <a:txBody>
                    <a:bodyPr/>
                    <a:lstStyle/>
                    <a:p>
                      <a:pPr marL="497205">
                        <a:lnSpc>
                          <a:spcPct val="100000"/>
                        </a:lnSpc>
                        <a:spcBef>
                          <a:spcPts val="130"/>
                        </a:spcBef>
                      </a:pPr>
                      <a:r>
                        <a:rPr sz="1100" b="1" spc="-25" dirty="0">
                          <a:solidFill>
                            <a:srgbClr val="39427A"/>
                          </a:solidFill>
                          <a:latin typeface="BIZ UDPGothic"/>
                          <a:cs typeface="BIZ UDPGothic"/>
                        </a:rPr>
                        <a:t>197</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6350">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53</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45160">
                        <a:lnSpc>
                          <a:spcPct val="100000"/>
                        </a:lnSpc>
                        <a:spcBef>
                          <a:spcPts val="130"/>
                        </a:spcBef>
                      </a:pPr>
                      <a:r>
                        <a:rPr sz="1100" b="1" spc="-25" dirty="0">
                          <a:solidFill>
                            <a:srgbClr val="39427A"/>
                          </a:solidFill>
                          <a:latin typeface="BIZ UDPGothic"/>
                          <a:cs typeface="BIZ UDPGothic"/>
                        </a:rPr>
                        <a:t>974</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142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25" dirty="0">
                          <a:solidFill>
                            <a:srgbClr val="39427A"/>
                          </a:solidFill>
                          <a:latin typeface="BIZ UDPGothic"/>
                          <a:cs typeface="BIZ UDPGothic"/>
                        </a:rPr>
                        <a:t>639</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92</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1,810</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45795">
                        <a:lnSpc>
                          <a:spcPct val="100000"/>
                        </a:lnSpc>
                        <a:spcBef>
                          <a:spcPts val="130"/>
                        </a:spcBef>
                      </a:pPr>
                      <a:r>
                        <a:rPr sz="1100" b="1" spc="-25" dirty="0">
                          <a:solidFill>
                            <a:srgbClr val="39427A"/>
                          </a:solidFill>
                          <a:latin typeface="BIZ UDPGothic"/>
                          <a:cs typeface="BIZ UDPGothic"/>
                        </a:rPr>
                        <a:t>287</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6350">
                      <a:solidFill>
                        <a:srgbClr val="000000"/>
                      </a:solidFill>
                      <a:prstDash val="solid"/>
                    </a:lnT>
                  </a:tcPr>
                </a:tc>
                <a:extLst>
                  <a:ext uri="{0D108BD9-81ED-4DB2-BD59-A6C34878D82A}">
                    <a16:rowId xmlns:a16="http://schemas.microsoft.com/office/drawing/2014/main" val="10018"/>
                  </a:ext>
                </a:extLst>
              </a:tr>
              <a:tr h="202565">
                <a:tc vMerge="1">
                  <a:txBody>
                    <a:bodyPr/>
                    <a:lstStyle/>
                    <a:p>
                      <a:endParaRPr/>
                    </a:p>
                  </a:txBody>
                  <a:tcPr marL="0" marR="0" marT="118745" marB="0">
                    <a:lnL w="12700">
                      <a:solidFill>
                        <a:srgbClr val="000000"/>
                      </a:solidFill>
                      <a:prstDash val="solid"/>
                    </a:lnL>
                    <a:lnR w="6350">
                      <a:solidFill>
                        <a:srgbClr val="222321"/>
                      </a:solidFill>
                      <a:prstDash val="solid"/>
                    </a:lnR>
                    <a:lnT w="6350">
                      <a:solidFill>
                        <a:srgbClr val="000000"/>
                      </a:solidFill>
                      <a:prstDash val="solid"/>
                    </a:lnT>
                    <a:lnB w="9525">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(60)</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9525">
                      <a:solidFill>
                        <a:srgbClr val="000000"/>
                      </a:solidFill>
                      <a:prstDash val="solid"/>
                    </a:lnB>
                  </a:tcPr>
                </a:tc>
                <a:tc>
                  <a:txBody>
                    <a:bodyPr/>
                    <a:lstStyle/>
                    <a:p>
                      <a:pPr marR="107314" algn="r">
                        <a:lnSpc>
                          <a:spcPct val="100000"/>
                        </a:lnSpc>
                        <a:spcBef>
                          <a:spcPts val="120"/>
                        </a:spcBef>
                      </a:pPr>
                      <a:r>
                        <a:rPr sz="1100" b="1" spc="-20" dirty="0">
                          <a:solidFill>
                            <a:srgbClr val="39427A"/>
                          </a:solidFill>
                          <a:latin typeface="BIZ UDPGothic"/>
                          <a:cs typeface="BIZ UDPGothic"/>
                        </a:rPr>
                        <a:t>(17)</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9525">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(375)</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9525">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(52)</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9525">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(228)</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9525">
                      <a:solidFill>
                        <a:srgbClr val="000000"/>
                      </a:solidFill>
                      <a:prstDash val="solid"/>
                    </a:lnB>
                  </a:tcPr>
                </a:tc>
                <a:tc>
                  <a:txBody>
                    <a:bodyPr/>
                    <a:lstStyle/>
                    <a:p>
                      <a:pPr marR="106680" algn="r">
                        <a:lnSpc>
                          <a:spcPct val="100000"/>
                        </a:lnSpc>
                        <a:spcBef>
                          <a:spcPts val="120"/>
                        </a:spcBef>
                      </a:pPr>
                      <a:r>
                        <a:rPr sz="1100" b="1" spc="-20" dirty="0">
                          <a:solidFill>
                            <a:srgbClr val="39427A"/>
                          </a:solidFill>
                          <a:latin typeface="BIZ UDPGothic"/>
                          <a:cs typeface="BIZ UDPGothic"/>
                        </a:rPr>
                        <a:t>(32)</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9525">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(663)</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9525">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(101)</a:t>
                      </a:r>
                      <a:endParaRPr sz="1100">
                        <a:latin typeface="BIZ UDPGothic"/>
                        <a:cs typeface="BIZ UDPGothic"/>
                      </a:endParaRPr>
                    </a:p>
                  </a:txBody>
                  <a:tcPr marL="0" marR="0" marT="15240" marB="0">
                    <a:lnL w="6350">
                      <a:solidFill>
                        <a:srgbClr val="000000"/>
                      </a:solidFill>
                      <a:prstDash val="solid"/>
                    </a:lnL>
                    <a:lnR w="12700">
                      <a:solidFill>
                        <a:srgbClr val="000000"/>
                      </a:solidFill>
                      <a:prstDash val="solid"/>
                    </a:lnR>
                    <a:lnB w="9525">
                      <a:solidFill>
                        <a:srgbClr val="000000"/>
                      </a:solidFill>
                      <a:prstDash val="solid"/>
                    </a:lnB>
                  </a:tcPr>
                </a:tc>
                <a:extLst>
                  <a:ext uri="{0D108BD9-81ED-4DB2-BD59-A6C34878D82A}">
                    <a16:rowId xmlns:a16="http://schemas.microsoft.com/office/drawing/2014/main" val="10019"/>
                  </a:ext>
                </a:extLst>
              </a:tr>
              <a:tr h="204470">
                <a:tc rowSpan="2">
                  <a:txBody>
                    <a:bodyPr/>
                    <a:lstStyle/>
                    <a:p>
                      <a:pPr algn="ctr">
                        <a:lnSpc>
                          <a:spcPct val="100000"/>
                        </a:lnSpc>
                        <a:spcBef>
                          <a:spcPts val="930"/>
                        </a:spcBef>
                      </a:pPr>
                      <a:r>
                        <a:rPr sz="1100" b="1" spc="-50" dirty="0">
                          <a:solidFill>
                            <a:srgbClr val="39427A"/>
                          </a:solidFill>
                          <a:latin typeface="BIZ UDPGothic"/>
                          <a:cs typeface="BIZ UDPGothic"/>
                        </a:rPr>
                        <a:t>計</a:t>
                      </a:r>
                      <a:endParaRPr sz="1100">
                        <a:latin typeface="BIZ UDPGothic"/>
                        <a:cs typeface="BIZ UDPGothic"/>
                      </a:endParaRPr>
                    </a:p>
                  </a:txBody>
                  <a:tcPr marL="0" marR="0" marT="118110" marB="0">
                    <a:lnL w="12700">
                      <a:solidFill>
                        <a:srgbClr val="000000"/>
                      </a:solidFill>
                      <a:prstDash val="solid"/>
                    </a:lnL>
                    <a:lnR w="6350">
                      <a:solidFill>
                        <a:srgbClr val="222321"/>
                      </a:solidFill>
                      <a:prstDash val="solid"/>
                    </a:lnR>
                    <a:lnT w="9525">
                      <a:solidFill>
                        <a:srgbClr val="000000"/>
                      </a:solidFill>
                      <a:prstDash val="solid"/>
                    </a:lnT>
                    <a:lnB w="12700">
                      <a:solidFill>
                        <a:srgbClr val="000000"/>
                      </a:solidFill>
                      <a:prstDash val="solid"/>
                    </a:lnB>
                  </a:tcPr>
                </a:tc>
                <a:tc>
                  <a:txBody>
                    <a:bodyPr/>
                    <a:lstStyle/>
                    <a:p>
                      <a:pPr marL="363220">
                        <a:lnSpc>
                          <a:spcPct val="100000"/>
                        </a:lnSpc>
                        <a:spcBef>
                          <a:spcPts val="130"/>
                        </a:spcBef>
                      </a:pPr>
                      <a:r>
                        <a:rPr sz="1100" b="1" spc="-10" dirty="0">
                          <a:solidFill>
                            <a:srgbClr val="39427A"/>
                          </a:solidFill>
                          <a:latin typeface="BIZ UDPGothic"/>
                          <a:cs typeface="BIZ UDPGothic"/>
                        </a:rPr>
                        <a:t>1,519</a:t>
                      </a:r>
                      <a:endParaRPr sz="1100">
                        <a:latin typeface="BIZ UDPGothic"/>
                        <a:cs typeface="BIZ UDPGothic"/>
                      </a:endParaRPr>
                    </a:p>
                  </a:txBody>
                  <a:tcPr marL="0" marR="0" marT="16510" marB="0">
                    <a:lnL w="6350">
                      <a:solidFill>
                        <a:srgbClr val="222321"/>
                      </a:solidFill>
                      <a:prstDash val="solid"/>
                    </a:lnL>
                    <a:lnR w="6350">
                      <a:solidFill>
                        <a:srgbClr val="000000"/>
                      </a:solidFill>
                      <a:prstDash val="solid"/>
                    </a:lnR>
                    <a:lnT w="9525">
                      <a:solidFill>
                        <a:srgbClr val="000000"/>
                      </a:solidFill>
                      <a:prstDash val="solid"/>
                    </a:lnT>
                  </a:tcPr>
                </a:tc>
                <a:tc>
                  <a:txBody>
                    <a:bodyPr/>
                    <a:lstStyle/>
                    <a:p>
                      <a:pPr marR="172720" algn="r">
                        <a:lnSpc>
                          <a:spcPct val="100000"/>
                        </a:lnSpc>
                        <a:spcBef>
                          <a:spcPts val="130"/>
                        </a:spcBef>
                      </a:pPr>
                      <a:r>
                        <a:rPr sz="1100" b="1" spc="-25" dirty="0">
                          <a:solidFill>
                            <a:srgbClr val="39427A"/>
                          </a:solidFill>
                          <a:latin typeface="BIZ UDPGothic"/>
                          <a:cs typeface="BIZ UDPGothic"/>
                        </a:rPr>
                        <a:t>363</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9525">
                      <a:solidFill>
                        <a:srgbClr val="000000"/>
                      </a:solidFill>
                      <a:prstDash val="solid"/>
                    </a:lnT>
                  </a:tcPr>
                </a:tc>
                <a:tc>
                  <a:txBody>
                    <a:bodyPr/>
                    <a:lstStyle/>
                    <a:p>
                      <a:pPr marL="492759">
                        <a:lnSpc>
                          <a:spcPct val="100000"/>
                        </a:lnSpc>
                        <a:spcBef>
                          <a:spcPts val="130"/>
                        </a:spcBef>
                      </a:pPr>
                      <a:r>
                        <a:rPr sz="1100" b="1" spc="-10" dirty="0">
                          <a:solidFill>
                            <a:srgbClr val="39427A"/>
                          </a:solidFill>
                          <a:latin typeface="BIZ UDPGothic"/>
                          <a:cs typeface="BIZ UDPGothic"/>
                        </a:rPr>
                        <a:t>7,444</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9525">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1,092</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9525">
                      <a:solidFill>
                        <a:srgbClr val="000000"/>
                      </a:solidFill>
                      <a:prstDash val="solid"/>
                    </a:lnT>
                  </a:tcPr>
                </a:tc>
                <a:tc>
                  <a:txBody>
                    <a:bodyPr/>
                    <a:lstStyle/>
                    <a:p>
                      <a:pPr marR="172085" algn="r">
                        <a:lnSpc>
                          <a:spcPct val="100000"/>
                        </a:lnSpc>
                        <a:spcBef>
                          <a:spcPts val="130"/>
                        </a:spcBef>
                      </a:pPr>
                      <a:r>
                        <a:rPr sz="1100" b="1" spc="-10" dirty="0">
                          <a:solidFill>
                            <a:srgbClr val="39427A"/>
                          </a:solidFill>
                          <a:latin typeface="BIZ UDPGothic"/>
                          <a:cs typeface="BIZ UDPGothic"/>
                        </a:rPr>
                        <a:t>4,959</a:t>
                      </a:r>
                      <a:endParaRPr sz="1100">
                        <a:latin typeface="BIZ UDPGothic"/>
                        <a:cs typeface="BIZ UDPGothic"/>
                      </a:endParaRPr>
                    </a:p>
                  </a:txBody>
                  <a:tcPr marL="0" marR="0" marT="16510" marB="0">
                    <a:lnL w="6350">
                      <a:solidFill>
                        <a:srgbClr val="000000"/>
                      </a:solidFill>
                      <a:prstDash val="solid"/>
                    </a:lnL>
                    <a:lnR w="6350">
                      <a:solidFill>
                        <a:srgbClr val="000000"/>
                      </a:solidFill>
                      <a:prstDash val="solid"/>
                    </a:lnR>
                    <a:lnT w="9525">
                      <a:solidFill>
                        <a:srgbClr val="000000"/>
                      </a:solidFill>
                      <a:prstDash val="solid"/>
                    </a:lnT>
                  </a:tcPr>
                </a:tc>
                <a:tc>
                  <a:txBody>
                    <a:bodyPr/>
                    <a:lstStyle/>
                    <a:p>
                      <a:pPr marR="171450" algn="r">
                        <a:lnSpc>
                          <a:spcPct val="100000"/>
                        </a:lnSpc>
                        <a:spcBef>
                          <a:spcPts val="130"/>
                        </a:spcBef>
                      </a:pPr>
                      <a:r>
                        <a:rPr sz="1100" b="1" spc="-25" dirty="0">
                          <a:solidFill>
                            <a:srgbClr val="39427A"/>
                          </a:solidFill>
                          <a:latin typeface="BIZ UDPGothic"/>
                          <a:cs typeface="BIZ UDPGothic"/>
                        </a:rPr>
                        <a:t>708</a:t>
                      </a:r>
                      <a:endParaRPr sz="1100">
                        <a:latin typeface="BIZ UDPGothic"/>
                        <a:cs typeface="BIZ UDPGothic"/>
                      </a:endParaRPr>
                    </a:p>
                  </a:txBody>
                  <a:tcPr marL="0" marR="0" marT="16510" marB="0">
                    <a:lnL w="6350">
                      <a:solidFill>
                        <a:srgbClr val="000000"/>
                      </a:solidFill>
                      <a:prstDash val="solid"/>
                    </a:lnL>
                    <a:lnR w="9525">
                      <a:solidFill>
                        <a:srgbClr val="000000"/>
                      </a:solidFill>
                      <a:prstDash val="solid"/>
                    </a:lnR>
                    <a:lnT w="9525">
                      <a:solidFill>
                        <a:srgbClr val="000000"/>
                      </a:solidFill>
                      <a:prstDash val="solid"/>
                    </a:lnT>
                  </a:tcPr>
                </a:tc>
                <a:tc>
                  <a:txBody>
                    <a:bodyPr/>
                    <a:lstStyle/>
                    <a:p>
                      <a:pPr marR="171450" algn="r">
                        <a:lnSpc>
                          <a:spcPct val="100000"/>
                        </a:lnSpc>
                        <a:spcBef>
                          <a:spcPts val="130"/>
                        </a:spcBef>
                      </a:pPr>
                      <a:r>
                        <a:rPr sz="1100" b="1" spc="-10" dirty="0">
                          <a:solidFill>
                            <a:srgbClr val="39427A"/>
                          </a:solidFill>
                          <a:latin typeface="BIZ UDPGothic"/>
                          <a:cs typeface="BIZ UDPGothic"/>
                        </a:rPr>
                        <a:t>13,922</a:t>
                      </a:r>
                      <a:endParaRPr sz="1100">
                        <a:latin typeface="BIZ UDPGothic"/>
                        <a:cs typeface="BIZ UDPGothic"/>
                      </a:endParaRPr>
                    </a:p>
                  </a:txBody>
                  <a:tcPr marL="0" marR="0" marT="16510" marB="0">
                    <a:lnL w="9525">
                      <a:solidFill>
                        <a:srgbClr val="000000"/>
                      </a:solidFill>
                      <a:prstDash val="solid"/>
                    </a:lnL>
                    <a:lnR w="6350">
                      <a:solidFill>
                        <a:srgbClr val="000000"/>
                      </a:solidFill>
                      <a:prstDash val="solid"/>
                    </a:lnR>
                    <a:lnT w="9525">
                      <a:solidFill>
                        <a:srgbClr val="000000"/>
                      </a:solidFill>
                      <a:prstDash val="solid"/>
                    </a:lnT>
                  </a:tcPr>
                </a:tc>
                <a:tc>
                  <a:txBody>
                    <a:bodyPr/>
                    <a:lstStyle/>
                    <a:p>
                      <a:pPr marL="511809">
                        <a:lnSpc>
                          <a:spcPct val="100000"/>
                        </a:lnSpc>
                        <a:spcBef>
                          <a:spcPts val="130"/>
                        </a:spcBef>
                      </a:pPr>
                      <a:r>
                        <a:rPr sz="1100" b="1" spc="-10" dirty="0">
                          <a:solidFill>
                            <a:srgbClr val="39427A"/>
                          </a:solidFill>
                          <a:latin typeface="BIZ UDPGothic"/>
                          <a:cs typeface="BIZ UDPGothic"/>
                        </a:rPr>
                        <a:t>2,163</a:t>
                      </a:r>
                      <a:endParaRPr sz="1100">
                        <a:latin typeface="BIZ UDPGothic"/>
                        <a:cs typeface="BIZ UDPGothic"/>
                      </a:endParaRPr>
                    </a:p>
                  </a:txBody>
                  <a:tcPr marL="0" marR="0" marT="16510" marB="0">
                    <a:lnL w="6350">
                      <a:solidFill>
                        <a:srgbClr val="000000"/>
                      </a:solidFill>
                      <a:prstDash val="solid"/>
                    </a:lnL>
                    <a:lnR w="12700">
                      <a:solidFill>
                        <a:srgbClr val="000000"/>
                      </a:solidFill>
                      <a:prstDash val="solid"/>
                    </a:lnR>
                    <a:lnT w="9525">
                      <a:solidFill>
                        <a:srgbClr val="000000"/>
                      </a:solidFill>
                      <a:prstDash val="solid"/>
                    </a:lnT>
                  </a:tcPr>
                </a:tc>
                <a:extLst>
                  <a:ext uri="{0D108BD9-81ED-4DB2-BD59-A6C34878D82A}">
                    <a16:rowId xmlns:a16="http://schemas.microsoft.com/office/drawing/2014/main" val="10020"/>
                  </a:ext>
                </a:extLst>
              </a:tr>
              <a:tr h="201930">
                <a:tc vMerge="1">
                  <a:txBody>
                    <a:bodyPr/>
                    <a:lstStyle/>
                    <a:p>
                      <a:endParaRPr/>
                    </a:p>
                  </a:txBody>
                  <a:tcPr marL="0" marR="0" marT="118110" marB="0">
                    <a:lnL w="12700">
                      <a:solidFill>
                        <a:srgbClr val="000000"/>
                      </a:solidFill>
                      <a:prstDash val="solid"/>
                    </a:lnL>
                    <a:lnR w="6350">
                      <a:solidFill>
                        <a:srgbClr val="222321"/>
                      </a:solidFill>
                      <a:prstDash val="solid"/>
                    </a:lnR>
                    <a:lnT w="9525">
                      <a:solidFill>
                        <a:srgbClr val="000000"/>
                      </a:solidFill>
                      <a:prstDash val="solid"/>
                    </a:lnT>
                    <a:lnB w="1270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(411)</a:t>
                      </a:r>
                      <a:endParaRPr sz="1100">
                        <a:latin typeface="BIZ UDPGothic"/>
                        <a:cs typeface="BIZ UDPGothic"/>
                      </a:endParaRPr>
                    </a:p>
                  </a:txBody>
                  <a:tcPr marL="0" marR="0" marT="15240" marB="0">
                    <a:lnL w="6350">
                      <a:solidFill>
                        <a:srgbClr val="222321"/>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(100)</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7314" algn="r">
                        <a:lnSpc>
                          <a:spcPct val="100000"/>
                        </a:lnSpc>
                        <a:spcBef>
                          <a:spcPts val="120"/>
                        </a:spcBef>
                      </a:pPr>
                      <a:r>
                        <a:rPr sz="1100" b="1" spc="-10" dirty="0">
                          <a:solidFill>
                            <a:srgbClr val="39427A"/>
                          </a:solidFill>
                          <a:latin typeface="BIZ UDPGothic"/>
                          <a:cs typeface="BIZ UDPGothic"/>
                        </a:rPr>
                        <a:t>(2,250)</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(299)</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(1,306)</a:t>
                      </a:r>
                      <a:endParaRPr sz="1100">
                        <a:latin typeface="BIZ UDPGothic"/>
                        <a:cs typeface="BIZ UDPGothic"/>
                      </a:endParaRPr>
                    </a:p>
                  </a:txBody>
                  <a:tcPr marL="0" marR="0" marT="1524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(198)</a:t>
                      </a:r>
                      <a:endParaRPr sz="1100">
                        <a:latin typeface="BIZ UDPGothic"/>
                        <a:cs typeface="BIZ UDPGothic"/>
                      </a:endParaRPr>
                    </a:p>
                  </a:txBody>
                  <a:tcPr marL="0" marR="0" marT="1524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R="106680" algn="r">
                        <a:lnSpc>
                          <a:spcPct val="100000"/>
                        </a:lnSpc>
                        <a:spcBef>
                          <a:spcPts val="120"/>
                        </a:spcBef>
                      </a:pPr>
                      <a:r>
                        <a:rPr sz="1100" b="1" spc="-10" dirty="0">
                          <a:solidFill>
                            <a:srgbClr val="39427A"/>
                          </a:solidFill>
                          <a:latin typeface="BIZ UDPGothic"/>
                          <a:cs typeface="BIZ UDPGothic"/>
                        </a:rPr>
                        <a:t>(3,967)</a:t>
                      </a:r>
                      <a:endParaRPr sz="1100">
                        <a:latin typeface="BIZ UDPGothic"/>
                        <a:cs typeface="BIZ UDPGothic"/>
                      </a:endParaRPr>
                    </a:p>
                  </a:txBody>
                  <a:tcPr marL="0" marR="0" marT="1524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106045" algn="r">
                        <a:lnSpc>
                          <a:spcPct val="100000"/>
                        </a:lnSpc>
                        <a:spcBef>
                          <a:spcPts val="120"/>
                        </a:spcBef>
                      </a:pPr>
                      <a:r>
                        <a:rPr sz="1100" b="1" spc="-10" dirty="0">
                          <a:solidFill>
                            <a:srgbClr val="39427A"/>
                          </a:solidFill>
                          <a:latin typeface="BIZ UDPGothic"/>
                          <a:cs typeface="BIZ UDPGothic"/>
                        </a:rPr>
                        <a:t>(597)</a:t>
                      </a:r>
                      <a:endParaRPr sz="1100" dirty="0">
                        <a:latin typeface="BIZ UDPGothic"/>
                        <a:cs typeface="BIZ UDPGothic"/>
                      </a:endParaRPr>
                    </a:p>
                  </a:txBody>
                  <a:tcPr marL="0" marR="0" marT="15240" marB="0">
                    <a:lnL w="6350">
                      <a:solidFill>
                        <a:srgbClr val="000000"/>
                      </a:solidFill>
                      <a:prstDash val="solid"/>
                    </a:lnL>
                    <a:lnR w="12700">
                      <a:solidFill>
                        <a:srgbClr val="000000"/>
                      </a:solidFill>
                      <a:prstDash val="solid"/>
                    </a:lnR>
                    <a:lnB w="6350">
                      <a:solidFill>
                        <a:srgbClr val="000000"/>
                      </a:solidFill>
                      <a:prstDash val="solid"/>
                    </a:lnB>
                  </a:tcPr>
                </a:tc>
                <a:extLst>
                  <a:ext uri="{0D108BD9-81ED-4DB2-BD59-A6C34878D82A}">
                    <a16:rowId xmlns:a16="http://schemas.microsoft.com/office/drawing/2014/main" val="10021"/>
                  </a:ext>
                </a:extLst>
              </a:tr>
            </a:tbl>
          </a:graphicData>
        </a:graphic>
      </p:graphicFrame>
      <p:sp>
        <p:nvSpPr>
          <p:cNvPr id="4" name="object 4"/>
          <p:cNvSpPr txBox="1"/>
          <p:nvPr/>
        </p:nvSpPr>
        <p:spPr>
          <a:xfrm>
            <a:off x="4787646" y="5651398"/>
            <a:ext cx="6181725" cy="421640"/>
          </a:xfrm>
          <a:prstGeom prst="rect">
            <a:avLst/>
          </a:prstGeom>
        </p:spPr>
        <p:txBody>
          <a:bodyPr vert="horz" wrap="square" lIns="0" tIns="12065" rIns="0" bIns="0" rtlCol="0">
            <a:spAutoFit/>
          </a:bodyPr>
          <a:lstStyle/>
          <a:p>
            <a:pPr marL="12700">
              <a:lnSpc>
                <a:spcPct val="100000"/>
              </a:lnSpc>
              <a:spcBef>
                <a:spcPts val="95"/>
              </a:spcBef>
            </a:pPr>
            <a:r>
              <a:rPr sz="1300" spc="-20" dirty="0">
                <a:solidFill>
                  <a:srgbClr val="39427A"/>
                </a:solidFill>
                <a:latin typeface="BIZ UDPGothic"/>
                <a:cs typeface="BIZ UDPGothic"/>
              </a:rPr>
              <a:t>※令和7</a:t>
            </a:r>
            <a:r>
              <a:rPr sz="1300" spc="-25" dirty="0">
                <a:solidFill>
                  <a:srgbClr val="39427A"/>
                </a:solidFill>
                <a:latin typeface="BIZ UDPGothic"/>
                <a:cs typeface="BIZ UDPGothic"/>
              </a:rPr>
              <a:t>年度の採用率は、</a:t>
            </a:r>
            <a:r>
              <a:rPr sz="1300" spc="-20" dirty="0">
                <a:solidFill>
                  <a:srgbClr val="39427A"/>
                </a:solidFill>
                <a:latin typeface="BIZ UDPGothic"/>
                <a:cs typeface="BIZ UDPGothic"/>
              </a:rPr>
              <a:t>PD23.9</a:t>
            </a:r>
            <a:r>
              <a:rPr sz="1300" spc="-15" dirty="0">
                <a:solidFill>
                  <a:srgbClr val="39427A"/>
                </a:solidFill>
                <a:latin typeface="BIZ UDPGothic"/>
                <a:cs typeface="BIZ UDPGothic"/>
              </a:rPr>
              <a:t>％、</a:t>
            </a:r>
            <a:r>
              <a:rPr sz="1300" spc="-10" dirty="0">
                <a:solidFill>
                  <a:srgbClr val="39427A"/>
                </a:solidFill>
                <a:latin typeface="BIZ UDPGothic"/>
                <a:cs typeface="BIZ UDPGothic"/>
              </a:rPr>
              <a:t>DC2：14.7％、DC1：14.3</a:t>
            </a:r>
            <a:r>
              <a:rPr sz="1300" spc="-20" dirty="0">
                <a:solidFill>
                  <a:srgbClr val="39427A"/>
                </a:solidFill>
                <a:latin typeface="BIZ UDPGothic"/>
                <a:cs typeface="BIZ UDPGothic"/>
              </a:rPr>
              <a:t>％、全体で</a:t>
            </a:r>
            <a:r>
              <a:rPr sz="1300" spc="-10" dirty="0">
                <a:solidFill>
                  <a:srgbClr val="39427A"/>
                </a:solidFill>
                <a:latin typeface="BIZ UDPGothic"/>
                <a:cs typeface="BIZ UDPGothic"/>
              </a:rPr>
              <a:t>15.5％</a:t>
            </a:r>
            <a:endParaRPr sz="1300">
              <a:latin typeface="BIZ UDPGothic"/>
              <a:cs typeface="BIZ UDPGothic"/>
            </a:endParaRPr>
          </a:p>
          <a:p>
            <a:pPr marL="12700">
              <a:lnSpc>
                <a:spcPct val="100000"/>
              </a:lnSpc>
              <a:tabLst>
                <a:tab pos="478790" algn="l"/>
              </a:tabLst>
            </a:pPr>
            <a:r>
              <a:rPr sz="1300" spc="-25" dirty="0">
                <a:solidFill>
                  <a:srgbClr val="39427A"/>
                </a:solidFill>
                <a:latin typeface="BIZ UDPGothic"/>
                <a:cs typeface="BIZ UDPGothic"/>
              </a:rPr>
              <a:t>※(</a:t>
            </a:r>
            <a:r>
              <a:rPr sz="1300" dirty="0">
                <a:solidFill>
                  <a:srgbClr val="39427A"/>
                </a:solidFill>
                <a:latin typeface="BIZ UDPGothic"/>
                <a:cs typeface="BIZ UDPGothic"/>
              </a:rPr>
              <a:t>	</a:t>
            </a:r>
            <a:r>
              <a:rPr sz="1300" spc="-25" dirty="0">
                <a:solidFill>
                  <a:srgbClr val="39427A"/>
                </a:solidFill>
                <a:latin typeface="BIZ UDPGothic"/>
                <a:cs typeface="BIZ UDPGothic"/>
              </a:rPr>
              <a:t>)内は女性の数で内数</a:t>
            </a:r>
            <a:endParaRPr sz="1300">
              <a:latin typeface="BIZ UDPGothic"/>
              <a:cs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056640">
              <a:lnSpc>
                <a:spcPct val="100000"/>
              </a:lnSpc>
              <a:spcBef>
                <a:spcPts val="100"/>
              </a:spcBef>
            </a:pPr>
            <a:r>
              <a:rPr spc="-10" dirty="0"/>
              <a:t>特別研究員</a:t>
            </a:r>
            <a:r>
              <a:rPr dirty="0">
                <a:latin typeface="Arial"/>
                <a:cs typeface="Arial"/>
              </a:rPr>
              <a:t>-</a:t>
            </a:r>
            <a:r>
              <a:rPr spc="-35" dirty="0">
                <a:latin typeface="Arial"/>
                <a:cs typeface="Arial"/>
              </a:rPr>
              <a:t>RPD</a:t>
            </a:r>
            <a:r>
              <a:rPr spc="-10" dirty="0"/>
              <a:t>区分別採用状況（令和７年度採用分</a:t>
            </a:r>
            <a:r>
              <a:rPr spc="-50" dirty="0"/>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10</a:t>
            </a:r>
          </a:p>
        </p:txBody>
      </p:sp>
      <p:graphicFrame>
        <p:nvGraphicFramePr>
          <p:cNvPr id="3" name="object 3"/>
          <p:cNvGraphicFramePr>
            <a:graphicFrameLocks noGrp="1"/>
          </p:cNvGraphicFramePr>
          <p:nvPr/>
        </p:nvGraphicFramePr>
        <p:xfrm>
          <a:off x="1989327" y="1233297"/>
          <a:ext cx="8196576" cy="4151628"/>
        </p:xfrm>
        <a:graphic>
          <a:graphicData uri="http://schemas.openxmlformats.org/drawingml/2006/table">
            <a:tbl>
              <a:tblPr firstRow="1" bandRow="1">
                <a:tableStyleId>{2D5ABB26-0587-4C30-8999-92F81FD0307C}</a:tableStyleId>
              </a:tblPr>
              <a:tblGrid>
                <a:gridCol w="784860">
                  <a:extLst>
                    <a:ext uri="{9D8B030D-6E8A-4147-A177-3AD203B41FA5}">
                      <a16:colId xmlns:a16="http://schemas.microsoft.com/office/drawing/2014/main" val="20000"/>
                    </a:ext>
                  </a:extLst>
                </a:gridCol>
                <a:gridCol w="362584">
                  <a:extLst>
                    <a:ext uri="{9D8B030D-6E8A-4147-A177-3AD203B41FA5}">
                      <a16:colId xmlns:a16="http://schemas.microsoft.com/office/drawing/2014/main" val="20001"/>
                    </a:ext>
                  </a:extLst>
                </a:gridCol>
                <a:gridCol w="207009">
                  <a:extLst>
                    <a:ext uri="{9D8B030D-6E8A-4147-A177-3AD203B41FA5}">
                      <a16:colId xmlns:a16="http://schemas.microsoft.com/office/drawing/2014/main" val="20002"/>
                    </a:ext>
                  </a:extLst>
                </a:gridCol>
                <a:gridCol w="361949">
                  <a:extLst>
                    <a:ext uri="{9D8B030D-6E8A-4147-A177-3AD203B41FA5}">
                      <a16:colId xmlns:a16="http://schemas.microsoft.com/office/drawing/2014/main" val="20003"/>
                    </a:ext>
                  </a:extLst>
                </a:gridCol>
                <a:gridCol w="782955">
                  <a:extLst>
                    <a:ext uri="{9D8B030D-6E8A-4147-A177-3AD203B41FA5}">
                      <a16:colId xmlns:a16="http://schemas.microsoft.com/office/drawing/2014/main" val="20004"/>
                    </a:ext>
                  </a:extLst>
                </a:gridCol>
                <a:gridCol w="1578609">
                  <a:extLst>
                    <a:ext uri="{9D8B030D-6E8A-4147-A177-3AD203B41FA5}">
                      <a16:colId xmlns:a16="http://schemas.microsoft.com/office/drawing/2014/main" val="20005"/>
                    </a:ext>
                  </a:extLst>
                </a:gridCol>
                <a:gridCol w="1245235">
                  <a:extLst>
                    <a:ext uri="{9D8B030D-6E8A-4147-A177-3AD203B41FA5}">
                      <a16:colId xmlns:a16="http://schemas.microsoft.com/office/drawing/2014/main" val="20006"/>
                    </a:ext>
                  </a:extLst>
                </a:gridCol>
                <a:gridCol w="1664335">
                  <a:extLst>
                    <a:ext uri="{9D8B030D-6E8A-4147-A177-3AD203B41FA5}">
                      <a16:colId xmlns:a16="http://schemas.microsoft.com/office/drawing/2014/main" val="20007"/>
                    </a:ext>
                  </a:extLst>
                </a:gridCol>
                <a:gridCol w="1209040">
                  <a:extLst>
                    <a:ext uri="{9D8B030D-6E8A-4147-A177-3AD203B41FA5}">
                      <a16:colId xmlns:a16="http://schemas.microsoft.com/office/drawing/2014/main" val="20008"/>
                    </a:ext>
                  </a:extLst>
                </a:gridCol>
              </a:tblGrid>
              <a:tr h="479425">
                <a:tc gridSpan="5">
                  <a:txBody>
                    <a:bodyPr/>
                    <a:lstStyle/>
                    <a:p>
                      <a:pPr marL="635" algn="ctr">
                        <a:lnSpc>
                          <a:spcPct val="100000"/>
                        </a:lnSpc>
                        <a:spcBef>
                          <a:spcPts val="1015"/>
                        </a:spcBef>
                      </a:pPr>
                      <a:r>
                        <a:rPr sz="1400" b="1" spc="-25" dirty="0">
                          <a:solidFill>
                            <a:srgbClr val="39427A"/>
                          </a:solidFill>
                          <a:latin typeface="BIZ UDPGothic"/>
                          <a:cs typeface="BIZ UDPGothic"/>
                        </a:rPr>
                        <a:t>区分</a:t>
                      </a:r>
                      <a:endParaRPr sz="1400">
                        <a:latin typeface="BIZ UDPGothic"/>
                        <a:cs typeface="BIZ UDPGothic"/>
                      </a:endParaRPr>
                    </a:p>
                  </a:txBody>
                  <a:tcPr marL="0" marR="0" marT="128905"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635" algn="ctr">
                        <a:lnSpc>
                          <a:spcPct val="100000"/>
                        </a:lnSpc>
                        <a:spcBef>
                          <a:spcPts val="1015"/>
                        </a:spcBef>
                      </a:pPr>
                      <a:r>
                        <a:rPr sz="1400" b="1" spc="-15" dirty="0">
                          <a:solidFill>
                            <a:srgbClr val="39427A"/>
                          </a:solidFill>
                          <a:latin typeface="BIZ UDPGothic"/>
                          <a:cs typeface="BIZ UDPGothic"/>
                        </a:rPr>
                        <a:t>申請者数</a:t>
                      </a:r>
                      <a:endParaRPr sz="1400">
                        <a:latin typeface="BIZ UDPGothic"/>
                        <a:cs typeface="BIZ UDPGothic"/>
                      </a:endParaRPr>
                    </a:p>
                  </a:txBody>
                  <a:tcPr marL="0" marR="0" marT="128905"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tc gridSpan="2">
                  <a:txBody>
                    <a:bodyPr/>
                    <a:lstStyle/>
                    <a:p>
                      <a:pPr marL="1270" algn="ctr">
                        <a:lnSpc>
                          <a:spcPct val="100000"/>
                        </a:lnSpc>
                        <a:spcBef>
                          <a:spcPts val="1015"/>
                        </a:spcBef>
                      </a:pPr>
                      <a:r>
                        <a:rPr sz="1400" b="1" spc="-15" dirty="0">
                          <a:solidFill>
                            <a:srgbClr val="39427A"/>
                          </a:solidFill>
                          <a:latin typeface="BIZ UDPGothic"/>
                          <a:cs typeface="BIZ UDPGothic"/>
                        </a:rPr>
                        <a:t>採用者数</a:t>
                      </a:r>
                      <a:endParaRPr sz="1400">
                        <a:latin typeface="BIZ UDPGothic"/>
                        <a:cs typeface="BIZ UDPGothic"/>
                      </a:endParaRPr>
                    </a:p>
                  </a:txBody>
                  <a:tcPr marL="0" marR="0" marT="128905"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85115">
                <a:tc>
                  <a:txBody>
                    <a:bodyPr/>
                    <a:lstStyle/>
                    <a:p>
                      <a:pPr marR="58419" algn="r">
                        <a:lnSpc>
                          <a:spcPct val="100000"/>
                        </a:lnSpc>
                        <a:spcBef>
                          <a:spcPts val="254"/>
                        </a:spcBef>
                      </a:pPr>
                      <a:r>
                        <a:rPr sz="1400" b="1" spc="-50" dirty="0">
                          <a:solidFill>
                            <a:srgbClr val="39427A"/>
                          </a:solidFill>
                          <a:latin typeface="BIZ UDPGothic"/>
                          <a:cs typeface="BIZ UDPGothic"/>
                        </a:rPr>
                        <a:t>人</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algn="ctr">
                        <a:lnSpc>
                          <a:spcPct val="100000"/>
                        </a:lnSpc>
                        <a:spcBef>
                          <a:spcPts val="254"/>
                        </a:spcBef>
                      </a:pPr>
                      <a:r>
                        <a:rPr sz="1400" b="1" spc="-50" dirty="0">
                          <a:solidFill>
                            <a:srgbClr val="39427A"/>
                          </a:solidFill>
                          <a:latin typeface="BIZ UDPGothic"/>
                          <a:cs typeface="BIZ UDPGothic"/>
                        </a:rPr>
                        <a:t>文</a:t>
                      </a:r>
                      <a:endParaRPr sz="1400">
                        <a:latin typeface="BIZ UDPGothic"/>
                        <a:cs typeface="BIZ UDPGothic"/>
                      </a:endParaRPr>
                    </a:p>
                  </a:txBody>
                  <a:tcPr marL="0" marR="0" marT="32384" marB="0">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marL="66040">
                        <a:lnSpc>
                          <a:spcPct val="100000"/>
                        </a:lnSpc>
                        <a:spcBef>
                          <a:spcPts val="254"/>
                        </a:spcBef>
                      </a:pPr>
                      <a:r>
                        <a:rPr sz="1400" b="1" spc="-50" dirty="0">
                          <a:solidFill>
                            <a:srgbClr val="39427A"/>
                          </a:solidFill>
                          <a:latin typeface="BIZ UDPGothic"/>
                          <a:cs typeface="BIZ UDPGothic"/>
                        </a:rPr>
                        <a:t>学</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245110" algn="r">
                        <a:lnSpc>
                          <a:spcPct val="100000"/>
                        </a:lnSpc>
                        <a:spcBef>
                          <a:spcPts val="254"/>
                        </a:spcBef>
                      </a:pPr>
                      <a:r>
                        <a:rPr sz="1400" b="1" spc="-25" dirty="0">
                          <a:solidFill>
                            <a:srgbClr val="39427A"/>
                          </a:solidFill>
                          <a:latin typeface="BIZ UDPGothic"/>
                          <a:cs typeface="BIZ UDPGothic"/>
                        </a:rPr>
                        <a:t>39</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254"/>
                        </a:spcBef>
                      </a:pPr>
                      <a:r>
                        <a:rPr sz="1400" b="1" spc="-25" dirty="0">
                          <a:solidFill>
                            <a:srgbClr val="39427A"/>
                          </a:solidFill>
                          <a:latin typeface="BIZ UDPGothic"/>
                          <a:cs typeface="BIZ UDPGothic"/>
                        </a:rPr>
                        <a:t>(7)</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346075" algn="r">
                        <a:lnSpc>
                          <a:spcPct val="100000"/>
                        </a:lnSpc>
                        <a:spcBef>
                          <a:spcPts val="254"/>
                        </a:spcBef>
                      </a:pPr>
                      <a:r>
                        <a:rPr sz="1400" b="1" spc="-25" dirty="0">
                          <a:solidFill>
                            <a:srgbClr val="39427A"/>
                          </a:solidFill>
                          <a:latin typeface="BIZ UDPGothic"/>
                          <a:cs typeface="BIZ UDPGothic"/>
                        </a:rPr>
                        <a:t>12</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353695">
                        <a:lnSpc>
                          <a:spcPct val="100000"/>
                        </a:lnSpc>
                        <a:spcBef>
                          <a:spcPts val="254"/>
                        </a:spcBef>
                      </a:pPr>
                      <a:r>
                        <a:rPr sz="1400" b="1" spc="-25" dirty="0">
                          <a:solidFill>
                            <a:srgbClr val="39427A"/>
                          </a:solidFill>
                          <a:latin typeface="BIZ UDPGothic"/>
                          <a:cs typeface="BIZ UDPGothic"/>
                        </a:rPr>
                        <a:t>(2)</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extLst>
                  <a:ext uri="{0D108BD9-81ED-4DB2-BD59-A6C34878D82A}">
                    <a16:rowId xmlns:a16="http://schemas.microsoft.com/office/drawing/2014/main" val="10001"/>
                  </a:ext>
                </a:extLst>
              </a:tr>
              <a:tr h="326390">
                <a:tc>
                  <a:txBody>
                    <a:bodyPr/>
                    <a:lstStyle/>
                    <a:p>
                      <a:pPr marR="58419" algn="r">
                        <a:lnSpc>
                          <a:spcPct val="100000"/>
                        </a:lnSpc>
                        <a:spcBef>
                          <a:spcPts val="415"/>
                        </a:spcBef>
                      </a:pPr>
                      <a:r>
                        <a:rPr sz="1400" b="1" spc="-50" dirty="0">
                          <a:solidFill>
                            <a:srgbClr val="39427A"/>
                          </a:solidFill>
                          <a:latin typeface="BIZ UDPGothic"/>
                          <a:cs typeface="BIZ UDPGothic"/>
                        </a:rPr>
                        <a:t>社</a:t>
                      </a:r>
                      <a:endParaRPr sz="1400">
                        <a:latin typeface="BIZ UDPGothic"/>
                        <a:cs typeface="BIZ UDPGothic"/>
                      </a:endParaRPr>
                    </a:p>
                  </a:txBody>
                  <a:tcPr marL="0" marR="0" marT="52705"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6350" algn="r">
                        <a:lnSpc>
                          <a:spcPct val="100000"/>
                        </a:lnSpc>
                        <a:spcBef>
                          <a:spcPts val="415"/>
                        </a:spcBef>
                      </a:pPr>
                      <a:r>
                        <a:rPr sz="1400" b="1" spc="-50" dirty="0">
                          <a:solidFill>
                            <a:srgbClr val="39427A"/>
                          </a:solidFill>
                          <a:latin typeface="BIZ UDPGothic"/>
                          <a:cs typeface="BIZ UDPGothic"/>
                        </a:rPr>
                        <a:t>会</a:t>
                      </a:r>
                      <a:endParaRPr sz="1400">
                        <a:latin typeface="BIZ UDPGothic"/>
                        <a:cs typeface="BIZ UDPGothic"/>
                      </a:endParaRPr>
                    </a:p>
                  </a:txBody>
                  <a:tcPr marL="0" marR="0" marT="52705" marB="0">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marL="13970">
                        <a:lnSpc>
                          <a:spcPct val="100000"/>
                        </a:lnSpc>
                        <a:spcBef>
                          <a:spcPts val="415"/>
                        </a:spcBef>
                      </a:pPr>
                      <a:r>
                        <a:rPr sz="1400" b="1" spc="-50" dirty="0">
                          <a:solidFill>
                            <a:srgbClr val="39427A"/>
                          </a:solidFill>
                          <a:latin typeface="BIZ UDPGothic"/>
                          <a:cs typeface="BIZ UDPGothic"/>
                        </a:rPr>
                        <a:t>科</a:t>
                      </a:r>
                      <a:endParaRPr sz="1400">
                        <a:latin typeface="BIZ UDPGothic"/>
                        <a:cs typeface="BIZ UDPGothic"/>
                      </a:endParaRPr>
                    </a:p>
                  </a:txBody>
                  <a:tcPr marL="0" marR="0" marT="52705" marB="0">
                    <a:lnT w="12700">
                      <a:solidFill>
                        <a:srgbClr val="808080"/>
                      </a:solidFill>
                      <a:prstDash val="solid"/>
                    </a:lnT>
                    <a:lnB w="12700">
                      <a:solidFill>
                        <a:srgbClr val="808080"/>
                      </a:solidFill>
                      <a:prstDash val="solid"/>
                    </a:lnB>
                  </a:tcPr>
                </a:tc>
                <a:tc>
                  <a:txBody>
                    <a:bodyPr/>
                    <a:lstStyle/>
                    <a:p>
                      <a:pPr marL="66040">
                        <a:lnSpc>
                          <a:spcPct val="100000"/>
                        </a:lnSpc>
                        <a:spcBef>
                          <a:spcPts val="415"/>
                        </a:spcBef>
                      </a:pPr>
                      <a:r>
                        <a:rPr sz="1400" b="1" spc="-50" dirty="0">
                          <a:solidFill>
                            <a:srgbClr val="39427A"/>
                          </a:solidFill>
                          <a:latin typeface="BIZ UDPGothic"/>
                          <a:cs typeface="BIZ UDPGothic"/>
                        </a:rPr>
                        <a:t>学</a:t>
                      </a:r>
                      <a:endParaRPr sz="1400">
                        <a:latin typeface="BIZ UDPGothic"/>
                        <a:cs typeface="BIZ UDPGothic"/>
                      </a:endParaRPr>
                    </a:p>
                  </a:txBody>
                  <a:tcPr marL="0" marR="0" marT="52705"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245110" algn="r">
                        <a:lnSpc>
                          <a:spcPct val="100000"/>
                        </a:lnSpc>
                        <a:spcBef>
                          <a:spcPts val="415"/>
                        </a:spcBef>
                      </a:pPr>
                      <a:r>
                        <a:rPr sz="1400" b="1" spc="-25" dirty="0">
                          <a:solidFill>
                            <a:srgbClr val="39427A"/>
                          </a:solidFill>
                          <a:latin typeface="BIZ UDPGothic"/>
                          <a:cs typeface="BIZ UDPGothic"/>
                        </a:rPr>
                        <a:t>25</a:t>
                      </a:r>
                      <a:endParaRPr sz="1400">
                        <a:latin typeface="BIZ UDPGothic"/>
                        <a:cs typeface="BIZ UDPGothic"/>
                      </a:endParaRPr>
                    </a:p>
                  </a:txBody>
                  <a:tcPr marL="0" marR="0" marT="52705"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415"/>
                        </a:spcBef>
                      </a:pPr>
                      <a:r>
                        <a:rPr sz="1400" b="1" spc="-25" dirty="0">
                          <a:solidFill>
                            <a:srgbClr val="39427A"/>
                          </a:solidFill>
                          <a:latin typeface="BIZ UDPGothic"/>
                          <a:cs typeface="BIZ UDPGothic"/>
                        </a:rPr>
                        <a:t>(3)</a:t>
                      </a:r>
                      <a:endParaRPr sz="1400">
                        <a:latin typeface="BIZ UDPGothic"/>
                        <a:cs typeface="BIZ UDPGothic"/>
                      </a:endParaRPr>
                    </a:p>
                  </a:txBody>
                  <a:tcPr marL="0" marR="0" marT="52705"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346710" algn="r">
                        <a:lnSpc>
                          <a:spcPct val="100000"/>
                        </a:lnSpc>
                        <a:spcBef>
                          <a:spcPts val="415"/>
                        </a:spcBef>
                      </a:pPr>
                      <a:r>
                        <a:rPr sz="1400" b="1" spc="-50" dirty="0">
                          <a:solidFill>
                            <a:srgbClr val="39427A"/>
                          </a:solidFill>
                          <a:latin typeface="BIZ UDPGothic"/>
                          <a:cs typeface="BIZ UDPGothic"/>
                        </a:rPr>
                        <a:t>9</a:t>
                      </a:r>
                      <a:endParaRPr sz="1400">
                        <a:latin typeface="BIZ UDPGothic"/>
                        <a:cs typeface="BIZ UDPGothic"/>
                      </a:endParaRPr>
                    </a:p>
                  </a:txBody>
                  <a:tcPr marL="0" marR="0" marT="52705"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353695">
                        <a:lnSpc>
                          <a:spcPct val="100000"/>
                        </a:lnSpc>
                        <a:spcBef>
                          <a:spcPts val="415"/>
                        </a:spcBef>
                      </a:pPr>
                      <a:r>
                        <a:rPr sz="1400" b="1" spc="-25" dirty="0">
                          <a:solidFill>
                            <a:srgbClr val="39427A"/>
                          </a:solidFill>
                          <a:latin typeface="BIZ UDPGothic"/>
                          <a:cs typeface="BIZ UDPGothic"/>
                        </a:rPr>
                        <a:t>(2)</a:t>
                      </a:r>
                      <a:endParaRPr sz="1400">
                        <a:latin typeface="BIZ UDPGothic"/>
                        <a:cs typeface="BIZ UDPGothic"/>
                      </a:endParaRPr>
                    </a:p>
                  </a:txBody>
                  <a:tcPr marL="0" marR="0" marT="52705" marB="0">
                    <a:lnR w="12700">
                      <a:solidFill>
                        <a:srgbClr val="808080"/>
                      </a:solidFill>
                      <a:prstDash val="solid"/>
                    </a:lnR>
                    <a:lnT w="12700">
                      <a:solidFill>
                        <a:srgbClr val="808080"/>
                      </a:solidFill>
                      <a:prstDash val="solid"/>
                    </a:lnT>
                    <a:lnB w="12700">
                      <a:solidFill>
                        <a:srgbClr val="808080"/>
                      </a:solidFill>
                      <a:prstDash val="solid"/>
                    </a:lnB>
                  </a:tcPr>
                </a:tc>
                <a:extLst>
                  <a:ext uri="{0D108BD9-81ED-4DB2-BD59-A6C34878D82A}">
                    <a16:rowId xmlns:a16="http://schemas.microsoft.com/office/drawing/2014/main" val="10002"/>
                  </a:ext>
                </a:extLst>
              </a:tr>
              <a:tr h="326390">
                <a:tc>
                  <a:txBody>
                    <a:bodyPr/>
                    <a:lstStyle/>
                    <a:p>
                      <a:pPr marR="58419" algn="r">
                        <a:lnSpc>
                          <a:spcPct val="100000"/>
                        </a:lnSpc>
                        <a:spcBef>
                          <a:spcPts val="420"/>
                        </a:spcBef>
                      </a:pPr>
                      <a:r>
                        <a:rPr sz="1400" b="1" spc="-50" dirty="0">
                          <a:solidFill>
                            <a:srgbClr val="39427A"/>
                          </a:solidFill>
                          <a:latin typeface="BIZ UDPGothic"/>
                          <a:cs typeface="BIZ UDPGothic"/>
                        </a:rPr>
                        <a:t>数</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66040">
                        <a:lnSpc>
                          <a:spcPct val="100000"/>
                        </a:lnSpc>
                        <a:spcBef>
                          <a:spcPts val="420"/>
                        </a:spcBef>
                      </a:pPr>
                      <a:r>
                        <a:rPr sz="1400" b="1" spc="-50" dirty="0">
                          <a:solidFill>
                            <a:srgbClr val="39427A"/>
                          </a:solidFill>
                          <a:latin typeface="BIZ UDPGothic"/>
                          <a:cs typeface="BIZ UDPGothic"/>
                        </a:rPr>
                        <a:t>物</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algn="ctr">
                        <a:lnSpc>
                          <a:spcPct val="100000"/>
                        </a:lnSpc>
                        <a:spcBef>
                          <a:spcPts val="420"/>
                        </a:spcBef>
                      </a:pPr>
                      <a:r>
                        <a:rPr sz="1400" b="1" spc="-50" dirty="0">
                          <a:solidFill>
                            <a:srgbClr val="39427A"/>
                          </a:solidFill>
                          <a:latin typeface="BIZ UDPGothic"/>
                          <a:cs typeface="BIZ UDPGothic"/>
                        </a:rPr>
                        <a:t>系</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marR="59055" algn="r">
                        <a:lnSpc>
                          <a:spcPct val="100000"/>
                        </a:lnSpc>
                        <a:spcBef>
                          <a:spcPts val="420"/>
                        </a:spcBef>
                      </a:pPr>
                      <a:r>
                        <a:rPr sz="1400" b="1" spc="-50" dirty="0">
                          <a:solidFill>
                            <a:srgbClr val="39427A"/>
                          </a:solidFill>
                          <a:latin typeface="BIZ UDPGothic"/>
                          <a:cs typeface="BIZ UDPGothic"/>
                        </a:rPr>
                        <a:t>科</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marL="66675">
                        <a:lnSpc>
                          <a:spcPct val="100000"/>
                        </a:lnSpc>
                        <a:spcBef>
                          <a:spcPts val="420"/>
                        </a:spcBef>
                      </a:pPr>
                      <a:r>
                        <a:rPr sz="1400" b="1" spc="-50" dirty="0">
                          <a:solidFill>
                            <a:srgbClr val="39427A"/>
                          </a:solidFill>
                          <a:latin typeface="BIZ UDPGothic"/>
                          <a:cs typeface="BIZ UDPGothic"/>
                        </a:rPr>
                        <a:t>学</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tc gridSpan="2">
                  <a:txBody>
                    <a:bodyPr/>
                    <a:lstStyle/>
                    <a:p>
                      <a:pPr marR="300355" algn="ctr">
                        <a:lnSpc>
                          <a:spcPct val="100000"/>
                        </a:lnSpc>
                        <a:spcBef>
                          <a:spcPts val="420"/>
                        </a:spcBef>
                      </a:pPr>
                      <a:r>
                        <a:rPr sz="1400" b="1" spc="-50" dirty="0">
                          <a:solidFill>
                            <a:srgbClr val="39427A"/>
                          </a:solidFill>
                          <a:latin typeface="BIZ UDPGothic"/>
                          <a:cs typeface="BIZ UDPGothic"/>
                        </a:rPr>
                        <a:t>5</a:t>
                      </a:r>
                      <a:endParaRPr sz="1400">
                        <a:latin typeface="BIZ UDPGothic"/>
                        <a:cs typeface="BIZ UDPGothic"/>
                      </a:endParaRPr>
                    </a:p>
                  </a:txBody>
                  <a:tcPr marL="0" marR="0" marT="53340"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tc gridSpan="2">
                  <a:txBody>
                    <a:bodyPr/>
                    <a:lstStyle/>
                    <a:p>
                      <a:pPr marR="381635" algn="ctr">
                        <a:lnSpc>
                          <a:spcPct val="100000"/>
                        </a:lnSpc>
                        <a:spcBef>
                          <a:spcPts val="420"/>
                        </a:spcBef>
                      </a:pPr>
                      <a:r>
                        <a:rPr sz="1400" b="1" spc="-50" dirty="0">
                          <a:solidFill>
                            <a:srgbClr val="39427A"/>
                          </a:solidFill>
                          <a:latin typeface="BIZ UDPGothic"/>
                          <a:cs typeface="BIZ UDPGothic"/>
                        </a:rPr>
                        <a:t>2</a:t>
                      </a:r>
                      <a:endParaRPr sz="1400">
                        <a:latin typeface="BIZ UDPGothic"/>
                        <a:cs typeface="BIZ UDPGothic"/>
                      </a:endParaRPr>
                    </a:p>
                  </a:txBody>
                  <a:tcPr marL="0" marR="0" marT="53340"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26390">
                <a:tc>
                  <a:txBody>
                    <a:bodyPr/>
                    <a:lstStyle/>
                    <a:p>
                      <a:pPr marR="58419" algn="r">
                        <a:lnSpc>
                          <a:spcPct val="100000"/>
                        </a:lnSpc>
                        <a:spcBef>
                          <a:spcPts val="420"/>
                        </a:spcBef>
                      </a:pPr>
                      <a:r>
                        <a:rPr sz="1400" b="1" spc="-50" dirty="0">
                          <a:solidFill>
                            <a:srgbClr val="39427A"/>
                          </a:solidFill>
                          <a:latin typeface="BIZ UDPGothic"/>
                          <a:cs typeface="BIZ UDPGothic"/>
                        </a:rPr>
                        <a:t>化</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marL="65405">
                        <a:lnSpc>
                          <a:spcPct val="100000"/>
                        </a:lnSpc>
                        <a:spcBef>
                          <a:spcPts val="420"/>
                        </a:spcBef>
                      </a:pPr>
                      <a:r>
                        <a:rPr sz="1400" b="1" spc="-50" dirty="0">
                          <a:solidFill>
                            <a:srgbClr val="39427A"/>
                          </a:solidFill>
                          <a:latin typeface="BIZ UDPGothic"/>
                          <a:cs typeface="BIZ UDPGothic"/>
                        </a:rPr>
                        <a:t>学</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tc gridSpan="2">
                  <a:txBody>
                    <a:bodyPr/>
                    <a:lstStyle/>
                    <a:p>
                      <a:pPr marR="300355" algn="ctr">
                        <a:lnSpc>
                          <a:spcPct val="100000"/>
                        </a:lnSpc>
                        <a:spcBef>
                          <a:spcPts val="420"/>
                        </a:spcBef>
                      </a:pPr>
                      <a:r>
                        <a:rPr sz="1400" b="1" spc="-50" dirty="0">
                          <a:solidFill>
                            <a:srgbClr val="39427A"/>
                          </a:solidFill>
                          <a:latin typeface="BIZ UDPGothic"/>
                          <a:cs typeface="BIZ UDPGothic"/>
                        </a:rPr>
                        <a:t>3</a:t>
                      </a:r>
                      <a:endParaRPr sz="1400">
                        <a:latin typeface="BIZ UDPGothic"/>
                        <a:cs typeface="BIZ UDPGothic"/>
                      </a:endParaRPr>
                    </a:p>
                  </a:txBody>
                  <a:tcPr marL="0" marR="0" marT="53340"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tc gridSpan="2">
                  <a:txBody>
                    <a:bodyPr/>
                    <a:lstStyle/>
                    <a:p>
                      <a:pPr marR="358775" algn="ctr">
                        <a:lnSpc>
                          <a:spcPct val="100000"/>
                        </a:lnSpc>
                        <a:spcBef>
                          <a:spcPts val="420"/>
                        </a:spcBef>
                      </a:pPr>
                      <a:r>
                        <a:rPr sz="1400" b="1" spc="-50" dirty="0">
                          <a:solidFill>
                            <a:srgbClr val="39427A"/>
                          </a:solidFill>
                          <a:latin typeface="BIZ UDPGothic"/>
                          <a:cs typeface="BIZ UDPGothic"/>
                        </a:rPr>
                        <a:t>1</a:t>
                      </a:r>
                      <a:endParaRPr sz="1400">
                        <a:latin typeface="BIZ UDPGothic"/>
                        <a:cs typeface="BIZ UDPGothic"/>
                      </a:endParaRPr>
                    </a:p>
                  </a:txBody>
                  <a:tcPr marL="0" marR="0" marT="53340"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326390">
                <a:tc>
                  <a:txBody>
                    <a:bodyPr/>
                    <a:lstStyle/>
                    <a:p>
                      <a:pPr marR="58419" algn="r">
                        <a:lnSpc>
                          <a:spcPct val="100000"/>
                        </a:lnSpc>
                        <a:spcBef>
                          <a:spcPts val="420"/>
                        </a:spcBef>
                      </a:pPr>
                      <a:r>
                        <a:rPr sz="1400" b="1" spc="-50" dirty="0">
                          <a:solidFill>
                            <a:srgbClr val="39427A"/>
                          </a:solidFill>
                          <a:latin typeface="BIZ UDPGothic"/>
                          <a:cs typeface="BIZ UDPGothic"/>
                        </a:rPr>
                        <a:t>工</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66040">
                        <a:lnSpc>
                          <a:spcPct val="100000"/>
                        </a:lnSpc>
                        <a:spcBef>
                          <a:spcPts val="420"/>
                        </a:spcBef>
                      </a:pPr>
                      <a:r>
                        <a:rPr sz="1400" b="1" spc="-50" dirty="0">
                          <a:solidFill>
                            <a:srgbClr val="39427A"/>
                          </a:solidFill>
                          <a:latin typeface="BIZ UDPGothic"/>
                          <a:cs typeface="BIZ UDPGothic"/>
                        </a:rPr>
                        <a:t>学</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algn="ctr">
                        <a:lnSpc>
                          <a:spcPct val="100000"/>
                        </a:lnSpc>
                        <a:spcBef>
                          <a:spcPts val="420"/>
                        </a:spcBef>
                      </a:pPr>
                      <a:r>
                        <a:rPr sz="1400" b="1" spc="-50" dirty="0">
                          <a:solidFill>
                            <a:srgbClr val="39427A"/>
                          </a:solidFill>
                          <a:latin typeface="BIZ UDPGothic"/>
                          <a:cs typeface="BIZ UDPGothic"/>
                        </a:rPr>
                        <a:t>系</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marR="59055" algn="r">
                        <a:lnSpc>
                          <a:spcPct val="100000"/>
                        </a:lnSpc>
                        <a:spcBef>
                          <a:spcPts val="420"/>
                        </a:spcBef>
                      </a:pPr>
                      <a:r>
                        <a:rPr sz="1400" b="1" spc="-50" dirty="0">
                          <a:solidFill>
                            <a:srgbClr val="39427A"/>
                          </a:solidFill>
                          <a:latin typeface="BIZ UDPGothic"/>
                          <a:cs typeface="BIZ UDPGothic"/>
                        </a:rPr>
                        <a:t>科</a:t>
                      </a:r>
                      <a:endParaRPr sz="1400">
                        <a:latin typeface="BIZ UDPGothic"/>
                        <a:cs typeface="BIZ UDPGothic"/>
                      </a:endParaRPr>
                    </a:p>
                  </a:txBody>
                  <a:tcPr marL="0" marR="0" marT="53340" marB="0">
                    <a:lnT w="12700">
                      <a:solidFill>
                        <a:srgbClr val="808080"/>
                      </a:solidFill>
                      <a:prstDash val="solid"/>
                    </a:lnT>
                    <a:lnB w="12700">
                      <a:solidFill>
                        <a:srgbClr val="808080"/>
                      </a:solidFill>
                      <a:prstDash val="solid"/>
                    </a:lnB>
                  </a:tcPr>
                </a:tc>
                <a:tc>
                  <a:txBody>
                    <a:bodyPr/>
                    <a:lstStyle/>
                    <a:p>
                      <a:pPr marL="66675">
                        <a:lnSpc>
                          <a:spcPct val="100000"/>
                        </a:lnSpc>
                        <a:spcBef>
                          <a:spcPts val="420"/>
                        </a:spcBef>
                      </a:pPr>
                      <a:r>
                        <a:rPr sz="1400" b="1" spc="-50" dirty="0">
                          <a:solidFill>
                            <a:srgbClr val="39427A"/>
                          </a:solidFill>
                          <a:latin typeface="BIZ UDPGothic"/>
                          <a:cs typeface="BIZ UDPGothic"/>
                        </a:rPr>
                        <a:t>学</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245110" algn="r">
                        <a:lnSpc>
                          <a:spcPct val="100000"/>
                        </a:lnSpc>
                        <a:spcBef>
                          <a:spcPts val="420"/>
                        </a:spcBef>
                      </a:pPr>
                      <a:r>
                        <a:rPr sz="1400" b="1" spc="-50" dirty="0">
                          <a:solidFill>
                            <a:srgbClr val="39427A"/>
                          </a:solidFill>
                          <a:latin typeface="BIZ UDPGothic"/>
                          <a:cs typeface="BIZ UDPGothic"/>
                        </a:rPr>
                        <a:t>6</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420"/>
                        </a:spcBef>
                      </a:pPr>
                      <a:r>
                        <a:rPr sz="1400" b="1" spc="-25" dirty="0">
                          <a:solidFill>
                            <a:srgbClr val="39427A"/>
                          </a:solidFill>
                          <a:latin typeface="BIZ UDPGothic"/>
                          <a:cs typeface="BIZ UDPGothic"/>
                        </a:rPr>
                        <a:t>(2)</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346710" algn="r">
                        <a:lnSpc>
                          <a:spcPct val="100000"/>
                        </a:lnSpc>
                        <a:spcBef>
                          <a:spcPts val="420"/>
                        </a:spcBef>
                      </a:pPr>
                      <a:r>
                        <a:rPr sz="1400" b="1" spc="-50" dirty="0">
                          <a:solidFill>
                            <a:srgbClr val="39427A"/>
                          </a:solidFill>
                          <a:latin typeface="BIZ UDPGothic"/>
                          <a:cs typeface="BIZ UDPGothic"/>
                        </a:rPr>
                        <a:t>3</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376555">
                        <a:lnSpc>
                          <a:spcPct val="100000"/>
                        </a:lnSpc>
                        <a:spcBef>
                          <a:spcPts val="420"/>
                        </a:spcBef>
                      </a:pPr>
                      <a:r>
                        <a:rPr sz="1400" b="1" spc="-25" dirty="0">
                          <a:solidFill>
                            <a:srgbClr val="39427A"/>
                          </a:solidFill>
                          <a:latin typeface="BIZ UDPGothic"/>
                          <a:cs typeface="BIZ UDPGothic"/>
                        </a:rPr>
                        <a:t>(1)</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extLst>
                  <a:ext uri="{0D108BD9-81ED-4DB2-BD59-A6C34878D82A}">
                    <a16:rowId xmlns:a16="http://schemas.microsoft.com/office/drawing/2014/main" val="10005"/>
                  </a:ext>
                </a:extLst>
              </a:tr>
              <a:tr h="285115">
                <a:tc>
                  <a:txBody>
                    <a:bodyPr/>
                    <a:lstStyle/>
                    <a:p>
                      <a:pPr marR="58419" algn="r">
                        <a:lnSpc>
                          <a:spcPct val="100000"/>
                        </a:lnSpc>
                        <a:spcBef>
                          <a:spcPts val="254"/>
                        </a:spcBef>
                      </a:pPr>
                      <a:r>
                        <a:rPr sz="1400" b="1" spc="-50" dirty="0">
                          <a:solidFill>
                            <a:srgbClr val="39427A"/>
                          </a:solidFill>
                          <a:latin typeface="BIZ UDPGothic"/>
                          <a:cs typeface="BIZ UDPGothic"/>
                        </a:rPr>
                        <a:t>情</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algn="ctr">
                        <a:lnSpc>
                          <a:spcPct val="100000"/>
                        </a:lnSpc>
                        <a:spcBef>
                          <a:spcPts val="254"/>
                        </a:spcBef>
                      </a:pPr>
                      <a:r>
                        <a:rPr sz="1400" b="1" spc="-50" dirty="0">
                          <a:solidFill>
                            <a:srgbClr val="39427A"/>
                          </a:solidFill>
                          <a:latin typeface="BIZ UDPGothic"/>
                          <a:cs typeface="BIZ UDPGothic"/>
                        </a:rPr>
                        <a:t>報</a:t>
                      </a:r>
                      <a:endParaRPr sz="1400">
                        <a:latin typeface="BIZ UDPGothic"/>
                        <a:cs typeface="BIZ UDPGothic"/>
                      </a:endParaRPr>
                    </a:p>
                  </a:txBody>
                  <a:tcPr marL="0" marR="0" marT="32384" marB="0">
                    <a:lnT w="12700">
                      <a:solidFill>
                        <a:srgbClr val="808080"/>
                      </a:solidFill>
                      <a:prstDash val="solid"/>
                    </a:lnT>
                    <a:lnB w="12700">
                      <a:solidFill>
                        <a:srgbClr val="808080"/>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808080"/>
                      </a:solidFill>
                      <a:prstDash val="solid"/>
                    </a:lnB>
                  </a:tcPr>
                </a:tc>
                <a:tc>
                  <a:txBody>
                    <a:bodyPr/>
                    <a:lstStyle/>
                    <a:p>
                      <a:pPr marL="66040">
                        <a:lnSpc>
                          <a:spcPct val="100000"/>
                        </a:lnSpc>
                        <a:spcBef>
                          <a:spcPts val="254"/>
                        </a:spcBef>
                      </a:pPr>
                      <a:r>
                        <a:rPr sz="1400" b="1" spc="-50" dirty="0">
                          <a:solidFill>
                            <a:srgbClr val="39427A"/>
                          </a:solidFill>
                          <a:latin typeface="BIZ UDPGothic"/>
                          <a:cs typeface="BIZ UDPGothic"/>
                        </a:rPr>
                        <a:t>学</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245110" algn="r">
                        <a:lnSpc>
                          <a:spcPct val="100000"/>
                        </a:lnSpc>
                        <a:spcBef>
                          <a:spcPts val="254"/>
                        </a:spcBef>
                      </a:pPr>
                      <a:r>
                        <a:rPr sz="1400" b="1" spc="-50" dirty="0">
                          <a:solidFill>
                            <a:srgbClr val="39427A"/>
                          </a:solidFill>
                          <a:latin typeface="BIZ UDPGothic"/>
                          <a:cs typeface="BIZ UDPGothic"/>
                        </a:rPr>
                        <a:t>4</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254"/>
                        </a:spcBef>
                      </a:pPr>
                      <a:r>
                        <a:rPr sz="1400" b="1" spc="-25" dirty="0">
                          <a:solidFill>
                            <a:srgbClr val="39427A"/>
                          </a:solidFill>
                          <a:latin typeface="BIZ UDPGothic"/>
                          <a:cs typeface="BIZ UDPGothic"/>
                        </a:rPr>
                        <a:t>(1)</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gridSpan="2">
                  <a:txBody>
                    <a:bodyPr/>
                    <a:lstStyle/>
                    <a:p>
                      <a:pPr marR="381635" algn="ctr">
                        <a:lnSpc>
                          <a:spcPct val="100000"/>
                        </a:lnSpc>
                        <a:spcBef>
                          <a:spcPts val="254"/>
                        </a:spcBef>
                      </a:pPr>
                      <a:r>
                        <a:rPr sz="1400" b="1" spc="-50" dirty="0">
                          <a:solidFill>
                            <a:srgbClr val="39427A"/>
                          </a:solidFill>
                          <a:latin typeface="BIZ UDPGothic"/>
                          <a:cs typeface="BIZ UDPGothic"/>
                        </a:rPr>
                        <a:t>0</a:t>
                      </a:r>
                      <a:endParaRPr sz="1400">
                        <a:latin typeface="BIZ UDPGothic"/>
                        <a:cs typeface="BIZ UDPGothic"/>
                      </a:endParaRPr>
                    </a:p>
                  </a:txBody>
                  <a:tcPr marL="0" marR="0" marT="32384"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285115">
                <a:tc>
                  <a:txBody>
                    <a:bodyPr/>
                    <a:lstStyle/>
                    <a:p>
                      <a:pPr marR="58419" algn="r">
                        <a:lnSpc>
                          <a:spcPct val="100000"/>
                        </a:lnSpc>
                        <a:spcBef>
                          <a:spcPts val="254"/>
                        </a:spcBef>
                      </a:pPr>
                      <a:r>
                        <a:rPr sz="1400" b="1" spc="-50" dirty="0">
                          <a:solidFill>
                            <a:srgbClr val="39427A"/>
                          </a:solidFill>
                          <a:latin typeface="BIZ UDPGothic"/>
                          <a:cs typeface="BIZ UDPGothic"/>
                        </a:rPr>
                        <a:t>生</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66040">
                        <a:lnSpc>
                          <a:spcPct val="100000"/>
                        </a:lnSpc>
                        <a:spcBef>
                          <a:spcPts val="254"/>
                        </a:spcBef>
                      </a:pPr>
                      <a:r>
                        <a:rPr sz="1400" b="1" spc="-50" dirty="0">
                          <a:solidFill>
                            <a:srgbClr val="39427A"/>
                          </a:solidFill>
                          <a:latin typeface="BIZ UDPGothic"/>
                          <a:cs typeface="BIZ UDPGothic"/>
                        </a:rPr>
                        <a:t>物</a:t>
                      </a:r>
                      <a:endParaRPr sz="1400">
                        <a:latin typeface="BIZ UDPGothic"/>
                        <a:cs typeface="BIZ UDPGothic"/>
                      </a:endParaRPr>
                    </a:p>
                  </a:txBody>
                  <a:tcPr marL="0" marR="0" marT="32384" marB="0">
                    <a:lnT w="12700">
                      <a:solidFill>
                        <a:srgbClr val="808080"/>
                      </a:solidFill>
                      <a:prstDash val="solid"/>
                    </a:lnT>
                    <a:lnB w="12700">
                      <a:solidFill>
                        <a:srgbClr val="808080"/>
                      </a:solidFill>
                      <a:prstDash val="solid"/>
                    </a:lnB>
                  </a:tcPr>
                </a:tc>
                <a:tc>
                  <a:txBody>
                    <a:bodyPr/>
                    <a:lstStyle/>
                    <a:p>
                      <a:pPr algn="ctr">
                        <a:lnSpc>
                          <a:spcPct val="100000"/>
                        </a:lnSpc>
                        <a:spcBef>
                          <a:spcPts val="254"/>
                        </a:spcBef>
                      </a:pPr>
                      <a:r>
                        <a:rPr sz="1400" b="1" spc="-50" dirty="0">
                          <a:solidFill>
                            <a:srgbClr val="39427A"/>
                          </a:solidFill>
                          <a:latin typeface="BIZ UDPGothic"/>
                          <a:cs typeface="BIZ UDPGothic"/>
                        </a:rPr>
                        <a:t>系</a:t>
                      </a:r>
                      <a:endParaRPr sz="1400">
                        <a:latin typeface="BIZ UDPGothic"/>
                        <a:cs typeface="BIZ UDPGothic"/>
                      </a:endParaRPr>
                    </a:p>
                  </a:txBody>
                  <a:tcPr marL="0" marR="0" marT="32384" marB="0">
                    <a:lnT w="12700">
                      <a:solidFill>
                        <a:srgbClr val="808080"/>
                      </a:solidFill>
                      <a:prstDash val="solid"/>
                    </a:lnT>
                    <a:lnB w="12700">
                      <a:solidFill>
                        <a:srgbClr val="808080"/>
                      </a:solidFill>
                      <a:prstDash val="solid"/>
                    </a:lnB>
                  </a:tcPr>
                </a:tc>
                <a:tc>
                  <a:txBody>
                    <a:bodyPr/>
                    <a:lstStyle/>
                    <a:p>
                      <a:pPr marR="59055" algn="r">
                        <a:lnSpc>
                          <a:spcPct val="100000"/>
                        </a:lnSpc>
                        <a:spcBef>
                          <a:spcPts val="254"/>
                        </a:spcBef>
                      </a:pPr>
                      <a:r>
                        <a:rPr sz="1400" b="1" spc="-50" dirty="0">
                          <a:solidFill>
                            <a:srgbClr val="39427A"/>
                          </a:solidFill>
                          <a:latin typeface="BIZ UDPGothic"/>
                          <a:cs typeface="BIZ UDPGothic"/>
                        </a:rPr>
                        <a:t>科</a:t>
                      </a:r>
                      <a:endParaRPr sz="1400">
                        <a:latin typeface="BIZ UDPGothic"/>
                        <a:cs typeface="BIZ UDPGothic"/>
                      </a:endParaRPr>
                    </a:p>
                  </a:txBody>
                  <a:tcPr marL="0" marR="0" marT="32384" marB="0">
                    <a:lnT w="12700">
                      <a:solidFill>
                        <a:srgbClr val="808080"/>
                      </a:solidFill>
                      <a:prstDash val="solid"/>
                    </a:lnT>
                    <a:lnB w="12700">
                      <a:solidFill>
                        <a:srgbClr val="808080"/>
                      </a:solidFill>
                      <a:prstDash val="solid"/>
                    </a:lnB>
                  </a:tcPr>
                </a:tc>
                <a:tc>
                  <a:txBody>
                    <a:bodyPr/>
                    <a:lstStyle/>
                    <a:p>
                      <a:pPr marL="66675">
                        <a:lnSpc>
                          <a:spcPct val="100000"/>
                        </a:lnSpc>
                        <a:spcBef>
                          <a:spcPts val="254"/>
                        </a:spcBef>
                      </a:pPr>
                      <a:r>
                        <a:rPr sz="1400" b="1" spc="-50" dirty="0">
                          <a:solidFill>
                            <a:srgbClr val="39427A"/>
                          </a:solidFill>
                          <a:latin typeface="BIZ UDPGothic"/>
                          <a:cs typeface="BIZ UDPGothic"/>
                        </a:rPr>
                        <a:t>学</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245110" algn="r">
                        <a:lnSpc>
                          <a:spcPct val="100000"/>
                        </a:lnSpc>
                        <a:spcBef>
                          <a:spcPts val="254"/>
                        </a:spcBef>
                      </a:pPr>
                      <a:r>
                        <a:rPr sz="1400" b="1" spc="-25" dirty="0">
                          <a:solidFill>
                            <a:srgbClr val="39427A"/>
                          </a:solidFill>
                          <a:latin typeface="BIZ UDPGothic"/>
                          <a:cs typeface="BIZ UDPGothic"/>
                        </a:rPr>
                        <a:t>33</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254"/>
                        </a:spcBef>
                      </a:pPr>
                      <a:r>
                        <a:rPr sz="1400" b="1" spc="-25" dirty="0">
                          <a:solidFill>
                            <a:srgbClr val="39427A"/>
                          </a:solidFill>
                          <a:latin typeface="BIZ UDPGothic"/>
                          <a:cs typeface="BIZ UDPGothic"/>
                        </a:rPr>
                        <a:t>(5)</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346075" algn="r">
                        <a:lnSpc>
                          <a:spcPct val="100000"/>
                        </a:lnSpc>
                        <a:spcBef>
                          <a:spcPts val="254"/>
                        </a:spcBef>
                      </a:pPr>
                      <a:r>
                        <a:rPr sz="1400" b="1" spc="-25" dirty="0">
                          <a:solidFill>
                            <a:srgbClr val="39427A"/>
                          </a:solidFill>
                          <a:latin typeface="BIZ UDPGothic"/>
                          <a:cs typeface="BIZ UDPGothic"/>
                        </a:rPr>
                        <a:t>13</a:t>
                      </a:r>
                      <a:endParaRPr sz="1400">
                        <a:latin typeface="BIZ UDPGothic"/>
                        <a:cs typeface="BIZ UDPGothic"/>
                      </a:endParaRPr>
                    </a:p>
                  </a:txBody>
                  <a:tcPr marL="0" marR="0" marT="32384"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376555">
                        <a:lnSpc>
                          <a:spcPct val="100000"/>
                        </a:lnSpc>
                        <a:spcBef>
                          <a:spcPts val="254"/>
                        </a:spcBef>
                      </a:pPr>
                      <a:r>
                        <a:rPr sz="1400" b="1" spc="-25" dirty="0">
                          <a:solidFill>
                            <a:srgbClr val="39427A"/>
                          </a:solidFill>
                          <a:latin typeface="BIZ UDPGothic"/>
                          <a:cs typeface="BIZ UDPGothic"/>
                        </a:rPr>
                        <a:t>(1)</a:t>
                      </a:r>
                      <a:endParaRPr sz="1400">
                        <a:latin typeface="BIZ UDPGothic"/>
                        <a:cs typeface="BIZ UDPGothic"/>
                      </a:endParaRPr>
                    </a:p>
                  </a:txBody>
                  <a:tcPr marL="0" marR="0" marT="32384" marB="0">
                    <a:lnR w="12700">
                      <a:solidFill>
                        <a:srgbClr val="808080"/>
                      </a:solidFill>
                      <a:prstDash val="solid"/>
                    </a:lnR>
                    <a:lnT w="12700">
                      <a:solidFill>
                        <a:srgbClr val="808080"/>
                      </a:solidFill>
                      <a:prstDash val="solid"/>
                    </a:lnT>
                    <a:lnB w="12700">
                      <a:solidFill>
                        <a:srgbClr val="808080"/>
                      </a:solidFill>
                      <a:prstDash val="solid"/>
                    </a:lnB>
                  </a:tcPr>
                </a:tc>
                <a:extLst>
                  <a:ext uri="{0D108BD9-81ED-4DB2-BD59-A6C34878D82A}">
                    <a16:rowId xmlns:a16="http://schemas.microsoft.com/office/drawing/2014/main" val="10007"/>
                  </a:ext>
                </a:extLst>
              </a:tr>
              <a:tr h="326390">
                <a:tc gridSpan="5">
                  <a:txBody>
                    <a:bodyPr/>
                    <a:lstStyle/>
                    <a:p>
                      <a:pPr marL="539750">
                        <a:lnSpc>
                          <a:spcPct val="100000"/>
                        </a:lnSpc>
                        <a:spcBef>
                          <a:spcPts val="420"/>
                        </a:spcBef>
                      </a:pPr>
                      <a:r>
                        <a:rPr sz="1400" b="1" spc="90" dirty="0">
                          <a:solidFill>
                            <a:srgbClr val="39427A"/>
                          </a:solidFill>
                          <a:latin typeface="BIZ UDPGothic"/>
                          <a:cs typeface="BIZ UDPGothic"/>
                        </a:rPr>
                        <a:t>農 学 • 環 境 学</a:t>
                      </a:r>
                      <a:endParaRPr sz="1400">
                        <a:latin typeface="BIZ UDPGothic"/>
                        <a:cs typeface="BIZ UDPGothic"/>
                      </a:endParaRPr>
                    </a:p>
                  </a:txBody>
                  <a:tcPr marL="0" marR="0" marT="53340" marB="0">
                    <a:lnL w="12700">
                      <a:solidFill>
                        <a:srgbClr val="808080"/>
                      </a:solidFill>
                      <a:prstDash val="solid"/>
                    </a:lnL>
                    <a:lnR w="12700">
                      <a:solidFill>
                        <a:srgbClr val="808080"/>
                      </a:solidFill>
                      <a:prstDash val="solid"/>
                    </a:lnR>
                    <a:lnT w="12700">
                      <a:solidFill>
                        <a:srgbClr val="808080"/>
                      </a:solidFill>
                      <a:prstDash val="solid"/>
                    </a:lnT>
                    <a:lnB w="12700">
                      <a:solidFill>
                        <a:srgbClr val="80808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245110" algn="r">
                        <a:lnSpc>
                          <a:spcPct val="100000"/>
                        </a:lnSpc>
                        <a:spcBef>
                          <a:spcPts val="420"/>
                        </a:spcBef>
                      </a:pPr>
                      <a:r>
                        <a:rPr sz="1400" b="1" spc="-25" dirty="0">
                          <a:solidFill>
                            <a:srgbClr val="39427A"/>
                          </a:solidFill>
                          <a:latin typeface="BIZ UDPGothic"/>
                          <a:cs typeface="BIZ UDPGothic"/>
                        </a:rPr>
                        <a:t>23</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R="532765" algn="r">
                        <a:lnSpc>
                          <a:spcPct val="100000"/>
                        </a:lnSpc>
                        <a:spcBef>
                          <a:spcPts val="420"/>
                        </a:spcBef>
                      </a:pPr>
                      <a:r>
                        <a:rPr sz="1400" b="1" spc="-25" dirty="0">
                          <a:solidFill>
                            <a:srgbClr val="39427A"/>
                          </a:solidFill>
                          <a:latin typeface="BIZ UDPGothic"/>
                          <a:cs typeface="BIZ UDPGothic"/>
                        </a:rPr>
                        <a:t>(3)</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tc>
                  <a:txBody>
                    <a:bodyPr/>
                    <a:lstStyle/>
                    <a:p>
                      <a:pPr marR="346710" algn="r">
                        <a:lnSpc>
                          <a:spcPct val="100000"/>
                        </a:lnSpc>
                        <a:spcBef>
                          <a:spcPts val="420"/>
                        </a:spcBef>
                      </a:pPr>
                      <a:r>
                        <a:rPr sz="1400" b="1" spc="-50" dirty="0">
                          <a:solidFill>
                            <a:srgbClr val="39427A"/>
                          </a:solidFill>
                          <a:latin typeface="BIZ UDPGothic"/>
                          <a:cs typeface="BIZ UDPGothic"/>
                        </a:rPr>
                        <a:t>8</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808080"/>
                      </a:solidFill>
                      <a:prstDash val="solid"/>
                    </a:lnB>
                  </a:tcPr>
                </a:tc>
                <a:tc>
                  <a:txBody>
                    <a:bodyPr/>
                    <a:lstStyle/>
                    <a:p>
                      <a:pPr marL="377825">
                        <a:lnSpc>
                          <a:spcPct val="100000"/>
                        </a:lnSpc>
                        <a:spcBef>
                          <a:spcPts val="420"/>
                        </a:spcBef>
                      </a:pPr>
                      <a:r>
                        <a:rPr sz="1400" b="1" spc="-25" dirty="0">
                          <a:solidFill>
                            <a:srgbClr val="39427A"/>
                          </a:solidFill>
                          <a:latin typeface="BIZ UDPGothic"/>
                          <a:cs typeface="BIZ UDPGothic"/>
                        </a:rPr>
                        <a:t>（１）</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808080"/>
                      </a:solidFill>
                      <a:prstDash val="solid"/>
                    </a:lnB>
                  </a:tcPr>
                </a:tc>
                <a:extLst>
                  <a:ext uri="{0D108BD9-81ED-4DB2-BD59-A6C34878D82A}">
                    <a16:rowId xmlns:a16="http://schemas.microsoft.com/office/drawing/2014/main" val="10008"/>
                  </a:ext>
                </a:extLst>
              </a:tr>
              <a:tr h="326390">
                <a:tc>
                  <a:txBody>
                    <a:bodyPr/>
                    <a:lstStyle/>
                    <a:p>
                      <a:pPr marR="58419" algn="r">
                        <a:lnSpc>
                          <a:spcPct val="100000"/>
                        </a:lnSpc>
                        <a:spcBef>
                          <a:spcPts val="420"/>
                        </a:spcBef>
                      </a:pPr>
                      <a:r>
                        <a:rPr sz="1400" b="1" spc="-50" dirty="0">
                          <a:solidFill>
                            <a:srgbClr val="39427A"/>
                          </a:solidFill>
                          <a:latin typeface="BIZ UDPGothic"/>
                          <a:cs typeface="BIZ UDPGothic"/>
                        </a:rPr>
                        <a:t>医</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222321"/>
                      </a:solidFill>
                      <a:prstDash val="solid"/>
                    </a:lnB>
                  </a:tcPr>
                </a:tc>
                <a:tc>
                  <a:txBody>
                    <a:bodyPr/>
                    <a:lstStyle/>
                    <a:p>
                      <a:pPr marR="6350" algn="r">
                        <a:lnSpc>
                          <a:spcPct val="100000"/>
                        </a:lnSpc>
                        <a:spcBef>
                          <a:spcPts val="420"/>
                        </a:spcBef>
                      </a:pPr>
                      <a:r>
                        <a:rPr sz="1400" b="1" spc="-50" dirty="0">
                          <a:solidFill>
                            <a:srgbClr val="39427A"/>
                          </a:solidFill>
                          <a:latin typeface="BIZ UDPGothic"/>
                          <a:cs typeface="BIZ UDPGothic"/>
                        </a:rPr>
                        <a:t>歯</a:t>
                      </a:r>
                      <a:endParaRPr sz="1400">
                        <a:latin typeface="BIZ UDPGothic"/>
                        <a:cs typeface="BIZ UDPGothic"/>
                      </a:endParaRPr>
                    </a:p>
                  </a:txBody>
                  <a:tcPr marL="0" marR="0" marT="53340" marB="0">
                    <a:lnT w="12700">
                      <a:solidFill>
                        <a:srgbClr val="808080"/>
                      </a:solidFill>
                      <a:prstDash val="solid"/>
                    </a:lnT>
                    <a:lnB w="12700">
                      <a:solidFill>
                        <a:srgbClr val="222321"/>
                      </a:solidFill>
                      <a:prstDash val="solid"/>
                    </a:lnB>
                  </a:tcPr>
                </a:tc>
                <a:tc>
                  <a:txBody>
                    <a:bodyPr/>
                    <a:lstStyle/>
                    <a:p>
                      <a:pPr>
                        <a:lnSpc>
                          <a:spcPct val="100000"/>
                        </a:lnSpc>
                      </a:pPr>
                      <a:endParaRPr sz="1500">
                        <a:latin typeface="Times New Roman"/>
                        <a:cs typeface="Times New Roman"/>
                      </a:endParaRPr>
                    </a:p>
                  </a:txBody>
                  <a:tcPr marL="0" marR="0" marT="0" marB="0">
                    <a:lnT w="12700">
                      <a:solidFill>
                        <a:srgbClr val="808080"/>
                      </a:solidFill>
                      <a:prstDash val="solid"/>
                    </a:lnT>
                    <a:lnB w="12700">
                      <a:solidFill>
                        <a:srgbClr val="222321"/>
                      </a:solidFill>
                      <a:prstDash val="solid"/>
                    </a:lnB>
                  </a:tcPr>
                </a:tc>
                <a:tc>
                  <a:txBody>
                    <a:bodyPr/>
                    <a:lstStyle/>
                    <a:p>
                      <a:pPr marL="13970">
                        <a:lnSpc>
                          <a:spcPct val="100000"/>
                        </a:lnSpc>
                        <a:spcBef>
                          <a:spcPts val="420"/>
                        </a:spcBef>
                      </a:pPr>
                      <a:r>
                        <a:rPr sz="1400" b="1" spc="-50" dirty="0">
                          <a:solidFill>
                            <a:srgbClr val="39427A"/>
                          </a:solidFill>
                          <a:latin typeface="BIZ UDPGothic"/>
                          <a:cs typeface="BIZ UDPGothic"/>
                        </a:rPr>
                        <a:t>薬</a:t>
                      </a:r>
                      <a:endParaRPr sz="1400">
                        <a:latin typeface="BIZ UDPGothic"/>
                        <a:cs typeface="BIZ UDPGothic"/>
                      </a:endParaRPr>
                    </a:p>
                  </a:txBody>
                  <a:tcPr marL="0" marR="0" marT="53340" marB="0">
                    <a:lnT w="12700">
                      <a:solidFill>
                        <a:srgbClr val="808080"/>
                      </a:solidFill>
                      <a:prstDash val="solid"/>
                    </a:lnT>
                    <a:lnB w="12700">
                      <a:solidFill>
                        <a:srgbClr val="222321"/>
                      </a:solidFill>
                      <a:prstDash val="solid"/>
                    </a:lnB>
                  </a:tcPr>
                </a:tc>
                <a:tc>
                  <a:txBody>
                    <a:bodyPr/>
                    <a:lstStyle/>
                    <a:p>
                      <a:pPr marL="66040">
                        <a:lnSpc>
                          <a:spcPct val="100000"/>
                        </a:lnSpc>
                        <a:spcBef>
                          <a:spcPts val="420"/>
                        </a:spcBef>
                      </a:pPr>
                      <a:r>
                        <a:rPr sz="1400" b="1" spc="-50" dirty="0">
                          <a:solidFill>
                            <a:srgbClr val="39427A"/>
                          </a:solidFill>
                          <a:latin typeface="BIZ UDPGothic"/>
                          <a:cs typeface="BIZ UDPGothic"/>
                        </a:rPr>
                        <a:t>学</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222321"/>
                      </a:solidFill>
                      <a:prstDash val="solid"/>
                    </a:lnB>
                  </a:tcPr>
                </a:tc>
                <a:tc>
                  <a:txBody>
                    <a:bodyPr/>
                    <a:lstStyle/>
                    <a:p>
                      <a:pPr marR="245110" algn="r">
                        <a:lnSpc>
                          <a:spcPct val="100000"/>
                        </a:lnSpc>
                        <a:spcBef>
                          <a:spcPts val="420"/>
                        </a:spcBef>
                      </a:pPr>
                      <a:r>
                        <a:rPr sz="1400" b="1" spc="-25" dirty="0">
                          <a:solidFill>
                            <a:srgbClr val="39427A"/>
                          </a:solidFill>
                          <a:latin typeface="BIZ UDPGothic"/>
                          <a:cs typeface="BIZ UDPGothic"/>
                        </a:rPr>
                        <a:t>51</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222321"/>
                      </a:solidFill>
                      <a:prstDash val="solid"/>
                    </a:lnB>
                  </a:tcPr>
                </a:tc>
                <a:tc>
                  <a:txBody>
                    <a:bodyPr/>
                    <a:lstStyle/>
                    <a:p>
                      <a:pPr marR="532765" algn="r">
                        <a:lnSpc>
                          <a:spcPct val="100000"/>
                        </a:lnSpc>
                        <a:spcBef>
                          <a:spcPts val="420"/>
                        </a:spcBef>
                      </a:pPr>
                      <a:r>
                        <a:rPr sz="1400" b="1" spc="-25" dirty="0">
                          <a:solidFill>
                            <a:srgbClr val="39427A"/>
                          </a:solidFill>
                          <a:latin typeface="BIZ UDPGothic"/>
                          <a:cs typeface="BIZ UDPGothic"/>
                        </a:rPr>
                        <a:t>(3)</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222321"/>
                      </a:solidFill>
                      <a:prstDash val="solid"/>
                    </a:lnB>
                  </a:tcPr>
                </a:tc>
                <a:tc>
                  <a:txBody>
                    <a:bodyPr/>
                    <a:lstStyle/>
                    <a:p>
                      <a:pPr marR="346075" algn="r">
                        <a:lnSpc>
                          <a:spcPct val="100000"/>
                        </a:lnSpc>
                        <a:spcBef>
                          <a:spcPts val="420"/>
                        </a:spcBef>
                      </a:pPr>
                      <a:r>
                        <a:rPr sz="1400" b="1" spc="-25" dirty="0">
                          <a:solidFill>
                            <a:srgbClr val="39427A"/>
                          </a:solidFill>
                          <a:latin typeface="BIZ UDPGothic"/>
                          <a:cs typeface="BIZ UDPGothic"/>
                        </a:rPr>
                        <a:t>18</a:t>
                      </a:r>
                      <a:endParaRPr sz="1400">
                        <a:latin typeface="BIZ UDPGothic"/>
                        <a:cs typeface="BIZ UDPGothic"/>
                      </a:endParaRPr>
                    </a:p>
                  </a:txBody>
                  <a:tcPr marL="0" marR="0" marT="53340" marB="0">
                    <a:lnL w="12700">
                      <a:solidFill>
                        <a:srgbClr val="808080"/>
                      </a:solidFill>
                      <a:prstDash val="solid"/>
                    </a:lnL>
                    <a:lnT w="12700">
                      <a:solidFill>
                        <a:srgbClr val="808080"/>
                      </a:solidFill>
                      <a:prstDash val="solid"/>
                    </a:lnT>
                    <a:lnB w="12700">
                      <a:solidFill>
                        <a:srgbClr val="222321"/>
                      </a:solidFill>
                      <a:prstDash val="solid"/>
                    </a:lnB>
                  </a:tcPr>
                </a:tc>
                <a:tc>
                  <a:txBody>
                    <a:bodyPr/>
                    <a:lstStyle/>
                    <a:p>
                      <a:pPr marL="376555">
                        <a:lnSpc>
                          <a:spcPct val="100000"/>
                        </a:lnSpc>
                        <a:spcBef>
                          <a:spcPts val="420"/>
                        </a:spcBef>
                      </a:pPr>
                      <a:r>
                        <a:rPr sz="1400" b="1" spc="-25" dirty="0">
                          <a:solidFill>
                            <a:srgbClr val="39427A"/>
                          </a:solidFill>
                          <a:latin typeface="BIZ UDPGothic"/>
                          <a:cs typeface="BIZ UDPGothic"/>
                        </a:rPr>
                        <a:t>(1)</a:t>
                      </a:r>
                      <a:endParaRPr sz="1400">
                        <a:latin typeface="BIZ UDPGothic"/>
                        <a:cs typeface="BIZ UDPGothic"/>
                      </a:endParaRPr>
                    </a:p>
                  </a:txBody>
                  <a:tcPr marL="0" marR="0" marT="53340" marB="0">
                    <a:lnR w="12700">
                      <a:solidFill>
                        <a:srgbClr val="808080"/>
                      </a:solidFill>
                      <a:prstDash val="solid"/>
                    </a:lnR>
                    <a:lnT w="12700">
                      <a:solidFill>
                        <a:srgbClr val="808080"/>
                      </a:solidFill>
                      <a:prstDash val="solid"/>
                    </a:lnT>
                    <a:lnB w="12700">
                      <a:solidFill>
                        <a:srgbClr val="222321"/>
                      </a:solidFill>
                      <a:prstDash val="solid"/>
                    </a:lnB>
                  </a:tcPr>
                </a:tc>
                <a:extLst>
                  <a:ext uri="{0D108BD9-81ED-4DB2-BD59-A6C34878D82A}">
                    <a16:rowId xmlns:a16="http://schemas.microsoft.com/office/drawing/2014/main" val="10009"/>
                  </a:ext>
                </a:extLst>
              </a:tr>
              <a:tr h="429259">
                <a:tc gridSpan="5">
                  <a:txBody>
                    <a:bodyPr/>
                    <a:lstStyle/>
                    <a:p>
                      <a:pPr marL="1905" algn="ctr">
                        <a:lnSpc>
                          <a:spcPct val="100000"/>
                        </a:lnSpc>
                        <a:spcBef>
                          <a:spcPts val="825"/>
                        </a:spcBef>
                        <a:tabLst>
                          <a:tab pos="525780" algn="l"/>
                        </a:tabLst>
                      </a:pPr>
                      <a:r>
                        <a:rPr sz="1400" b="1" spc="-50" dirty="0">
                          <a:solidFill>
                            <a:srgbClr val="39427A"/>
                          </a:solidFill>
                          <a:latin typeface="BIZ UDPGothic"/>
                          <a:cs typeface="BIZ UDPGothic"/>
                        </a:rPr>
                        <a:t>合</a:t>
                      </a:r>
                      <a:r>
                        <a:rPr sz="1400" b="1" dirty="0">
                          <a:solidFill>
                            <a:srgbClr val="39427A"/>
                          </a:solidFill>
                          <a:latin typeface="BIZ UDPGothic"/>
                          <a:cs typeface="BIZ UDPGothic"/>
                        </a:rPr>
                        <a:t>	</a:t>
                      </a:r>
                      <a:r>
                        <a:rPr sz="1400" b="1" spc="-50" dirty="0">
                          <a:solidFill>
                            <a:srgbClr val="39427A"/>
                          </a:solidFill>
                          <a:latin typeface="BIZ UDPGothic"/>
                          <a:cs typeface="BIZ UDPGothic"/>
                        </a:rPr>
                        <a:t>計</a:t>
                      </a:r>
                      <a:endParaRPr sz="1400">
                        <a:latin typeface="BIZ UDPGothic"/>
                        <a:cs typeface="BIZ UDPGothic"/>
                      </a:endParaRPr>
                    </a:p>
                  </a:txBody>
                  <a:tcPr marL="0" marR="0" marT="104775" marB="0">
                    <a:lnL w="12700">
                      <a:solidFill>
                        <a:srgbClr val="808080"/>
                      </a:solidFill>
                      <a:prstDash val="solid"/>
                    </a:lnL>
                    <a:lnR w="12700">
                      <a:solidFill>
                        <a:srgbClr val="808080"/>
                      </a:solidFill>
                      <a:prstDash val="solid"/>
                    </a:lnR>
                    <a:lnT w="12700">
                      <a:solidFill>
                        <a:srgbClr val="222321"/>
                      </a:solidFill>
                      <a:prstDash val="solid"/>
                    </a:lnT>
                    <a:lnB w="9525">
                      <a:solidFill>
                        <a:srgbClr val="80808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245110" algn="r">
                        <a:lnSpc>
                          <a:spcPct val="100000"/>
                        </a:lnSpc>
                        <a:spcBef>
                          <a:spcPts val="825"/>
                        </a:spcBef>
                      </a:pPr>
                      <a:r>
                        <a:rPr sz="1400" b="1" spc="-25" dirty="0">
                          <a:solidFill>
                            <a:srgbClr val="39427A"/>
                          </a:solidFill>
                          <a:latin typeface="BIZ UDPGothic"/>
                          <a:cs typeface="BIZ UDPGothic"/>
                        </a:rPr>
                        <a:t>189</a:t>
                      </a:r>
                      <a:endParaRPr sz="1400">
                        <a:latin typeface="BIZ UDPGothic"/>
                        <a:cs typeface="BIZ UDPGothic"/>
                      </a:endParaRPr>
                    </a:p>
                  </a:txBody>
                  <a:tcPr marL="0" marR="0" marT="104775" marB="0">
                    <a:lnL w="12700">
                      <a:solidFill>
                        <a:srgbClr val="808080"/>
                      </a:solidFill>
                      <a:prstDash val="solid"/>
                    </a:lnL>
                    <a:lnT w="12700">
                      <a:solidFill>
                        <a:srgbClr val="222321"/>
                      </a:solidFill>
                      <a:prstDash val="solid"/>
                    </a:lnT>
                    <a:lnB w="9525">
                      <a:solidFill>
                        <a:srgbClr val="808080"/>
                      </a:solidFill>
                      <a:prstDash val="solid"/>
                    </a:lnB>
                  </a:tcPr>
                </a:tc>
                <a:tc>
                  <a:txBody>
                    <a:bodyPr/>
                    <a:lstStyle/>
                    <a:p>
                      <a:pPr marR="532130" algn="r">
                        <a:lnSpc>
                          <a:spcPct val="100000"/>
                        </a:lnSpc>
                        <a:spcBef>
                          <a:spcPts val="825"/>
                        </a:spcBef>
                      </a:pPr>
                      <a:r>
                        <a:rPr sz="1400" b="1" spc="-20" dirty="0">
                          <a:solidFill>
                            <a:srgbClr val="39427A"/>
                          </a:solidFill>
                          <a:latin typeface="BIZ UDPGothic"/>
                          <a:cs typeface="BIZ UDPGothic"/>
                        </a:rPr>
                        <a:t>(24)</a:t>
                      </a:r>
                      <a:endParaRPr sz="1400">
                        <a:latin typeface="BIZ UDPGothic"/>
                        <a:cs typeface="BIZ UDPGothic"/>
                      </a:endParaRPr>
                    </a:p>
                  </a:txBody>
                  <a:tcPr marL="0" marR="0" marT="104775" marB="0">
                    <a:lnR w="12700">
                      <a:solidFill>
                        <a:srgbClr val="808080"/>
                      </a:solidFill>
                      <a:prstDash val="solid"/>
                    </a:lnR>
                    <a:lnT w="12700">
                      <a:solidFill>
                        <a:srgbClr val="222321"/>
                      </a:solidFill>
                      <a:prstDash val="solid"/>
                    </a:lnT>
                    <a:lnB w="9525">
                      <a:solidFill>
                        <a:srgbClr val="808080"/>
                      </a:solidFill>
                      <a:prstDash val="solid"/>
                    </a:lnB>
                  </a:tcPr>
                </a:tc>
                <a:tc>
                  <a:txBody>
                    <a:bodyPr/>
                    <a:lstStyle/>
                    <a:p>
                      <a:pPr marR="346075" algn="r">
                        <a:lnSpc>
                          <a:spcPct val="100000"/>
                        </a:lnSpc>
                        <a:spcBef>
                          <a:spcPts val="825"/>
                        </a:spcBef>
                      </a:pPr>
                      <a:r>
                        <a:rPr sz="1400" b="1" spc="-25" dirty="0">
                          <a:solidFill>
                            <a:srgbClr val="39427A"/>
                          </a:solidFill>
                          <a:latin typeface="BIZ UDPGothic"/>
                          <a:cs typeface="BIZ UDPGothic"/>
                        </a:rPr>
                        <a:t>66</a:t>
                      </a:r>
                      <a:endParaRPr sz="1400">
                        <a:latin typeface="BIZ UDPGothic"/>
                        <a:cs typeface="BIZ UDPGothic"/>
                      </a:endParaRPr>
                    </a:p>
                  </a:txBody>
                  <a:tcPr marL="0" marR="0" marT="104775" marB="0">
                    <a:lnL w="12700">
                      <a:solidFill>
                        <a:srgbClr val="808080"/>
                      </a:solidFill>
                      <a:prstDash val="solid"/>
                    </a:lnL>
                    <a:lnT w="12700">
                      <a:solidFill>
                        <a:srgbClr val="222321"/>
                      </a:solidFill>
                      <a:prstDash val="solid"/>
                    </a:lnT>
                    <a:lnB w="9525">
                      <a:solidFill>
                        <a:srgbClr val="808080"/>
                      </a:solidFill>
                      <a:prstDash val="solid"/>
                    </a:lnB>
                  </a:tcPr>
                </a:tc>
                <a:tc>
                  <a:txBody>
                    <a:bodyPr/>
                    <a:lstStyle/>
                    <a:p>
                      <a:pPr marL="353695">
                        <a:lnSpc>
                          <a:spcPct val="100000"/>
                        </a:lnSpc>
                        <a:spcBef>
                          <a:spcPts val="825"/>
                        </a:spcBef>
                      </a:pPr>
                      <a:r>
                        <a:rPr sz="1400" b="1" spc="-25" dirty="0">
                          <a:solidFill>
                            <a:srgbClr val="39427A"/>
                          </a:solidFill>
                          <a:latin typeface="BIZ UDPGothic"/>
                          <a:cs typeface="BIZ UDPGothic"/>
                        </a:rPr>
                        <a:t>(8)</a:t>
                      </a:r>
                      <a:endParaRPr sz="1400">
                        <a:latin typeface="BIZ UDPGothic"/>
                        <a:cs typeface="BIZ UDPGothic"/>
                      </a:endParaRPr>
                    </a:p>
                  </a:txBody>
                  <a:tcPr marL="0" marR="0" marT="104775" marB="0">
                    <a:lnR w="12700">
                      <a:solidFill>
                        <a:srgbClr val="808080"/>
                      </a:solidFill>
                      <a:prstDash val="solid"/>
                    </a:lnR>
                    <a:lnT w="12700">
                      <a:solidFill>
                        <a:srgbClr val="222321"/>
                      </a:solidFill>
                      <a:prstDash val="solid"/>
                    </a:lnT>
                    <a:lnB w="9525">
                      <a:solidFill>
                        <a:srgbClr val="808080"/>
                      </a:solidFill>
                      <a:prstDash val="solid"/>
                    </a:lnB>
                  </a:tcPr>
                </a:tc>
                <a:extLst>
                  <a:ext uri="{0D108BD9-81ED-4DB2-BD59-A6C34878D82A}">
                    <a16:rowId xmlns:a16="http://schemas.microsoft.com/office/drawing/2014/main" val="10010"/>
                  </a:ext>
                </a:extLst>
              </a:tr>
              <a:tr h="429259">
                <a:tc gridSpan="5">
                  <a:txBody>
                    <a:bodyPr/>
                    <a:lstStyle/>
                    <a:p>
                      <a:pPr marL="1905" algn="ctr">
                        <a:lnSpc>
                          <a:spcPct val="100000"/>
                        </a:lnSpc>
                        <a:spcBef>
                          <a:spcPts val="825"/>
                        </a:spcBef>
                      </a:pPr>
                      <a:r>
                        <a:rPr sz="1400" b="1" spc="60" dirty="0">
                          <a:solidFill>
                            <a:srgbClr val="39427A"/>
                          </a:solidFill>
                          <a:latin typeface="BIZ UDPGothic"/>
                          <a:cs typeface="BIZ UDPGothic"/>
                        </a:rPr>
                        <a:t>採 用 率</a:t>
                      </a:r>
                      <a:endParaRPr sz="1400">
                        <a:latin typeface="BIZ UDPGothic"/>
                        <a:cs typeface="BIZ UDPGothic"/>
                      </a:endParaRPr>
                    </a:p>
                  </a:txBody>
                  <a:tcPr marL="0" marR="0" marT="104775" marB="0">
                    <a:lnL w="12700">
                      <a:solidFill>
                        <a:srgbClr val="808080"/>
                      </a:solidFill>
                      <a:prstDash val="solid"/>
                    </a:lnL>
                    <a:lnR w="12700">
                      <a:solidFill>
                        <a:srgbClr val="808080"/>
                      </a:solidFill>
                      <a:prstDash val="solid"/>
                    </a:lnR>
                    <a:lnT w="9525">
                      <a:solidFill>
                        <a:srgbClr val="808080"/>
                      </a:solidFill>
                      <a:prstDash val="solid"/>
                    </a:lnT>
                    <a:lnB w="12700">
                      <a:solidFill>
                        <a:srgbClr val="80808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algn="ctr">
                        <a:lnSpc>
                          <a:spcPct val="100000"/>
                        </a:lnSpc>
                        <a:spcBef>
                          <a:spcPts val="825"/>
                        </a:spcBef>
                      </a:pPr>
                      <a:r>
                        <a:rPr sz="1400" b="1" spc="-10" dirty="0">
                          <a:solidFill>
                            <a:srgbClr val="39427A"/>
                          </a:solidFill>
                          <a:latin typeface="BIZ UDPGothic"/>
                          <a:cs typeface="BIZ UDPGothic"/>
                        </a:rPr>
                        <a:t>34.9％</a:t>
                      </a:r>
                      <a:endParaRPr sz="1400" dirty="0">
                        <a:latin typeface="BIZ UDPGothic"/>
                        <a:cs typeface="BIZ UDPGothic"/>
                      </a:endParaRPr>
                    </a:p>
                  </a:txBody>
                  <a:tcPr marL="0" marR="0" marT="104775" marB="0">
                    <a:lnL w="12700">
                      <a:solidFill>
                        <a:srgbClr val="808080"/>
                      </a:solidFill>
                      <a:prstDash val="solid"/>
                    </a:lnL>
                    <a:lnR w="12700">
                      <a:solidFill>
                        <a:srgbClr val="808080"/>
                      </a:solidFill>
                      <a:prstDash val="solid"/>
                    </a:lnR>
                    <a:lnT w="9525">
                      <a:solidFill>
                        <a:srgbClr val="808080"/>
                      </a:solidFill>
                      <a:prstDash val="solid"/>
                    </a:lnT>
                    <a:lnB w="12700">
                      <a:solidFill>
                        <a:srgbClr val="80808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4" name="object 4"/>
          <p:cNvSpPr txBox="1"/>
          <p:nvPr/>
        </p:nvSpPr>
        <p:spPr>
          <a:xfrm>
            <a:off x="7948676" y="5871768"/>
            <a:ext cx="2096770" cy="239395"/>
          </a:xfrm>
          <a:prstGeom prst="rect">
            <a:avLst/>
          </a:prstGeom>
        </p:spPr>
        <p:txBody>
          <a:bodyPr vert="horz" wrap="square" lIns="0" tIns="12700" rIns="0" bIns="0" rtlCol="0">
            <a:spAutoFit/>
          </a:bodyPr>
          <a:lstStyle/>
          <a:p>
            <a:pPr marL="12700">
              <a:lnSpc>
                <a:spcPct val="100000"/>
              </a:lnSpc>
              <a:spcBef>
                <a:spcPts val="100"/>
              </a:spcBef>
            </a:pPr>
            <a:r>
              <a:rPr sz="1400" spc="15" dirty="0">
                <a:solidFill>
                  <a:srgbClr val="39427A"/>
                </a:solidFill>
                <a:latin typeface="BIZ UDPGothic"/>
                <a:cs typeface="BIZ UDPGothic"/>
              </a:rPr>
              <a:t>※( )内は男性の数で内数</a:t>
            </a:r>
            <a:endParaRPr sz="1400">
              <a:latin typeface="BIZ UDPGothic"/>
              <a:cs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pic>
        <p:nvPicPr>
          <p:cNvPr id="5" name="object 5"/>
          <p:cNvPicPr/>
          <p:nvPr/>
        </p:nvPicPr>
        <p:blipFill>
          <a:blip r:embed="rId3" cstate="print"/>
          <a:stretch>
            <a:fillRect/>
          </a:stretch>
        </p:blipFill>
        <p:spPr>
          <a:xfrm>
            <a:off x="11437619" y="89915"/>
            <a:ext cx="649224" cy="661415"/>
          </a:xfrm>
          <a:prstGeom prst="rect">
            <a:avLst/>
          </a:prstGeom>
        </p:spPr>
      </p:pic>
      <p:sp>
        <p:nvSpPr>
          <p:cNvPr id="6" name="object 6" descr="$PPTXTitle"/>
          <p:cNvSpPr txBox="1">
            <a:spLocks noGrp="1"/>
          </p:cNvSpPr>
          <p:nvPr>
            <p:ph type="title"/>
          </p:nvPr>
        </p:nvSpPr>
        <p:spPr>
          <a:xfrm>
            <a:off x="4559046" y="321386"/>
            <a:ext cx="3073400" cy="391795"/>
          </a:xfrm>
          <a:prstGeom prst="rect">
            <a:avLst/>
          </a:prstGeom>
        </p:spPr>
        <p:txBody>
          <a:bodyPr vert="horz" wrap="square" lIns="0" tIns="12700" rIns="0" bIns="0" rtlCol="0">
            <a:spAutoFit/>
          </a:bodyPr>
          <a:lstStyle/>
          <a:p>
            <a:pPr marL="12700">
              <a:lnSpc>
                <a:spcPct val="100000"/>
              </a:lnSpc>
              <a:spcBef>
                <a:spcPts val="100"/>
              </a:spcBef>
            </a:pPr>
            <a:r>
              <a:rPr spc="-15" dirty="0"/>
              <a:t>特別研究員の就職状況</a:t>
            </a:r>
          </a:p>
        </p:txBody>
      </p:sp>
      <p:grpSp>
        <p:nvGrpSpPr>
          <p:cNvPr id="7" name="object 7"/>
          <p:cNvGrpSpPr/>
          <p:nvPr/>
        </p:nvGrpSpPr>
        <p:grpSpPr>
          <a:xfrm>
            <a:off x="0" y="801623"/>
            <a:ext cx="12192000" cy="59690"/>
            <a:chOff x="0" y="801623"/>
            <a:chExt cx="12192000" cy="59690"/>
          </a:xfrm>
        </p:grpSpPr>
        <p:sp>
          <p:nvSpPr>
            <p:cNvPr id="8" name="object 8"/>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9" name="object 9"/>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sp>
        <p:nvSpPr>
          <p:cNvPr id="10" name="object 10"/>
          <p:cNvSpPr txBox="1"/>
          <p:nvPr/>
        </p:nvSpPr>
        <p:spPr>
          <a:xfrm>
            <a:off x="1589277" y="1217549"/>
            <a:ext cx="9012555" cy="499109"/>
          </a:xfrm>
          <a:prstGeom prst="rect">
            <a:avLst/>
          </a:prstGeom>
        </p:spPr>
        <p:txBody>
          <a:bodyPr vert="horz" wrap="square" lIns="0" tIns="53975" rIns="0" bIns="0" rtlCol="0">
            <a:spAutoFit/>
          </a:bodyPr>
          <a:lstStyle/>
          <a:p>
            <a:pPr marL="38100">
              <a:lnSpc>
                <a:spcPct val="100000"/>
              </a:lnSpc>
              <a:spcBef>
                <a:spcPts val="425"/>
              </a:spcBef>
            </a:pPr>
            <a:r>
              <a:rPr sz="1800" b="1" spc="-20" dirty="0">
                <a:solidFill>
                  <a:srgbClr val="39427A"/>
                </a:solidFill>
                <a:latin typeface="BIZ UDPGothic"/>
                <a:cs typeface="BIZ UDPGothic"/>
              </a:rPr>
              <a:t>１０年の経過後調査では、Ｄ</a:t>
            </a:r>
            <a:r>
              <a:rPr sz="1800" b="1" spc="-10" dirty="0">
                <a:solidFill>
                  <a:srgbClr val="39427A"/>
                </a:solidFill>
                <a:latin typeface="BIZ UDPGothic"/>
                <a:cs typeface="BIZ UDPGothic"/>
              </a:rPr>
              <a:t>Cの７９.０％、PD</a:t>
            </a:r>
            <a:r>
              <a:rPr sz="1800" b="1" dirty="0">
                <a:solidFill>
                  <a:srgbClr val="39427A"/>
                </a:solidFill>
                <a:latin typeface="BIZ UDPGothic"/>
                <a:cs typeface="BIZ UDPGothic"/>
              </a:rPr>
              <a:t>では</a:t>
            </a:r>
            <a:r>
              <a:rPr sz="1800" b="1" spc="-10" dirty="0">
                <a:solidFill>
                  <a:srgbClr val="39427A"/>
                </a:solidFill>
                <a:latin typeface="BIZ UDPGothic"/>
                <a:cs typeface="BIZ UDPGothic"/>
              </a:rPr>
              <a:t>91％が「常勤の研究職</a:t>
            </a:r>
            <a:r>
              <a:rPr sz="1800" spc="-900" baseline="48611" dirty="0">
                <a:solidFill>
                  <a:srgbClr val="39427A"/>
                </a:solidFill>
                <a:latin typeface="BIZ UDPGothic"/>
                <a:cs typeface="BIZ UDPGothic"/>
              </a:rPr>
              <a:t>＊</a:t>
            </a:r>
            <a:r>
              <a:rPr sz="1800" b="1" spc="-35" dirty="0">
                <a:solidFill>
                  <a:srgbClr val="39427A"/>
                </a:solidFill>
                <a:latin typeface="BIZ UDPGothic"/>
                <a:cs typeface="BIZ UDPGothic"/>
              </a:rPr>
              <a:t>」に就いています</a:t>
            </a:r>
            <a:endParaRPr sz="1800">
              <a:latin typeface="BIZ UDPGothic"/>
              <a:cs typeface="BIZ UDPGothic"/>
            </a:endParaRPr>
          </a:p>
          <a:p>
            <a:pPr marR="52069" algn="r">
              <a:lnSpc>
                <a:spcPct val="100000"/>
              </a:lnSpc>
              <a:spcBef>
                <a:spcPts val="160"/>
              </a:spcBef>
            </a:pPr>
            <a:r>
              <a:rPr sz="900" dirty="0">
                <a:solidFill>
                  <a:srgbClr val="39427A"/>
                </a:solidFill>
                <a:latin typeface="BIZ UDPGothic"/>
                <a:cs typeface="BIZ UDPGothic"/>
              </a:rPr>
              <a:t>*</a:t>
            </a:r>
            <a:r>
              <a:rPr sz="900" spc="-20" dirty="0">
                <a:solidFill>
                  <a:srgbClr val="39427A"/>
                </a:solidFill>
                <a:latin typeface="BIZ UDPGothic"/>
                <a:cs typeface="BIZ UDPGothic"/>
              </a:rPr>
              <a:t> 民間企業の研究職を含む</a:t>
            </a:r>
            <a:endParaRPr sz="900">
              <a:latin typeface="BIZ UDPGothic"/>
              <a:cs typeface="BIZ UDPGothic"/>
            </a:endParaRPr>
          </a:p>
        </p:txBody>
      </p:sp>
      <p:sp>
        <p:nvSpPr>
          <p:cNvPr id="11" name="object 11"/>
          <p:cNvSpPr txBox="1"/>
          <p:nvPr/>
        </p:nvSpPr>
        <p:spPr>
          <a:xfrm>
            <a:off x="1553972" y="5956503"/>
            <a:ext cx="9037320" cy="269240"/>
          </a:xfrm>
          <a:prstGeom prst="rect">
            <a:avLst/>
          </a:prstGeom>
        </p:spPr>
        <p:txBody>
          <a:bodyPr vert="horz" wrap="square" lIns="0" tIns="12065" rIns="0" bIns="0" rtlCol="0">
            <a:spAutoFit/>
          </a:bodyPr>
          <a:lstStyle/>
          <a:p>
            <a:pPr marL="12700">
              <a:lnSpc>
                <a:spcPct val="100000"/>
              </a:lnSpc>
              <a:spcBef>
                <a:spcPts val="95"/>
              </a:spcBef>
            </a:pPr>
            <a:r>
              <a:rPr sz="1600" spc="-35" dirty="0">
                <a:solidFill>
                  <a:srgbClr val="39427A"/>
                </a:solidFill>
                <a:latin typeface="BIZ UDPGothic"/>
                <a:cs typeface="BIZ UDPGothic"/>
              </a:rPr>
              <a:t>「特別研究員」経験者は、我が国の研究者の養成・確保の中核的な役割を果たしていることがわかります</a:t>
            </a:r>
            <a:endParaRPr sz="1600">
              <a:latin typeface="BIZ UDPGothic"/>
              <a:cs typeface="BIZ UDPGothic"/>
            </a:endParaRPr>
          </a:p>
        </p:txBody>
      </p:sp>
      <p:sp>
        <p:nvSpPr>
          <p:cNvPr id="12" name="object 12"/>
          <p:cNvSpPr txBox="1"/>
          <p:nvPr/>
        </p:nvSpPr>
        <p:spPr>
          <a:xfrm>
            <a:off x="9574530" y="5520938"/>
            <a:ext cx="1344295" cy="374650"/>
          </a:xfrm>
          <a:prstGeom prst="rect">
            <a:avLst/>
          </a:prstGeom>
        </p:spPr>
        <p:txBody>
          <a:bodyPr vert="horz" wrap="square" lIns="0" tIns="65405" rIns="0" bIns="0" rtlCol="0">
            <a:spAutoFit/>
          </a:bodyPr>
          <a:lstStyle/>
          <a:p>
            <a:pPr marL="12700">
              <a:lnSpc>
                <a:spcPct val="100000"/>
              </a:lnSpc>
              <a:spcBef>
                <a:spcPts val="515"/>
              </a:spcBef>
            </a:pPr>
            <a:r>
              <a:rPr sz="1000" spc="-20" dirty="0">
                <a:solidFill>
                  <a:srgbClr val="39427A"/>
                </a:solidFill>
                <a:latin typeface="BIZ UDPGothic"/>
                <a:cs typeface="BIZ UDPGothic"/>
              </a:rPr>
              <a:t>１０年経過後</a:t>
            </a:r>
            <a:endParaRPr sz="1000">
              <a:latin typeface="BIZ UDPGothic"/>
              <a:cs typeface="BIZ UDPGothic"/>
            </a:endParaRPr>
          </a:p>
          <a:p>
            <a:pPr marL="521970">
              <a:lnSpc>
                <a:spcPct val="100000"/>
              </a:lnSpc>
              <a:spcBef>
                <a:spcPts val="290"/>
              </a:spcBef>
            </a:pPr>
            <a:r>
              <a:rPr sz="700" spc="-15" dirty="0">
                <a:solidFill>
                  <a:srgbClr val="39427A"/>
                </a:solidFill>
                <a:latin typeface="BIZ UDPGothic"/>
                <a:cs typeface="BIZ UDPGothic"/>
              </a:rPr>
              <a:t>令和５年４月１日現在</a:t>
            </a:r>
            <a:endParaRPr sz="700">
              <a:latin typeface="BIZ UDPGothic"/>
              <a:cs typeface="BIZ UDPGothic"/>
            </a:endParaRPr>
          </a:p>
        </p:txBody>
      </p:sp>
      <p:sp>
        <p:nvSpPr>
          <p:cNvPr id="13" name="object 13"/>
          <p:cNvSpPr txBox="1"/>
          <p:nvPr/>
        </p:nvSpPr>
        <p:spPr>
          <a:xfrm>
            <a:off x="4522723" y="5607507"/>
            <a:ext cx="1377950" cy="288290"/>
          </a:xfrm>
          <a:prstGeom prst="rect">
            <a:avLst/>
          </a:prstGeom>
        </p:spPr>
        <p:txBody>
          <a:bodyPr vert="horz" wrap="square" lIns="0" tIns="12065" rIns="0" bIns="0" rtlCol="0">
            <a:spAutoFit/>
          </a:bodyPr>
          <a:lstStyle/>
          <a:p>
            <a:pPr marL="12700">
              <a:lnSpc>
                <a:spcPct val="100000"/>
              </a:lnSpc>
              <a:spcBef>
                <a:spcPts val="95"/>
              </a:spcBef>
            </a:pPr>
            <a:r>
              <a:rPr sz="1000" spc="-20" dirty="0">
                <a:solidFill>
                  <a:srgbClr val="39427A"/>
                </a:solidFill>
                <a:latin typeface="BIZ UDPGothic"/>
                <a:cs typeface="BIZ UDPGothic"/>
              </a:rPr>
              <a:t>１０年経過後</a:t>
            </a:r>
            <a:endParaRPr sz="1000">
              <a:latin typeface="BIZ UDPGothic"/>
              <a:cs typeface="BIZ UDPGothic"/>
            </a:endParaRPr>
          </a:p>
          <a:p>
            <a:pPr marL="554990">
              <a:lnSpc>
                <a:spcPct val="100000"/>
              </a:lnSpc>
              <a:spcBef>
                <a:spcPts val="30"/>
              </a:spcBef>
            </a:pPr>
            <a:r>
              <a:rPr sz="700" spc="-15" dirty="0">
                <a:solidFill>
                  <a:srgbClr val="39427A"/>
                </a:solidFill>
                <a:latin typeface="BIZ UDPGothic"/>
                <a:cs typeface="BIZ UDPGothic"/>
              </a:rPr>
              <a:t>令和５年４月１日現在</a:t>
            </a:r>
            <a:endParaRPr sz="700">
              <a:latin typeface="BIZ UDPGothic"/>
              <a:cs typeface="BIZ UDPGothic"/>
            </a:endParaRPr>
          </a:p>
        </p:txBody>
      </p:sp>
      <p:grpSp>
        <p:nvGrpSpPr>
          <p:cNvPr id="14" name="object 14"/>
          <p:cNvGrpSpPr/>
          <p:nvPr/>
        </p:nvGrpSpPr>
        <p:grpSpPr>
          <a:xfrm>
            <a:off x="1895855" y="2933509"/>
            <a:ext cx="3404870" cy="2611120"/>
            <a:chOff x="1895855" y="2933509"/>
            <a:chExt cx="3404870" cy="2611120"/>
          </a:xfrm>
        </p:grpSpPr>
        <p:sp>
          <p:nvSpPr>
            <p:cNvPr id="15" name="object 15"/>
            <p:cNvSpPr/>
            <p:nvPr/>
          </p:nvSpPr>
          <p:spPr>
            <a:xfrm>
              <a:off x="1895855" y="2938272"/>
              <a:ext cx="3404870" cy="1950720"/>
            </a:xfrm>
            <a:custGeom>
              <a:avLst/>
              <a:gdLst/>
              <a:ahLst/>
              <a:cxnLst/>
              <a:rect l="l" t="t" r="r" b="b"/>
              <a:pathLst>
                <a:path w="3404870" h="1950720">
                  <a:moveTo>
                    <a:pt x="0" y="1950720"/>
                  </a:moveTo>
                  <a:lnTo>
                    <a:pt x="178307" y="1950720"/>
                  </a:lnTo>
                </a:path>
                <a:path w="3404870" h="1950720">
                  <a:moveTo>
                    <a:pt x="673607" y="1950720"/>
                  </a:moveTo>
                  <a:lnTo>
                    <a:pt x="1028700" y="1950720"/>
                  </a:lnTo>
                </a:path>
                <a:path w="3404870" h="1950720">
                  <a:moveTo>
                    <a:pt x="1523999" y="1950720"/>
                  </a:moveTo>
                  <a:lnTo>
                    <a:pt x="1880616" y="1950720"/>
                  </a:lnTo>
                </a:path>
                <a:path w="3404870" h="1950720">
                  <a:moveTo>
                    <a:pt x="2375916" y="1950720"/>
                  </a:moveTo>
                  <a:lnTo>
                    <a:pt x="2731008" y="1950720"/>
                  </a:lnTo>
                </a:path>
                <a:path w="3404870" h="1950720">
                  <a:moveTo>
                    <a:pt x="3226308" y="1950720"/>
                  </a:moveTo>
                  <a:lnTo>
                    <a:pt x="3404616" y="1950720"/>
                  </a:lnTo>
                </a:path>
                <a:path w="3404870" h="1950720">
                  <a:moveTo>
                    <a:pt x="0" y="1301495"/>
                  </a:moveTo>
                  <a:lnTo>
                    <a:pt x="178307" y="1301495"/>
                  </a:lnTo>
                </a:path>
                <a:path w="3404870" h="1950720">
                  <a:moveTo>
                    <a:pt x="673607" y="1301495"/>
                  </a:moveTo>
                  <a:lnTo>
                    <a:pt x="1028700" y="1301495"/>
                  </a:lnTo>
                </a:path>
                <a:path w="3404870" h="1950720">
                  <a:moveTo>
                    <a:pt x="1523999" y="1301495"/>
                  </a:moveTo>
                  <a:lnTo>
                    <a:pt x="1880616" y="1301495"/>
                  </a:lnTo>
                </a:path>
                <a:path w="3404870" h="1950720">
                  <a:moveTo>
                    <a:pt x="2375916" y="1301495"/>
                  </a:moveTo>
                  <a:lnTo>
                    <a:pt x="2731008" y="1301495"/>
                  </a:lnTo>
                </a:path>
                <a:path w="3404870" h="1950720">
                  <a:moveTo>
                    <a:pt x="3226308" y="1301495"/>
                  </a:moveTo>
                  <a:lnTo>
                    <a:pt x="3404616" y="1301495"/>
                  </a:lnTo>
                </a:path>
                <a:path w="3404870" h="1950720">
                  <a:moveTo>
                    <a:pt x="0" y="650748"/>
                  </a:moveTo>
                  <a:lnTo>
                    <a:pt x="1880616" y="650748"/>
                  </a:lnTo>
                </a:path>
                <a:path w="3404870" h="1950720">
                  <a:moveTo>
                    <a:pt x="2375916" y="650748"/>
                  </a:moveTo>
                  <a:lnTo>
                    <a:pt x="2731008" y="650748"/>
                  </a:lnTo>
                </a:path>
                <a:path w="3404870" h="1950720">
                  <a:moveTo>
                    <a:pt x="3226308" y="650748"/>
                  </a:moveTo>
                  <a:lnTo>
                    <a:pt x="3404616" y="650748"/>
                  </a:lnTo>
                </a:path>
                <a:path w="3404870" h="1950720">
                  <a:moveTo>
                    <a:pt x="0" y="0"/>
                  </a:moveTo>
                  <a:lnTo>
                    <a:pt x="3404616" y="0"/>
                  </a:lnTo>
                </a:path>
              </a:pathLst>
            </a:custGeom>
            <a:ln w="9525">
              <a:solidFill>
                <a:srgbClr val="DEDFDD"/>
              </a:solidFill>
            </a:ln>
          </p:spPr>
          <p:txBody>
            <a:bodyPr wrap="square" lIns="0" tIns="0" rIns="0" bIns="0" rtlCol="0"/>
            <a:lstStyle/>
            <a:p>
              <a:endParaRPr/>
            </a:p>
          </p:txBody>
        </p:sp>
        <p:sp>
          <p:nvSpPr>
            <p:cNvPr id="16" name="object 16"/>
            <p:cNvSpPr/>
            <p:nvPr/>
          </p:nvSpPr>
          <p:spPr>
            <a:xfrm>
              <a:off x="2074164" y="3156203"/>
              <a:ext cx="2197735" cy="2383790"/>
            </a:xfrm>
            <a:custGeom>
              <a:avLst/>
              <a:gdLst/>
              <a:ahLst/>
              <a:cxnLst/>
              <a:rect l="l" t="t" r="r" b="b"/>
              <a:pathLst>
                <a:path w="2197735" h="2383790">
                  <a:moveTo>
                    <a:pt x="495300" y="870216"/>
                  </a:moveTo>
                  <a:lnTo>
                    <a:pt x="0" y="870216"/>
                  </a:lnTo>
                  <a:lnTo>
                    <a:pt x="0" y="2383536"/>
                  </a:lnTo>
                  <a:lnTo>
                    <a:pt x="495300" y="2383536"/>
                  </a:lnTo>
                  <a:lnTo>
                    <a:pt x="495300" y="870216"/>
                  </a:lnTo>
                  <a:close/>
                </a:path>
                <a:path w="2197735" h="2383790">
                  <a:moveTo>
                    <a:pt x="1345692" y="588264"/>
                  </a:moveTo>
                  <a:lnTo>
                    <a:pt x="850392" y="588264"/>
                  </a:lnTo>
                  <a:lnTo>
                    <a:pt x="850392" y="2383536"/>
                  </a:lnTo>
                  <a:lnTo>
                    <a:pt x="1345692" y="2383536"/>
                  </a:lnTo>
                  <a:lnTo>
                    <a:pt x="1345692" y="588264"/>
                  </a:lnTo>
                  <a:close/>
                </a:path>
                <a:path w="2197735" h="2383790">
                  <a:moveTo>
                    <a:pt x="2197608" y="0"/>
                  </a:moveTo>
                  <a:lnTo>
                    <a:pt x="1702308" y="0"/>
                  </a:lnTo>
                  <a:lnTo>
                    <a:pt x="1702308" y="2383536"/>
                  </a:lnTo>
                  <a:lnTo>
                    <a:pt x="2197608" y="2383536"/>
                  </a:lnTo>
                  <a:lnTo>
                    <a:pt x="2197608" y="0"/>
                  </a:lnTo>
                  <a:close/>
                </a:path>
              </a:pathLst>
            </a:custGeom>
            <a:solidFill>
              <a:srgbClr val="E6E6E6"/>
            </a:solidFill>
          </p:spPr>
          <p:txBody>
            <a:bodyPr wrap="square" lIns="0" tIns="0" rIns="0" bIns="0" rtlCol="0"/>
            <a:lstStyle/>
            <a:p>
              <a:endParaRPr/>
            </a:p>
          </p:txBody>
        </p:sp>
        <p:sp>
          <p:nvSpPr>
            <p:cNvPr id="17" name="object 17"/>
            <p:cNvSpPr/>
            <p:nvPr/>
          </p:nvSpPr>
          <p:spPr>
            <a:xfrm>
              <a:off x="4626863" y="2971800"/>
              <a:ext cx="495300" cy="2567940"/>
            </a:xfrm>
            <a:custGeom>
              <a:avLst/>
              <a:gdLst/>
              <a:ahLst/>
              <a:cxnLst/>
              <a:rect l="l" t="t" r="r" b="b"/>
              <a:pathLst>
                <a:path w="495300" h="2567940">
                  <a:moveTo>
                    <a:pt x="495300" y="0"/>
                  </a:moveTo>
                  <a:lnTo>
                    <a:pt x="0" y="0"/>
                  </a:lnTo>
                  <a:lnTo>
                    <a:pt x="0" y="2567940"/>
                  </a:lnTo>
                  <a:lnTo>
                    <a:pt x="495300" y="2567940"/>
                  </a:lnTo>
                  <a:lnTo>
                    <a:pt x="495300" y="0"/>
                  </a:lnTo>
                  <a:close/>
                </a:path>
              </a:pathLst>
            </a:custGeom>
            <a:solidFill>
              <a:srgbClr val="39427A"/>
            </a:solidFill>
          </p:spPr>
          <p:txBody>
            <a:bodyPr wrap="square" lIns="0" tIns="0" rIns="0" bIns="0" rtlCol="0"/>
            <a:lstStyle/>
            <a:p>
              <a:endParaRPr/>
            </a:p>
          </p:txBody>
        </p:sp>
        <p:sp>
          <p:nvSpPr>
            <p:cNvPr id="18" name="object 18"/>
            <p:cNvSpPr/>
            <p:nvPr/>
          </p:nvSpPr>
          <p:spPr>
            <a:xfrm>
              <a:off x="1895855" y="5539739"/>
              <a:ext cx="3404870" cy="0"/>
            </a:xfrm>
            <a:custGeom>
              <a:avLst/>
              <a:gdLst/>
              <a:ahLst/>
              <a:cxnLst/>
              <a:rect l="l" t="t" r="r" b="b"/>
              <a:pathLst>
                <a:path w="3404870">
                  <a:moveTo>
                    <a:pt x="0" y="0"/>
                  </a:moveTo>
                  <a:lnTo>
                    <a:pt x="3404616" y="0"/>
                  </a:lnTo>
                </a:path>
              </a:pathLst>
            </a:custGeom>
            <a:ln w="9525">
              <a:solidFill>
                <a:srgbClr val="DEDFDD"/>
              </a:solidFill>
            </a:ln>
          </p:spPr>
          <p:txBody>
            <a:bodyPr wrap="square" lIns="0" tIns="0" rIns="0" bIns="0" rtlCol="0"/>
            <a:lstStyle/>
            <a:p>
              <a:endParaRPr/>
            </a:p>
          </p:txBody>
        </p:sp>
      </p:grpSp>
      <p:sp>
        <p:nvSpPr>
          <p:cNvPr id="19" name="object 19"/>
          <p:cNvSpPr/>
          <p:nvPr/>
        </p:nvSpPr>
        <p:spPr>
          <a:xfrm>
            <a:off x="1895855" y="2287523"/>
            <a:ext cx="3404870" cy="0"/>
          </a:xfrm>
          <a:custGeom>
            <a:avLst/>
            <a:gdLst/>
            <a:ahLst/>
            <a:cxnLst/>
            <a:rect l="l" t="t" r="r" b="b"/>
            <a:pathLst>
              <a:path w="3404870">
                <a:moveTo>
                  <a:pt x="0" y="0"/>
                </a:moveTo>
                <a:lnTo>
                  <a:pt x="3404616" y="0"/>
                </a:lnTo>
              </a:path>
            </a:pathLst>
          </a:custGeom>
          <a:ln w="9525">
            <a:solidFill>
              <a:srgbClr val="DEDFDD"/>
            </a:solidFill>
          </a:ln>
        </p:spPr>
        <p:txBody>
          <a:bodyPr wrap="square" lIns="0" tIns="0" rIns="0" bIns="0" rtlCol="0"/>
          <a:lstStyle/>
          <a:p>
            <a:endParaRPr/>
          </a:p>
        </p:txBody>
      </p:sp>
      <p:sp>
        <p:nvSpPr>
          <p:cNvPr id="20" name="object 20"/>
          <p:cNvSpPr txBox="1"/>
          <p:nvPr/>
        </p:nvSpPr>
        <p:spPr>
          <a:xfrm>
            <a:off x="2033777" y="3771392"/>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39427A"/>
                </a:solidFill>
                <a:latin typeface="BIZ UDPGothic"/>
                <a:cs typeface="BIZ UDPGothic"/>
              </a:rPr>
              <a:t>46.5%</a:t>
            </a:r>
            <a:endParaRPr sz="1200">
              <a:latin typeface="BIZ UDPGothic"/>
              <a:cs typeface="BIZ UDPGothic"/>
            </a:endParaRPr>
          </a:p>
        </p:txBody>
      </p:sp>
      <p:sp>
        <p:nvSpPr>
          <p:cNvPr id="21" name="object 21"/>
          <p:cNvSpPr txBox="1"/>
          <p:nvPr/>
        </p:nvSpPr>
        <p:spPr>
          <a:xfrm>
            <a:off x="2871977" y="3498595"/>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39427A"/>
                </a:solidFill>
                <a:latin typeface="BIZ UDPGothic"/>
                <a:cs typeface="BIZ UDPGothic"/>
              </a:rPr>
              <a:t>55.2%</a:t>
            </a:r>
            <a:endParaRPr sz="1200">
              <a:latin typeface="BIZ UDPGothic"/>
              <a:cs typeface="BIZ UDPGothic"/>
            </a:endParaRPr>
          </a:p>
        </p:txBody>
      </p:sp>
      <p:sp>
        <p:nvSpPr>
          <p:cNvPr id="22" name="object 22"/>
          <p:cNvSpPr txBox="1"/>
          <p:nvPr/>
        </p:nvSpPr>
        <p:spPr>
          <a:xfrm>
            <a:off x="3762247" y="2905125"/>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39427A"/>
                </a:solidFill>
                <a:latin typeface="BIZ UDPGothic"/>
                <a:cs typeface="BIZ UDPGothic"/>
              </a:rPr>
              <a:t>73.3%</a:t>
            </a:r>
            <a:endParaRPr sz="1200">
              <a:latin typeface="BIZ UDPGothic"/>
              <a:cs typeface="BIZ UDPGothic"/>
            </a:endParaRPr>
          </a:p>
        </p:txBody>
      </p:sp>
      <p:sp>
        <p:nvSpPr>
          <p:cNvPr id="23" name="object 23"/>
          <p:cNvSpPr txBox="1"/>
          <p:nvPr/>
        </p:nvSpPr>
        <p:spPr>
          <a:xfrm>
            <a:off x="4421885" y="2566162"/>
            <a:ext cx="944244"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39427A"/>
                </a:solidFill>
                <a:latin typeface="BIZ UDPGothic"/>
                <a:cs typeface="BIZ UDPGothic"/>
              </a:rPr>
              <a:t>79.0%</a:t>
            </a:r>
            <a:endParaRPr sz="2000">
              <a:latin typeface="BIZ UDPGothic"/>
              <a:cs typeface="BIZ UDPGothic"/>
            </a:endParaRPr>
          </a:p>
        </p:txBody>
      </p:sp>
      <p:sp>
        <p:nvSpPr>
          <p:cNvPr id="24" name="object 24"/>
          <p:cNvSpPr txBox="1"/>
          <p:nvPr/>
        </p:nvSpPr>
        <p:spPr>
          <a:xfrm>
            <a:off x="1469263" y="5457571"/>
            <a:ext cx="34861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0.0%</a:t>
            </a:r>
            <a:endParaRPr sz="900">
              <a:latin typeface="BIZ UDPGothic"/>
              <a:cs typeface="BIZ UDPGothic"/>
            </a:endParaRPr>
          </a:p>
        </p:txBody>
      </p:sp>
      <p:sp>
        <p:nvSpPr>
          <p:cNvPr id="25" name="object 25"/>
          <p:cNvSpPr txBox="1"/>
          <p:nvPr/>
        </p:nvSpPr>
        <p:spPr>
          <a:xfrm>
            <a:off x="1382394" y="4807077"/>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20.0%</a:t>
            </a:r>
            <a:endParaRPr sz="900">
              <a:latin typeface="BIZ UDPGothic"/>
              <a:cs typeface="BIZ UDPGothic"/>
            </a:endParaRPr>
          </a:p>
        </p:txBody>
      </p:sp>
      <p:sp>
        <p:nvSpPr>
          <p:cNvPr id="26" name="object 26"/>
          <p:cNvSpPr txBox="1"/>
          <p:nvPr/>
        </p:nvSpPr>
        <p:spPr>
          <a:xfrm>
            <a:off x="1382394" y="4156329"/>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40.0%</a:t>
            </a:r>
            <a:endParaRPr sz="900">
              <a:latin typeface="BIZ UDPGothic"/>
              <a:cs typeface="BIZ UDPGothic"/>
            </a:endParaRPr>
          </a:p>
        </p:txBody>
      </p:sp>
      <p:sp>
        <p:nvSpPr>
          <p:cNvPr id="27" name="object 27"/>
          <p:cNvSpPr txBox="1"/>
          <p:nvPr/>
        </p:nvSpPr>
        <p:spPr>
          <a:xfrm>
            <a:off x="1382394" y="3505961"/>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60.0%</a:t>
            </a:r>
            <a:endParaRPr sz="900">
              <a:latin typeface="BIZ UDPGothic"/>
              <a:cs typeface="BIZ UDPGothic"/>
            </a:endParaRPr>
          </a:p>
        </p:txBody>
      </p:sp>
      <p:sp>
        <p:nvSpPr>
          <p:cNvPr id="28" name="object 28"/>
          <p:cNvSpPr txBox="1"/>
          <p:nvPr/>
        </p:nvSpPr>
        <p:spPr>
          <a:xfrm>
            <a:off x="1382394" y="2855467"/>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80.0%</a:t>
            </a:r>
            <a:endParaRPr sz="900">
              <a:latin typeface="BIZ UDPGothic"/>
              <a:cs typeface="BIZ UDPGothic"/>
            </a:endParaRPr>
          </a:p>
        </p:txBody>
      </p:sp>
      <p:sp>
        <p:nvSpPr>
          <p:cNvPr id="29" name="object 29"/>
          <p:cNvSpPr txBox="1"/>
          <p:nvPr/>
        </p:nvSpPr>
        <p:spPr>
          <a:xfrm>
            <a:off x="1310386" y="2204720"/>
            <a:ext cx="508634"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100.0%</a:t>
            </a:r>
            <a:endParaRPr sz="900">
              <a:latin typeface="BIZ UDPGothic"/>
              <a:cs typeface="BIZ UDPGothic"/>
            </a:endParaRPr>
          </a:p>
        </p:txBody>
      </p:sp>
      <p:sp>
        <p:nvSpPr>
          <p:cNvPr id="30" name="object 30"/>
          <p:cNvSpPr txBox="1"/>
          <p:nvPr/>
        </p:nvSpPr>
        <p:spPr>
          <a:xfrm>
            <a:off x="2182114" y="5607507"/>
            <a:ext cx="2155825" cy="177800"/>
          </a:xfrm>
          <a:prstGeom prst="rect">
            <a:avLst/>
          </a:prstGeom>
        </p:spPr>
        <p:txBody>
          <a:bodyPr vert="horz" wrap="square" lIns="0" tIns="12065" rIns="0" bIns="0" rtlCol="0">
            <a:spAutoFit/>
          </a:bodyPr>
          <a:lstStyle/>
          <a:p>
            <a:pPr marL="12700">
              <a:lnSpc>
                <a:spcPct val="100000"/>
              </a:lnSpc>
              <a:spcBef>
                <a:spcPts val="95"/>
              </a:spcBef>
              <a:tabLst>
                <a:tab pos="697865" algn="l"/>
                <a:tab pos="1541145" algn="l"/>
              </a:tabLst>
            </a:pPr>
            <a:r>
              <a:rPr sz="1000" spc="-10" dirty="0">
                <a:solidFill>
                  <a:srgbClr val="39427A"/>
                </a:solidFill>
                <a:latin typeface="BIZ UDPGothic"/>
                <a:cs typeface="BIZ UDPGothic"/>
              </a:rPr>
              <a:t>直</a:t>
            </a:r>
            <a:r>
              <a:rPr sz="1000" spc="-50" dirty="0">
                <a:solidFill>
                  <a:srgbClr val="39427A"/>
                </a:solidFill>
                <a:latin typeface="BIZ UDPGothic"/>
                <a:cs typeface="BIZ UDPGothic"/>
              </a:rPr>
              <a:t>後</a:t>
            </a:r>
            <a:r>
              <a:rPr sz="1000" dirty="0">
                <a:solidFill>
                  <a:srgbClr val="39427A"/>
                </a:solidFill>
                <a:latin typeface="BIZ UDPGothic"/>
                <a:cs typeface="BIZ UDPGothic"/>
              </a:rPr>
              <a:t>	</a:t>
            </a:r>
            <a:r>
              <a:rPr sz="1000" spc="-10" dirty="0">
                <a:solidFill>
                  <a:srgbClr val="39427A"/>
                </a:solidFill>
                <a:latin typeface="BIZ UDPGothic"/>
                <a:cs typeface="BIZ UDPGothic"/>
              </a:rPr>
              <a:t>１年経過</a:t>
            </a:r>
            <a:r>
              <a:rPr sz="1000" spc="-50" dirty="0">
                <a:solidFill>
                  <a:srgbClr val="39427A"/>
                </a:solidFill>
                <a:latin typeface="BIZ UDPGothic"/>
                <a:cs typeface="BIZ UDPGothic"/>
              </a:rPr>
              <a:t>後</a:t>
            </a:r>
            <a:r>
              <a:rPr sz="1000" dirty="0">
                <a:solidFill>
                  <a:srgbClr val="39427A"/>
                </a:solidFill>
                <a:latin typeface="BIZ UDPGothic"/>
                <a:cs typeface="BIZ UDPGothic"/>
              </a:rPr>
              <a:t>	</a:t>
            </a:r>
            <a:r>
              <a:rPr sz="1000" spc="-20" dirty="0">
                <a:solidFill>
                  <a:srgbClr val="39427A"/>
                </a:solidFill>
                <a:latin typeface="BIZ UDPGothic"/>
                <a:cs typeface="BIZ UDPGothic"/>
              </a:rPr>
              <a:t>５</a:t>
            </a:r>
            <a:r>
              <a:rPr sz="1000" spc="-15" dirty="0">
                <a:solidFill>
                  <a:srgbClr val="39427A"/>
                </a:solidFill>
                <a:latin typeface="BIZ UDPGothic"/>
                <a:cs typeface="BIZ UDPGothic"/>
              </a:rPr>
              <a:t>年経過</a:t>
            </a:r>
            <a:r>
              <a:rPr sz="1000" spc="-50" dirty="0">
                <a:solidFill>
                  <a:srgbClr val="39427A"/>
                </a:solidFill>
                <a:latin typeface="BIZ UDPGothic"/>
                <a:cs typeface="BIZ UDPGothic"/>
              </a:rPr>
              <a:t>後</a:t>
            </a:r>
            <a:endParaRPr sz="1000">
              <a:latin typeface="BIZ UDPGothic"/>
              <a:cs typeface="BIZ UDPGothic"/>
            </a:endParaRPr>
          </a:p>
        </p:txBody>
      </p:sp>
      <p:sp>
        <p:nvSpPr>
          <p:cNvPr id="31" name="object 31"/>
          <p:cNvSpPr txBox="1"/>
          <p:nvPr/>
        </p:nvSpPr>
        <p:spPr>
          <a:xfrm>
            <a:off x="2414777" y="1935556"/>
            <a:ext cx="2545080" cy="194310"/>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39427A"/>
                </a:solidFill>
                <a:latin typeface="BIZ UDPGothic"/>
                <a:cs typeface="BIZ UDPGothic"/>
              </a:rPr>
              <a:t>「常勤の研究職」への就職状況</a:t>
            </a:r>
            <a:r>
              <a:rPr sz="1100" b="1" dirty="0">
                <a:solidFill>
                  <a:srgbClr val="39427A"/>
                </a:solidFill>
                <a:latin typeface="BIZ UDPGothic"/>
                <a:cs typeface="BIZ UDPGothic"/>
              </a:rPr>
              <a:t>（</a:t>
            </a:r>
            <a:r>
              <a:rPr sz="1100" b="1" spc="-15" dirty="0">
                <a:solidFill>
                  <a:srgbClr val="39427A"/>
                </a:solidFill>
                <a:latin typeface="BIZ UDPGothic"/>
                <a:cs typeface="BIZ UDPGothic"/>
              </a:rPr>
              <a:t>経過年別</a:t>
            </a:r>
            <a:r>
              <a:rPr sz="1100" b="1" spc="-50" dirty="0">
                <a:solidFill>
                  <a:srgbClr val="39427A"/>
                </a:solidFill>
                <a:latin typeface="BIZ UDPGothic"/>
                <a:cs typeface="BIZ UDPGothic"/>
              </a:rPr>
              <a:t>）</a:t>
            </a:r>
            <a:endParaRPr sz="1100">
              <a:latin typeface="BIZ UDPGothic"/>
              <a:cs typeface="BIZ UDPGothic"/>
            </a:endParaRPr>
          </a:p>
        </p:txBody>
      </p:sp>
      <p:grpSp>
        <p:nvGrpSpPr>
          <p:cNvPr id="32" name="object 32"/>
          <p:cNvGrpSpPr/>
          <p:nvPr/>
        </p:nvGrpSpPr>
        <p:grpSpPr>
          <a:xfrm>
            <a:off x="7045452" y="2584704"/>
            <a:ext cx="3293745" cy="2927985"/>
            <a:chOff x="7045452" y="2584704"/>
            <a:chExt cx="3293745" cy="2927985"/>
          </a:xfrm>
        </p:grpSpPr>
        <p:sp>
          <p:nvSpPr>
            <p:cNvPr id="33" name="object 33"/>
            <p:cNvSpPr/>
            <p:nvPr/>
          </p:nvSpPr>
          <p:spPr>
            <a:xfrm>
              <a:off x="7045452" y="2939796"/>
              <a:ext cx="3293745" cy="1925320"/>
            </a:xfrm>
            <a:custGeom>
              <a:avLst/>
              <a:gdLst/>
              <a:ahLst/>
              <a:cxnLst/>
              <a:rect l="l" t="t" r="r" b="b"/>
              <a:pathLst>
                <a:path w="3293745" h="1925320">
                  <a:moveTo>
                    <a:pt x="0" y="1924811"/>
                  </a:moveTo>
                  <a:lnTo>
                    <a:pt x="173736" y="1924811"/>
                  </a:lnTo>
                </a:path>
                <a:path w="3293745" h="1925320">
                  <a:moveTo>
                    <a:pt x="652272" y="1924811"/>
                  </a:moveTo>
                  <a:lnTo>
                    <a:pt x="996696" y="1924811"/>
                  </a:lnTo>
                </a:path>
                <a:path w="3293745" h="1925320">
                  <a:moveTo>
                    <a:pt x="2298192" y="1924811"/>
                  </a:moveTo>
                  <a:lnTo>
                    <a:pt x="2642616" y="1924811"/>
                  </a:lnTo>
                </a:path>
                <a:path w="3293745" h="1925320">
                  <a:moveTo>
                    <a:pt x="3121152" y="1924811"/>
                  </a:moveTo>
                  <a:lnTo>
                    <a:pt x="3293364" y="1924811"/>
                  </a:lnTo>
                </a:path>
                <a:path w="3293745" h="1925320">
                  <a:moveTo>
                    <a:pt x="1475231" y="1924811"/>
                  </a:moveTo>
                  <a:lnTo>
                    <a:pt x="1819655" y="1924811"/>
                  </a:lnTo>
                </a:path>
                <a:path w="3293745" h="1925320">
                  <a:moveTo>
                    <a:pt x="2298192" y="1283208"/>
                  </a:moveTo>
                  <a:lnTo>
                    <a:pt x="2642616" y="1283208"/>
                  </a:lnTo>
                </a:path>
                <a:path w="3293745" h="1925320">
                  <a:moveTo>
                    <a:pt x="3121152" y="1283208"/>
                  </a:moveTo>
                  <a:lnTo>
                    <a:pt x="3293364" y="1283208"/>
                  </a:lnTo>
                </a:path>
                <a:path w="3293745" h="1925320">
                  <a:moveTo>
                    <a:pt x="0" y="1283208"/>
                  </a:moveTo>
                  <a:lnTo>
                    <a:pt x="173736" y="1283208"/>
                  </a:lnTo>
                </a:path>
                <a:path w="3293745" h="1925320">
                  <a:moveTo>
                    <a:pt x="652272" y="1283208"/>
                  </a:moveTo>
                  <a:lnTo>
                    <a:pt x="996696" y="1283208"/>
                  </a:lnTo>
                </a:path>
                <a:path w="3293745" h="1925320">
                  <a:moveTo>
                    <a:pt x="1475231" y="1283208"/>
                  </a:moveTo>
                  <a:lnTo>
                    <a:pt x="1819655" y="1283208"/>
                  </a:lnTo>
                </a:path>
                <a:path w="3293745" h="1925320">
                  <a:moveTo>
                    <a:pt x="2298192" y="641603"/>
                  </a:moveTo>
                  <a:lnTo>
                    <a:pt x="2642616" y="641603"/>
                  </a:lnTo>
                </a:path>
                <a:path w="3293745" h="1925320">
                  <a:moveTo>
                    <a:pt x="3121152" y="641603"/>
                  </a:moveTo>
                  <a:lnTo>
                    <a:pt x="3293364" y="641603"/>
                  </a:lnTo>
                </a:path>
                <a:path w="3293745" h="1925320">
                  <a:moveTo>
                    <a:pt x="0" y="641603"/>
                  </a:moveTo>
                  <a:lnTo>
                    <a:pt x="173736" y="641603"/>
                  </a:lnTo>
                </a:path>
                <a:path w="3293745" h="1925320">
                  <a:moveTo>
                    <a:pt x="652272" y="641603"/>
                  </a:moveTo>
                  <a:lnTo>
                    <a:pt x="996696" y="641603"/>
                  </a:lnTo>
                </a:path>
                <a:path w="3293745" h="1925320">
                  <a:moveTo>
                    <a:pt x="1475231" y="641603"/>
                  </a:moveTo>
                  <a:lnTo>
                    <a:pt x="1819655" y="641603"/>
                  </a:lnTo>
                </a:path>
                <a:path w="3293745" h="1925320">
                  <a:moveTo>
                    <a:pt x="0" y="0"/>
                  </a:moveTo>
                  <a:lnTo>
                    <a:pt x="2642616" y="0"/>
                  </a:lnTo>
                </a:path>
                <a:path w="3293745" h="1925320">
                  <a:moveTo>
                    <a:pt x="3121152" y="0"/>
                  </a:moveTo>
                  <a:lnTo>
                    <a:pt x="3293364" y="0"/>
                  </a:lnTo>
                </a:path>
              </a:pathLst>
            </a:custGeom>
            <a:ln w="9525">
              <a:solidFill>
                <a:srgbClr val="DEDFDD"/>
              </a:solidFill>
            </a:ln>
          </p:spPr>
          <p:txBody>
            <a:bodyPr wrap="square" lIns="0" tIns="0" rIns="0" bIns="0" rtlCol="0"/>
            <a:lstStyle/>
            <a:p>
              <a:endParaRPr/>
            </a:p>
          </p:txBody>
        </p:sp>
        <p:sp>
          <p:nvSpPr>
            <p:cNvPr id="34" name="object 34"/>
            <p:cNvSpPr/>
            <p:nvPr/>
          </p:nvSpPr>
          <p:spPr>
            <a:xfrm>
              <a:off x="9688068" y="2584704"/>
              <a:ext cx="478790" cy="2923540"/>
            </a:xfrm>
            <a:custGeom>
              <a:avLst/>
              <a:gdLst/>
              <a:ahLst/>
              <a:cxnLst/>
              <a:rect l="l" t="t" r="r" b="b"/>
              <a:pathLst>
                <a:path w="478790" h="2923540">
                  <a:moveTo>
                    <a:pt x="478535" y="0"/>
                  </a:moveTo>
                  <a:lnTo>
                    <a:pt x="0" y="0"/>
                  </a:lnTo>
                  <a:lnTo>
                    <a:pt x="0" y="2923032"/>
                  </a:lnTo>
                  <a:lnTo>
                    <a:pt x="478535" y="2923032"/>
                  </a:lnTo>
                  <a:lnTo>
                    <a:pt x="478535" y="0"/>
                  </a:lnTo>
                  <a:close/>
                </a:path>
              </a:pathLst>
            </a:custGeom>
            <a:solidFill>
              <a:srgbClr val="A38B0C"/>
            </a:solidFill>
          </p:spPr>
          <p:txBody>
            <a:bodyPr wrap="square" lIns="0" tIns="0" rIns="0" bIns="0" rtlCol="0"/>
            <a:lstStyle/>
            <a:p>
              <a:endParaRPr/>
            </a:p>
          </p:txBody>
        </p:sp>
        <p:sp>
          <p:nvSpPr>
            <p:cNvPr id="35" name="object 35"/>
            <p:cNvSpPr/>
            <p:nvPr/>
          </p:nvSpPr>
          <p:spPr>
            <a:xfrm>
              <a:off x="7219188" y="2980943"/>
              <a:ext cx="2124710" cy="2527300"/>
            </a:xfrm>
            <a:custGeom>
              <a:avLst/>
              <a:gdLst/>
              <a:ahLst/>
              <a:cxnLst/>
              <a:rect l="l" t="t" r="r" b="b"/>
              <a:pathLst>
                <a:path w="2124709" h="2527300">
                  <a:moveTo>
                    <a:pt x="478536" y="300228"/>
                  </a:moveTo>
                  <a:lnTo>
                    <a:pt x="0" y="300228"/>
                  </a:lnTo>
                  <a:lnTo>
                    <a:pt x="0" y="2526792"/>
                  </a:lnTo>
                  <a:lnTo>
                    <a:pt x="478536" y="2526792"/>
                  </a:lnTo>
                  <a:lnTo>
                    <a:pt x="478536" y="300228"/>
                  </a:lnTo>
                  <a:close/>
                </a:path>
                <a:path w="2124709" h="2527300">
                  <a:moveTo>
                    <a:pt x="1301496" y="70104"/>
                  </a:moveTo>
                  <a:lnTo>
                    <a:pt x="822960" y="70104"/>
                  </a:lnTo>
                  <a:lnTo>
                    <a:pt x="822960" y="2526792"/>
                  </a:lnTo>
                  <a:lnTo>
                    <a:pt x="1301496" y="2526792"/>
                  </a:lnTo>
                  <a:lnTo>
                    <a:pt x="1301496" y="70104"/>
                  </a:lnTo>
                  <a:close/>
                </a:path>
                <a:path w="2124709" h="2527300">
                  <a:moveTo>
                    <a:pt x="2124456" y="0"/>
                  </a:moveTo>
                  <a:lnTo>
                    <a:pt x="1645920" y="0"/>
                  </a:lnTo>
                  <a:lnTo>
                    <a:pt x="1645920" y="2526792"/>
                  </a:lnTo>
                  <a:lnTo>
                    <a:pt x="2124456" y="2526792"/>
                  </a:lnTo>
                  <a:lnTo>
                    <a:pt x="2124456" y="0"/>
                  </a:lnTo>
                  <a:close/>
                </a:path>
              </a:pathLst>
            </a:custGeom>
            <a:solidFill>
              <a:srgbClr val="E6E6E6"/>
            </a:solidFill>
          </p:spPr>
          <p:txBody>
            <a:bodyPr wrap="square" lIns="0" tIns="0" rIns="0" bIns="0" rtlCol="0"/>
            <a:lstStyle/>
            <a:p>
              <a:endParaRPr/>
            </a:p>
          </p:txBody>
        </p:sp>
        <p:sp>
          <p:nvSpPr>
            <p:cNvPr id="36" name="object 36"/>
            <p:cNvSpPr/>
            <p:nvPr/>
          </p:nvSpPr>
          <p:spPr>
            <a:xfrm>
              <a:off x="7045452" y="5507736"/>
              <a:ext cx="3293745" cy="0"/>
            </a:xfrm>
            <a:custGeom>
              <a:avLst/>
              <a:gdLst/>
              <a:ahLst/>
              <a:cxnLst/>
              <a:rect l="l" t="t" r="r" b="b"/>
              <a:pathLst>
                <a:path w="3293745">
                  <a:moveTo>
                    <a:pt x="0" y="0"/>
                  </a:moveTo>
                  <a:lnTo>
                    <a:pt x="3293364" y="0"/>
                  </a:lnTo>
                </a:path>
              </a:pathLst>
            </a:custGeom>
            <a:ln w="9525">
              <a:solidFill>
                <a:srgbClr val="DEDFDD"/>
              </a:solidFill>
            </a:ln>
          </p:spPr>
          <p:txBody>
            <a:bodyPr wrap="square" lIns="0" tIns="0" rIns="0" bIns="0" rtlCol="0"/>
            <a:lstStyle/>
            <a:p>
              <a:endParaRPr/>
            </a:p>
          </p:txBody>
        </p:sp>
      </p:grpSp>
      <p:sp>
        <p:nvSpPr>
          <p:cNvPr id="37" name="object 37"/>
          <p:cNvSpPr/>
          <p:nvPr/>
        </p:nvSpPr>
        <p:spPr>
          <a:xfrm>
            <a:off x="7045452" y="2298192"/>
            <a:ext cx="3293745" cy="0"/>
          </a:xfrm>
          <a:custGeom>
            <a:avLst/>
            <a:gdLst/>
            <a:ahLst/>
            <a:cxnLst/>
            <a:rect l="l" t="t" r="r" b="b"/>
            <a:pathLst>
              <a:path w="3293745">
                <a:moveTo>
                  <a:pt x="0" y="0"/>
                </a:moveTo>
                <a:lnTo>
                  <a:pt x="3293364" y="0"/>
                </a:lnTo>
              </a:path>
            </a:pathLst>
          </a:custGeom>
          <a:ln w="9525">
            <a:solidFill>
              <a:srgbClr val="DEDFDD"/>
            </a:solidFill>
          </a:ln>
        </p:spPr>
        <p:txBody>
          <a:bodyPr wrap="square" lIns="0" tIns="0" rIns="0" bIns="0" rtlCol="0"/>
          <a:lstStyle/>
          <a:p>
            <a:endParaRPr/>
          </a:p>
        </p:txBody>
      </p:sp>
      <p:sp>
        <p:nvSpPr>
          <p:cNvPr id="38" name="object 38"/>
          <p:cNvSpPr txBox="1"/>
          <p:nvPr/>
        </p:nvSpPr>
        <p:spPr>
          <a:xfrm>
            <a:off x="7182739" y="3028315"/>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A38B0C"/>
                </a:solidFill>
                <a:latin typeface="BIZ UDPGothic"/>
                <a:cs typeface="BIZ UDPGothic"/>
              </a:rPr>
              <a:t>69.4%</a:t>
            </a:r>
            <a:endParaRPr sz="1200">
              <a:latin typeface="BIZ UDPGothic"/>
              <a:cs typeface="BIZ UDPGothic"/>
            </a:endParaRPr>
          </a:p>
        </p:txBody>
      </p:sp>
      <p:sp>
        <p:nvSpPr>
          <p:cNvPr id="39" name="object 39"/>
          <p:cNvSpPr txBox="1"/>
          <p:nvPr/>
        </p:nvSpPr>
        <p:spPr>
          <a:xfrm>
            <a:off x="8005953" y="2802763"/>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A38B0C"/>
                </a:solidFill>
                <a:latin typeface="BIZ UDPGothic"/>
                <a:cs typeface="BIZ UDPGothic"/>
              </a:rPr>
              <a:t>76.5%</a:t>
            </a:r>
            <a:endParaRPr sz="1200">
              <a:latin typeface="BIZ UDPGothic"/>
              <a:cs typeface="BIZ UDPGothic"/>
            </a:endParaRPr>
          </a:p>
        </p:txBody>
      </p:sp>
      <p:sp>
        <p:nvSpPr>
          <p:cNvPr id="40" name="object 40"/>
          <p:cNvSpPr txBox="1"/>
          <p:nvPr/>
        </p:nvSpPr>
        <p:spPr>
          <a:xfrm>
            <a:off x="8814943" y="2702178"/>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A38B0C"/>
                </a:solidFill>
                <a:latin typeface="BIZ UDPGothic"/>
                <a:cs typeface="BIZ UDPGothic"/>
              </a:rPr>
              <a:t>78.7%</a:t>
            </a:r>
            <a:endParaRPr sz="1200">
              <a:latin typeface="BIZ UDPGothic"/>
              <a:cs typeface="BIZ UDPGothic"/>
            </a:endParaRPr>
          </a:p>
        </p:txBody>
      </p:sp>
      <p:sp>
        <p:nvSpPr>
          <p:cNvPr id="41" name="object 41"/>
          <p:cNvSpPr txBox="1"/>
          <p:nvPr/>
        </p:nvSpPr>
        <p:spPr>
          <a:xfrm>
            <a:off x="7425690" y="1895931"/>
            <a:ext cx="2966720" cy="618490"/>
          </a:xfrm>
          <a:prstGeom prst="rect">
            <a:avLst/>
          </a:prstGeom>
        </p:spPr>
        <p:txBody>
          <a:bodyPr vert="horz" wrap="square" lIns="0" tIns="55244" rIns="0" bIns="0" rtlCol="0">
            <a:spAutoFit/>
          </a:bodyPr>
          <a:lstStyle/>
          <a:p>
            <a:pPr marL="12700">
              <a:lnSpc>
                <a:spcPct val="100000"/>
              </a:lnSpc>
              <a:spcBef>
                <a:spcPts val="434"/>
              </a:spcBef>
            </a:pPr>
            <a:r>
              <a:rPr sz="1100" b="1" spc="-5" dirty="0">
                <a:solidFill>
                  <a:srgbClr val="39427A"/>
                </a:solidFill>
                <a:latin typeface="BIZ UDPGothic"/>
                <a:cs typeface="BIZ UDPGothic"/>
              </a:rPr>
              <a:t>「常勤の研究職」への就職状況</a:t>
            </a:r>
            <a:r>
              <a:rPr sz="1100" b="1" dirty="0">
                <a:solidFill>
                  <a:srgbClr val="39427A"/>
                </a:solidFill>
                <a:latin typeface="BIZ UDPGothic"/>
                <a:cs typeface="BIZ UDPGothic"/>
              </a:rPr>
              <a:t>（</a:t>
            </a:r>
            <a:r>
              <a:rPr sz="1100" b="1" spc="-15" dirty="0">
                <a:solidFill>
                  <a:srgbClr val="39427A"/>
                </a:solidFill>
                <a:latin typeface="BIZ UDPGothic"/>
                <a:cs typeface="BIZ UDPGothic"/>
              </a:rPr>
              <a:t>経過年別</a:t>
            </a:r>
            <a:r>
              <a:rPr sz="1100" b="1" spc="-50" dirty="0">
                <a:solidFill>
                  <a:srgbClr val="39427A"/>
                </a:solidFill>
                <a:latin typeface="BIZ UDPGothic"/>
                <a:cs typeface="BIZ UDPGothic"/>
              </a:rPr>
              <a:t>）</a:t>
            </a:r>
            <a:endParaRPr sz="1100">
              <a:latin typeface="BIZ UDPGothic"/>
              <a:cs typeface="BIZ UDPGothic"/>
            </a:endParaRPr>
          </a:p>
          <a:p>
            <a:pPr marR="5080" algn="r">
              <a:lnSpc>
                <a:spcPct val="100000"/>
              </a:lnSpc>
              <a:spcBef>
                <a:spcPts val="610"/>
              </a:spcBef>
            </a:pPr>
            <a:r>
              <a:rPr sz="2000" b="1" spc="-10" dirty="0">
                <a:solidFill>
                  <a:srgbClr val="A38B0C"/>
                </a:solidFill>
                <a:latin typeface="BIZ UDPGothic"/>
                <a:cs typeface="BIZ UDPGothic"/>
              </a:rPr>
              <a:t>91.1%</a:t>
            </a:r>
            <a:endParaRPr sz="2000">
              <a:latin typeface="BIZ UDPGothic"/>
              <a:cs typeface="BIZ UDPGothic"/>
            </a:endParaRPr>
          </a:p>
        </p:txBody>
      </p:sp>
      <p:sp>
        <p:nvSpPr>
          <p:cNvPr id="42" name="object 42"/>
          <p:cNvSpPr txBox="1"/>
          <p:nvPr/>
        </p:nvSpPr>
        <p:spPr>
          <a:xfrm>
            <a:off x="6742556" y="5424678"/>
            <a:ext cx="22669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0%</a:t>
            </a:r>
            <a:endParaRPr sz="900">
              <a:latin typeface="BIZ UDPGothic"/>
              <a:cs typeface="BIZ UDPGothic"/>
            </a:endParaRPr>
          </a:p>
        </p:txBody>
      </p:sp>
      <p:sp>
        <p:nvSpPr>
          <p:cNvPr id="43" name="object 43"/>
          <p:cNvSpPr txBox="1"/>
          <p:nvPr/>
        </p:nvSpPr>
        <p:spPr>
          <a:xfrm>
            <a:off x="6655689" y="4782692"/>
            <a:ext cx="3136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20%</a:t>
            </a:r>
            <a:endParaRPr sz="900">
              <a:latin typeface="BIZ UDPGothic"/>
              <a:cs typeface="BIZ UDPGothic"/>
            </a:endParaRPr>
          </a:p>
        </p:txBody>
      </p:sp>
      <p:sp>
        <p:nvSpPr>
          <p:cNvPr id="44" name="object 44"/>
          <p:cNvSpPr txBox="1"/>
          <p:nvPr/>
        </p:nvSpPr>
        <p:spPr>
          <a:xfrm>
            <a:off x="6655689" y="4140834"/>
            <a:ext cx="3136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40%</a:t>
            </a:r>
            <a:endParaRPr sz="900">
              <a:latin typeface="BIZ UDPGothic"/>
              <a:cs typeface="BIZ UDPGothic"/>
            </a:endParaRPr>
          </a:p>
        </p:txBody>
      </p:sp>
      <p:sp>
        <p:nvSpPr>
          <p:cNvPr id="45" name="object 45"/>
          <p:cNvSpPr txBox="1"/>
          <p:nvPr/>
        </p:nvSpPr>
        <p:spPr>
          <a:xfrm>
            <a:off x="6655689" y="3498595"/>
            <a:ext cx="3136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60%</a:t>
            </a:r>
            <a:endParaRPr sz="900">
              <a:latin typeface="BIZ UDPGothic"/>
              <a:cs typeface="BIZ UDPGothic"/>
            </a:endParaRPr>
          </a:p>
        </p:txBody>
      </p:sp>
      <p:sp>
        <p:nvSpPr>
          <p:cNvPr id="46" name="object 46"/>
          <p:cNvSpPr txBox="1"/>
          <p:nvPr/>
        </p:nvSpPr>
        <p:spPr>
          <a:xfrm>
            <a:off x="6655689" y="2856738"/>
            <a:ext cx="3136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80%</a:t>
            </a:r>
            <a:endParaRPr sz="900">
              <a:latin typeface="BIZ UDPGothic"/>
              <a:cs typeface="BIZ UDPGothic"/>
            </a:endParaRPr>
          </a:p>
        </p:txBody>
      </p:sp>
      <p:sp>
        <p:nvSpPr>
          <p:cNvPr id="47" name="object 47"/>
          <p:cNvSpPr txBox="1"/>
          <p:nvPr/>
        </p:nvSpPr>
        <p:spPr>
          <a:xfrm>
            <a:off x="6583806" y="2214753"/>
            <a:ext cx="38544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100%</a:t>
            </a:r>
            <a:endParaRPr sz="900">
              <a:latin typeface="BIZ UDPGothic"/>
              <a:cs typeface="BIZ UDPGothic"/>
            </a:endParaRPr>
          </a:p>
        </p:txBody>
      </p:sp>
      <p:sp>
        <p:nvSpPr>
          <p:cNvPr id="48" name="object 48"/>
          <p:cNvSpPr txBox="1"/>
          <p:nvPr/>
        </p:nvSpPr>
        <p:spPr>
          <a:xfrm>
            <a:off x="7319518" y="5574588"/>
            <a:ext cx="2098675" cy="177800"/>
          </a:xfrm>
          <a:prstGeom prst="rect">
            <a:avLst/>
          </a:prstGeom>
        </p:spPr>
        <p:txBody>
          <a:bodyPr vert="horz" wrap="square" lIns="0" tIns="12065" rIns="0" bIns="0" rtlCol="0">
            <a:spAutoFit/>
          </a:bodyPr>
          <a:lstStyle/>
          <a:p>
            <a:pPr marL="12700">
              <a:lnSpc>
                <a:spcPct val="100000"/>
              </a:lnSpc>
              <a:spcBef>
                <a:spcPts val="95"/>
              </a:spcBef>
              <a:tabLst>
                <a:tab pos="669290" algn="l"/>
                <a:tab pos="1483360" algn="l"/>
              </a:tabLst>
            </a:pPr>
            <a:r>
              <a:rPr sz="1000" spc="-10" dirty="0">
                <a:solidFill>
                  <a:srgbClr val="39427A"/>
                </a:solidFill>
                <a:latin typeface="BIZ UDPGothic"/>
                <a:cs typeface="BIZ UDPGothic"/>
              </a:rPr>
              <a:t>直</a:t>
            </a:r>
            <a:r>
              <a:rPr sz="1000" spc="-50" dirty="0">
                <a:solidFill>
                  <a:srgbClr val="39427A"/>
                </a:solidFill>
                <a:latin typeface="BIZ UDPGothic"/>
                <a:cs typeface="BIZ UDPGothic"/>
              </a:rPr>
              <a:t>後</a:t>
            </a:r>
            <a:r>
              <a:rPr sz="1000" dirty="0">
                <a:solidFill>
                  <a:srgbClr val="39427A"/>
                </a:solidFill>
                <a:latin typeface="BIZ UDPGothic"/>
                <a:cs typeface="BIZ UDPGothic"/>
              </a:rPr>
              <a:t>	</a:t>
            </a:r>
            <a:r>
              <a:rPr sz="1000" spc="-10" dirty="0">
                <a:solidFill>
                  <a:srgbClr val="39427A"/>
                </a:solidFill>
                <a:latin typeface="BIZ UDPGothic"/>
                <a:cs typeface="BIZ UDPGothic"/>
              </a:rPr>
              <a:t>１年経過</a:t>
            </a:r>
            <a:r>
              <a:rPr sz="1000" spc="-50" dirty="0">
                <a:solidFill>
                  <a:srgbClr val="39427A"/>
                </a:solidFill>
                <a:latin typeface="BIZ UDPGothic"/>
                <a:cs typeface="BIZ UDPGothic"/>
              </a:rPr>
              <a:t>後</a:t>
            </a:r>
            <a:r>
              <a:rPr sz="1000" dirty="0">
                <a:solidFill>
                  <a:srgbClr val="39427A"/>
                </a:solidFill>
                <a:latin typeface="BIZ UDPGothic"/>
                <a:cs typeface="BIZ UDPGothic"/>
              </a:rPr>
              <a:t>	</a:t>
            </a:r>
            <a:r>
              <a:rPr sz="1000" spc="-20" dirty="0">
                <a:solidFill>
                  <a:srgbClr val="39427A"/>
                </a:solidFill>
                <a:latin typeface="BIZ UDPGothic"/>
                <a:cs typeface="BIZ UDPGothic"/>
              </a:rPr>
              <a:t>５</a:t>
            </a:r>
            <a:r>
              <a:rPr sz="1000" spc="-15" dirty="0">
                <a:solidFill>
                  <a:srgbClr val="39427A"/>
                </a:solidFill>
                <a:latin typeface="BIZ UDPGothic"/>
                <a:cs typeface="BIZ UDPGothic"/>
              </a:rPr>
              <a:t>年経過</a:t>
            </a:r>
            <a:r>
              <a:rPr sz="1000" spc="-50" dirty="0">
                <a:solidFill>
                  <a:srgbClr val="39427A"/>
                </a:solidFill>
                <a:latin typeface="BIZ UDPGothic"/>
                <a:cs typeface="BIZ UDPGothic"/>
              </a:rPr>
              <a:t>後</a:t>
            </a:r>
            <a:endParaRPr sz="1000">
              <a:latin typeface="BIZ UDPGothic"/>
              <a:cs typeface="BIZ UDPGothic"/>
            </a:endParaRPr>
          </a:p>
        </p:txBody>
      </p:sp>
      <p:grpSp>
        <p:nvGrpSpPr>
          <p:cNvPr id="49" name="object 49"/>
          <p:cNvGrpSpPr/>
          <p:nvPr/>
        </p:nvGrpSpPr>
        <p:grpSpPr>
          <a:xfrm>
            <a:off x="1705101" y="1862073"/>
            <a:ext cx="555625" cy="250825"/>
            <a:chOff x="1705101" y="1862073"/>
            <a:chExt cx="555625" cy="250825"/>
          </a:xfrm>
        </p:grpSpPr>
        <p:sp>
          <p:nvSpPr>
            <p:cNvPr id="50" name="object 50"/>
            <p:cNvSpPr/>
            <p:nvPr/>
          </p:nvSpPr>
          <p:spPr>
            <a:xfrm>
              <a:off x="1711451" y="1868423"/>
              <a:ext cx="542925" cy="238125"/>
            </a:xfrm>
            <a:custGeom>
              <a:avLst/>
              <a:gdLst/>
              <a:ahLst/>
              <a:cxnLst/>
              <a:rect l="l" t="t" r="r" b="b"/>
              <a:pathLst>
                <a:path w="542925" h="238125">
                  <a:moveTo>
                    <a:pt x="423672" y="0"/>
                  </a:moveTo>
                  <a:lnTo>
                    <a:pt x="118872" y="0"/>
                  </a:lnTo>
                  <a:lnTo>
                    <a:pt x="72598" y="9340"/>
                  </a:lnTo>
                  <a:lnTo>
                    <a:pt x="34813" y="34813"/>
                  </a:lnTo>
                  <a:lnTo>
                    <a:pt x="9340" y="72598"/>
                  </a:lnTo>
                  <a:lnTo>
                    <a:pt x="0" y="118872"/>
                  </a:lnTo>
                  <a:lnTo>
                    <a:pt x="9340" y="165145"/>
                  </a:lnTo>
                  <a:lnTo>
                    <a:pt x="34813" y="202930"/>
                  </a:lnTo>
                  <a:lnTo>
                    <a:pt x="72598" y="228403"/>
                  </a:lnTo>
                  <a:lnTo>
                    <a:pt x="118872" y="237743"/>
                  </a:lnTo>
                  <a:lnTo>
                    <a:pt x="423672" y="237743"/>
                  </a:lnTo>
                  <a:lnTo>
                    <a:pt x="469945" y="228403"/>
                  </a:lnTo>
                  <a:lnTo>
                    <a:pt x="507730" y="202930"/>
                  </a:lnTo>
                  <a:lnTo>
                    <a:pt x="533203" y="165145"/>
                  </a:lnTo>
                  <a:lnTo>
                    <a:pt x="542544" y="118872"/>
                  </a:lnTo>
                  <a:lnTo>
                    <a:pt x="533203" y="72598"/>
                  </a:lnTo>
                  <a:lnTo>
                    <a:pt x="507730" y="34813"/>
                  </a:lnTo>
                  <a:lnTo>
                    <a:pt x="469945" y="9340"/>
                  </a:lnTo>
                  <a:lnTo>
                    <a:pt x="423672" y="0"/>
                  </a:lnTo>
                  <a:close/>
                </a:path>
              </a:pathLst>
            </a:custGeom>
            <a:solidFill>
              <a:srgbClr val="39427A"/>
            </a:solidFill>
          </p:spPr>
          <p:txBody>
            <a:bodyPr wrap="square" lIns="0" tIns="0" rIns="0" bIns="0" rtlCol="0"/>
            <a:lstStyle/>
            <a:p>
              <a:endParaRPr/>
            </a:p>
          </p:txBody>
        </p:sp>
        <p:sp>
          <p:nvSpPr>
            <p:cNvPr id="51" name="object 51"/>
            <p:cNvSpPr/>
            <p:nvPr/>
          </p:nvSpPr>
          <p:spPr>
            <a:xfrm>
              <a:off x="1711451" y="1868423"/>
              <a:ext cx="542925" cy="238125"/>
            </a:xfrm>
            <a:custGeom>
              <a:avLst/>
              <a:gdLst/>
              <a:ahLst/>
              <a:cxnLst/>
              <a:rect l="l" t="t" r="r" b="b"/>
              <a:pathLst>
                <a:path w="542925" h="238125">
                  <a:moveTo>
                    <a:pt x="0" y="118872"/>
                  </a:moveTo>
                  <a:lnTo>
                    <a:pt x="9340" y="72598"/>
                  </a:lnTo>
                  <a:lnTo>
                    <a:pt x="34813" y="34813"/>
                  </a:lnTo>
                  <a:lnTo>
                    <a:pt x="72598" y="9340"/>
                  </a:lnTo>
                  <a:lnTo>
                    <a:pt x="118872" y="0"/>
                  </a:lnTo>
                  <a:lnTo>
                    <a:pt x="423672" y="0"/>
                  </a:lnTo>
                  <a:lnTo>
                    <a:pt x="469945" y="9340"/>
                  </a:lnTo>
                  <a:lnTo>
                    <a:pt x="507730" y="34813"/>
                  </a:lnTo>
                  <a:lnTo>
                    <a:pt x="533203" y="72598"/>
                  </a:lnTo>
                  <a:lnTo>
                    <a:pt x="542544" y="118872"/>
                  </a:lnTo>
                  <a:lnTo>
                    <a:pt x="533203" y="165145"/>
                  </a:lnTo>
                  <a:lnTo>
                    <a:pt x="507730" y="202930"/>
                  </a:lnTo>
                  <a:lnTo>
                    <a:pt x="469945" y="228403"/>
                  </a:lnTo>
                  <a:lnTo>
                    <a:pt x="423672" y="237743"/>
                  </a:lnTo>
                  <a:lnTo>
                    <a:pt x="118872" y="237743"/>
                  </a:lnTo>
                  <a:lnTo>
                    <a:pt x="72598" y="228403"/>
                  </a:lnTo>
                  <a:lnTo>
                    <a:pt x="34813" y="202930"/>
                  </a:lnTo>
                  <a:lnTo>
                    <a:pt x="9340" y="165145"/>
                  </a:lnTo>
                  <a:lnTo>
                    <a:pt x="0" y="118872"/>
                  </a:lnTo>
                  <a:close/>
                </a:path>
              </a:pathLst>
            </a:custGeom>
            <a:ln w="12699">
              <a:solidFill>
                <a:srgbClr val="39427A"/>
              </a:solidFill>
            </a:ln>
          </p:spPr>
          <p:txBody>
            <a:bodyPr wrap="square" lIns="0" tIns="0" rIns="0" bIns="0" rtlCol="0"/>
            <a:lstStyle/>
            <a:p>
              <a:endParaRPr/>
            </a:p>
          </p:txBody>
        </p:sp>
      </p:grpSp>
      <p:grpSp>
        <p:nvGrpSpPr>
          <p:cNvPr id="52" name="object 52"/>
          <p:cNvGrpSpPr/>
          <p:nvPr/>
        </p:nvGrpSpPr>
        <p:grpSpPr>
          <a:xfrm>
            <a:off x="6706869" y="1862073"/>
            <a:ext cx="555625" cy="250825"/>
            <a:chOff x="6706869" y="1862073"/>
            <a:chExt cx="555625" cy="250825"/>
          </a:xfrm>
        </p:grpSpPr>
        <p:sp>
          <p:nvSpPr>
            <p:cNvPr id="53" name="object 53"/>
            <p:cNvSpPr/>
            <p:nvPr/>
          </p:nvSpPr>
          <p:spPr>
            <a:xfrm>
              <a:off x="6713219" y="1868423"/>
              <a:ext cx="542925" cy="238125"/>
            </a:xfrm>
            <a:custGeom>
              <a:avLst/>
              <a:gdLst/>
              <a:ahLst/>
              <a:cxnLst/>
              <a:rect l="l" t="t" r="r" b="b"/>
              <a:pathLst>
                <a:path w="542925" h="238125">
                  <a:moveTo>
                    <a:pt x="423672" y="0"/>
                  </a:moveTo>
                  <a:lnTo>
                    <a:pt x="118872" y="0"/>
                  </a:lnTo>
                  <a:lnTo>
                    <a:pt x="72598" y="9340"/>
                  </a:lnTo>
                  <a:lnTo>
                    <a:pt x="34813" y="34813"/>
                  </a:lnTo>
                  <a:lnTo>
                    <a:pt x="9340" y="72598"/>
                  </a:lnTo>
                  <a:lnTo>
                    <a:pt x="0" y="118872"/>
                  </a:lnTo>
                  <a:lnTo>
                    <a:pt x="9340" y="165145"/>
                  </a:lnTo>
                  <a:lnTo>
                    <a:pt x="34813" y="202930"/>
                  </a:lnTo>
                  <a:lnTo>
                    <a:pt x="72598" y="228403"/>
                  </a:lnTo>
                  <a:lnTo>
                    <a:pt x="118872" y="237743"/>
                  </a:lnTo>
                  <a:lnTo>
                    <a:pt x="423672" y="237743"/>
                  </a:lnTo>
                  <a:lnTo>
                    <a:pt x="469945" y="228403"/>
                  </a:lnTo>
                  <a:lnTo>
                    <a:pt x="507730" y="202930"/>
                  </a:lnTo>
                  <a:lnTo>
                    <a:pt x="533203" y="165145"/>
                  </a:lnTo>
                  <a:lnTo>
                    <a:pt x="542544" y="118872"/>
                  </a:lnTo>
                  <a:lnTo>
                    <a:pt x="533203" y="72598"/>
                  </a:lnTo>
                  <a:lnTo>
                    <a:pt x="507730" y="34813"/>
                  </a:lnTo>
                  <a:lnTo>
                    <a:pt x="469945" y="9340"/>
                  </a:lnTo>
                  <a:lnTo>
                    <a:pt x="423672" y="0"/>
                  </a:lnTo>
                  <a:close/>
                </a:path>
              </a:pathLst>
            </a:custGeom>
            <a:solidFill>
              <a:srgbClr val="A38B0C"/>
            </a:solidFill>
          </p:spPr>
          <p:txBody>
            <a:bodyPr wrap="square" lIns="0" tIns="0" rIns="0" bIns="0" rtlCol="0"/>
            <a:lstStyle/>
            <a:p>
              <a:endParaRPr/>
            </a:p>
          </p:txBody>
        </p:sp>
        <p:sp>
          <p:nvSpPr>
            <p:cNvPr id="54" name="object 54"/>
            <p:cNvSpPr/>
            <p:nvPr/>
          </p:nvSpPr>
          <p:spPr>
            <a:xfrm>
              <a:off x="6713219" y="1868423"/>
              <a:ext cx="542925" cy="238125"/>
            </a:xfrm>
            <a:custGeom>
              <a:avLst/>
              <a:gdLst/>
              <a:ahLst/>
              <a:cxnLst/>
              <a:rect l="l" t="t" r="r" b="b"/>
              <a:pathLst>
                <a:path w="542925" h="238125">
                  <a:moveTo>
                    <a:pt x="0" y="118872"/>
                  </a:moveTo>
                  <a:lnTo>
                    <a:pt x="9340" y="72598"/>
                  </a:lnTo>
                  <a:lnTo>
                    <a:pt x="34813" y="34813"/>
                  </a:lnTo>
                  <a:lnTo>
                    <a:pt x="72598" y="9340"/>
                  </a:lnTo>
                  <a:lnTo>
                    <a:pt x="118872" y="0"/>
                  </a:lnTo>
                  <a:lnTo>
                    <a:pt x="423672" y="0"/>
                  </a:lnTo>
                  <a:lnTo>
                    <a:pt x="469945" y="9340"/>
                  </a:lnTo>
                  <a:lnTo>
                    <a:pt x="507730" y="34813"/>
                  </a:lnTo>
                  <a:lnTo>
                    <a:pt x="533203" y="72598"/>
                  </a:lnTo>
                  <a:lnTo>
                    <a:pt x="542544" y="118872"/>
                  </a:lnTo>
                  <a:lnTo>
                    <a:pt x="533203" y="165145"/>
                  </a:lnTo>
                  <a:lnTo>
                    <a:pt x="507730" y="202930"/>
                  </a:lnTo>
                  <a:lnTo>
                    <a:pt x="469945" y="228403"/>
                  </a:lnTo>
                  <a:lnTo>
                    <a:pt x="423672" y="237743"/>
                  </a:lnTo>
                  <a:lnTo>
                    <a:pt x="118872" y="237743"/>
                  </a:lnTo>
                  <a:lnTo>
                    <a:pt x="72598" y="228403"/>
                  </a:lnTo>
                  <a:lnTo>
                    <a:pt x="34813" y="202930"/>
                  </a:lnTo>
                  <a:lnTo>
                    <a:pt x="9340" y="165145"/>
                  </a:lnTo>
                  <a:lnTo>
                    <a:pt x="0" y="118872"/>
                  </a:lnTo>
                  <a:close/>
                </a:path>
              </a:pathLst>
            </a:custGeom>
            <a:ln w="12700">
              <a:solidFill>
                <a:srgbClr val="A38B0C"/>
              </a:solidFill>
            </a:ln>
          </p:spPr>
          <p:txBody>
            <a:bodyPr wrap="square" lIns="0" tIns="0" rIns="0" bIns="0" rtlCol="0"/>
            <a:lstStyle/>
            <a:p>
              <a:endParaRPr/>
            </a:p>
          </p:txBody>
        </p:sp>
      </p:grpSp>
      <p:sp>
        <p:nvSpPr>
          <p:cNvPr id="55" name="object 55"/>
          <p:cNvSpPr txBox="1"/>
          <p:nvPr/>
        </p:nvSpPr>
        <p:spPr>
          <a:xfrm>
            <a:off x="1855470" y="1872183"/>
            <a:ext cx="5273675" cy="208915"/>
          </a:xfrm>
          <a:prstGeom prst="rect">
            <a:avLst/>
          </a:prstGeom>
        </p:spPr>
        <p:txBody>
          <a:bodyPr vert="horz" wrap="square" lIns="0" tIns="12700" rIns="0" bIns="0" rtlCol="0">
            <a:spAutoFit/>
          </a:bodyPr>
          <a:lstStyle/>
          <a:p>
            <a:pPr marL="12700">
              <a:lnSpc>
                <a:spcPct val="100000"/>
              </a:lnSpc>
              <a:spcBef>
                <a:spcPts val="100"/>
              </a:spcBef>
              <a:tabLst>
                <a:tab pos="5015230" algn="l"/>
              </a:tabLst>
            </a:pPr>
            <a:r>
              <a:rPr sz="1200" b="1" spc="-25" dirty="0">
                <a:solidFill>
                  <a:srgbClr val="FFFFFF"/>
                </a:solidFill>
                <a:latin typeface="BIZ UDPGothic"/>
                <a:cs typeface="BIZ UDPGothic"/>
              </a:rPr>
              <a:t>DC</a:t>
            </a:r>
            <a:r>
              <a:rPr sz="1200" b="1" dirty="0">
                <a:solidFill>
                  <a:srgbClr val="FFFFFF"/>
                </a:solidFill>
                <a:latin typeface="BIZ UDPGothic"/>
                <a:cs typeface="BIZ UDPGothic"/>
              </a:rPr>
              <a:t>	</a:t>
            </a:r>
            <a:r>
              <a:rPr sz="1200" b="1" spc="-25" dirty="0">
                <a:solidFill>
                  <a:srgbClr val="FFFFFF"/>
                </a:solidFill>
                <a:latin typeface="BIZ UDPGothic"/>
                <a:cs typeface="BIZ UDPGothic"/>
              </a:rPr>
              <a:t>PD</a:t>
            </a:r>
            <a:endParaRPr sz="1200">
              <a:latin typeface="BIZ UDPGothic"/>
              <a:cs typeface="BIZ UDPGothic"/>
            </a:endParaRPr>
          </a:p>
        </p:txBody>
      </p:sp>
      <p:sp>
        <p:nvSpPr>
          <p:cNvPr id="56" name="object 56"/>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16283" y="0"/>
            <a:ext cx="775716" cy="778763"/>
          </a:xfrm>
          <a:prstGeom prst="rect">
            <a:avLst/>
          </a:prstGeom>
        </p:spPr>
      </p:pic>
      <p:grpSp>
        <p:nvGrpSpPr>
          <p:cNvPr id="3" name="object 3"/>
          <p:cNvGrpSpPr/>
          <p:nvPr/>
        </p:nvGrpSpPr>
        <p:grpSpPr>
          <a:xfrm>
            <a:off x="6463284" y="4044696"/>
            <a:ext cx="4853940" cy="2169160"/>
            <a:chOff x="6463284" y="4044696"/>
            <a:chExt cx="4853940" cy="2169160"/>
          </a:xfrm>
        </p:grpSpPr>
        <p:sp>
          <p:nvSpPr>
            <p:cNvPr id="4" name="object 4"/>
            <p:cNvSpPr/>
            <p:nvPr/>
          </p:nvSpPr>
          <p:spPr>
            <a:xfrm>
              <a:off x="6463284" y="4044696"/>
              <a:ext cx="4853940" cy="2169160"/>
            </a:xfrm>
            <a:custGeom>
              <a:avLst/>
              <a:gdLst/>
              <a:ahLst/>
              <a:cxnLst/>
              <a:rect l="l" t="t" r="r" b="b"/>
              <a:pathLst>
                <a:path w="4853940" h="2169160">
                  <a:moveTo>
                    <a:pt x="4853940" y="0"/>
                  </a:moveTo>
                  <a:lnTo>
                    <a:pt x="0" y="0"/>
                  </a:lnTo>
                  <a:lnTo>
                    <a:pt x="0" y="2168652"/>
                  </a:lnTo>
                  <a:lnTo>
                    <a:pt x="4853940" y="2168652"/>
                  </a:lnTo>
                  <a:lnTo>
                    <a:pt x="4853940" y="0"/>
                  </a:lnTo>
                  <a:close/>
                </a:path>
              </a:pathLst>
            </a:custGeom>
            <a:solidFill>
              <a:srgbClr val="EAEBF6"/>
            </a:solidFill>
          </p:spPr>
          <p:txBody>
            <a:bodyPr wrap="square" lIns="0" tIns="0" rIns="0" bIns="0" rtlCol="0"/>
            <a:lstStyle/>
            <a:p>
              <a:endParaRPr/>
            </a:p>
          </p:txBody>
        </p:sp>
        <p:pic>
          <p:nvPicPr>
            <p:cNvPr id="5" name="object 5"/>
            <p:cNvPicPr/>
            <p:nvPr/>
          </p:nvPicPr>
          <p:blipFill>
            <a:blip r:embed="rId3" cstate="print"/>
            <a:stretch>
              <a:fillRect/>
            </a:stretch>
          </p:blipFill>
          <p:spPr>
            <a:xfrm>
              <a:off x="10093452" y="4235196"/>
              <a:ext cx="1008888" cy="1223771"/>
            </a:xfrm>
            <a:prstGeom prst="rect">
              <a:avLst/>
            </a:prstGeom>
          </p:spPr>
        </p:pic>
      </p:grpSp>
      <p:grpSp>
        <p:nvGrpSpPr>
          <p:cNvPr id="6" name="object 6"/>
          <p:cNvGrpSpPr/>
          <p:nvPr/>
        </p:nvGrpSpPr>
        <p:grpSpPr>
          <a:xfrm>
            <a:off x="874775" y="4040123"/>
            <a:ext cx="4853940" cy="2169160"/>
            <a:chOff x="874775" y="4040123"/>
            <a:chExt cx="4853940" cy="2169160"/>
          </a:xfrm>
        </p:grpSpPr>
        <p:sp>
          <p:nvSpPr>
            <p:cNvPr id="7" name="object 7"/>
            <p:cNvSpPr/>
            <p:nvPr/>
          </p:nvSpPr>
          <p:spPr>
            <a:xfrm>
              <a:off x="874775" y="4040123"/>
              <a:ext cx="4853940" cy="2169160"/>
            </a:xfrm>
            <a:custGeom>
              <a:avLst/>
              <a:gdLst/>
              <a:ahLst/>
              <a:cxnLst/>
              <a:rect l="l" t="t" r="r" b="b"/>
              <a:pathLst>
                <a:path w="4853940" h="2169160">
                  <a:moveTo>
                    <a:pt x="4853940" y="0"/>
                  </a:moveTo>
                  <a:lnTo>
                    <a:pt x="0" y="0"/>
                  </a:lnTo>
                  <a:lnTo>
                    <a:pt x="0" y="2168652"/>
                  </a:lnTo>
                  <a:lnTo>
                    <a:pt x="4853940" y="2168652"/>
                  </a:lnTo>
                  <a:lnTo>
                    <a:pt x="4853940" y="0"/>
                  </a:lnTo>
                  <a:close/>
                </a:path>
              </a:pathLst>
            </a:custGeom>
            <a:solidFill>
              <a:srgbClr val="EAEBF6"/>
            </a:solidFill>
          </p:spPr>
          <p:txBody>
            <a:bodyPr wrap="square" lIns="0" tIns="0" rIns="0" bIns="0" rtlCol="0"/>
            <a:lstStyle/>
            <a:p>
              <a:endParaRPr/>
            </a:p>
          </p:txBody>
        </p:sp>
        <p:pic>
          <p:nvPicPr>
            <p:cNvPr id="8" name="object 8"/>
            <p:cNvPicPr/>
            <p:nvPr/>
          </p:nvPicPr>
          <p:blipFill>
            <a:blip r:embed="rId4" cstate="print"/>
            <a:stretch>
              <a:fillRect/>
            </a:stretch>
          </p:blipFill>
          <p:spPr>
            <a:xfrm>
              <a:off x="4456175" y="4235195"/>
              <a:ext cx="1010412" cy="1271015"/>
            </a:xfrm>
            <a:prstGeom prst="rect">
              <a:avLst/>
            </a:prstGeom>
          </p:spPr>
        </p:pic>
      </p:grpSp>
      <p:grpSp>
        <p:nvGrpSpPr>
          <p:cNvPr id="9" name="object 9"/>
          <p:cNvGrpSpPr/>
          <p:nvPr/>
        </p:nvGrpSpPr>
        <p:grpSpPr>
          <a:xfrm>
            <a:off x="6463284" y="1795272"/>
            <a:ext cx="4853940" cy="2169160"/>
            <a:chOff x="6463284" y="1795272"/>
            <a:chExt cx="4853940" cy="2169160"/>
          </a:xfrm>
        </p:grpSpPr>
        <p:sp>
          <p:nvSpPr>
            <p:cNvPr id="10" name="object 10"/>
            <p:cNvSpPr/>
            <p:nvPr/>
          </p:nvSpPr>
          <p:spPr>
            <a:xfrm>
              <a:off x="6463284" y="1795272"/>
              <a:ext cx="4853940" cy="2169160"/>
            </a:xfrm>
            <a:custGeom>
              <a:avLst/>
              <a:gdLst/>
              <a:ahLst/>
              <a:cxnLst/>
              <a:rect l="l" t="t" r="r" b="b"/>
              <a:pathLst>
                <a:path w="4853940" h="2169160">
                  <a:moveTo>
                    <a:pt x="4853940" y="0"/>
                  </a:moveTo>
                  <a:lnTo>
                    <a:pt x="0" y="0"/>
                  </a:lnTo>
                  <a:lnTo>
                    <a:pt x="0" y="2168652"/>
                  </a:lnTo>
                  <a:lnTo>
                    <a:pt x="4853940" y="2168652"/>
                  </a:lnTo>
                  <a:lnTo>
                    <a:pt x="4853940" y="0"/>
                  </a:lnTo>
                  <a:close/>
                </a:path>
              </a:pathLst>
            </a:custGeom>
            <a:solidFill>
              <a:srgbClr val="EAEBF6"/>
            </a:solidFill>
          </p:spPr>
          <p:txBody>
            <a:bodyPr wrap="square" lIns="0" tIns="0" rIns="0" bIns="0" rtlCol="0"/>
            <a:lstStyle/>
            <a:p>
              <a:endParaRPr/>
            </a:p>
          </p:txBody>
        </p:sp>
        <p:pic>
          <p:nvPicPr>
            <p:cNvPr id="11" name="object 11"/>
            <p:cNvPicPr/>
            <p:nvPr/>
          </p:nvPicPr>
          <p:blipFill>
            <a:blip r:embed="rId5" cstate="print"/>
            <a:stretch>
              <a:fillRect/>
            </a:stretch>
          </p:blipFill>
          <p:spPr>
            <a:xfrm>
              <a:off x="10090404" y="1959864"/>
              <a:ext cx="966216" cy="1234439"/>
            </a:xfrm>
            <a:prstGeom prst="rect">
              <a:avLst/>
            </a:prstGeom>
          </p:spPr>
        </p:pic>
      </p:grpSp>
      <p:sp>
        <p:nvSpPr>
          <p:cNvPr id="12" name="object 12"/>
          <p:cNvSpPr/>
          <p:nvPr/>
        </p:nvSpPr>
        <p:spPr>
          <a:xfrm>
            <a:off x="6786371" y="5279135"/>
            <a:ext cx="3054350" cy="181610"/>
          </a:xfrm>
          <a:custGeom>
            <a:avLst/>
            <a:gdLst/>
            <a:ahLst/>
            <a:cxnLst/>
            <a:rect l="l" t="t" r="r" b="b"/>
            <a:pathLst>
              <a:path w="3054350" h="181610">
                <a:moveTo>
                  <a:pt x="2963418" y="0"/>
                </a:moveTo>
                <a:lnTo>
                  <a:pt x="90677" y="0"/>
                </a:lnTo>
                <a:lnTo>
                  <a:pt x="55399" y="7131"/>
                </a:lnTo>
                <a:lnTo>
                  <a:pt x="26574" y="26574"/>
                </a:lnTo>
                <a:lnTo>
                  <a:pt x="7131" y="55399"/>
                </a:lnTo>
                <a:lnTo>
                  <a:pt x="0" y="90677"/>
                </a:lnTo>
                <a:lnTo>
                  <a:pt x="7131" y="125956"/>
                </a:lnTo>
                <a:lnTo>
                  <a:pt x="26574" y="154781"/>
                </a:lnTo>
                <a:lnTo>
                  <a:pt x="55399" y="174224"/>
                </a:lnTo>
                <a:lnTo>
                  <a:pt x="90677" y="181355"/>
                </a:lnTo>
                <a:lnTo>
                  <a:pt x="2963418" y="181355"/>
                </a:lnTo>
                <a:lnTo>
                  <a:pt x="2998696" y="174224"/>
                </a:lnTo>
                <a:lnTo>
                  <a:pt x="3027521" y="154781"/>
                </a:lnTo>
                <a:lnTo>
                  <a:pt x="3046964" y="125956"/>
                </a:lnTo>
                <a:lnTo>
                  <a:pt x="3054096" y="90677"/>
                </a:lnTo>
                <a:lnTo>
                  <a:pt x="3046964" y="55399"/>
                </a:lnTo>
                <a:lnTo>
                  <a:pt x="3027521" y="26574"/>
                </a:lnTo>
                <a:lnTo>
                  <a:pt x="2998696" y="7131"/>
                </a:lnTo>
                <a:lnTo>
                  <a:pt x="2963418" y="0"/>
                </a:lnTo>
                <a:close/>
              </a:path>
            </a:pathLst>
          </a:custGeom>
          <a:solidFill>
            <a:srgbClr val="F7571D"/>
          </a:solidFill>
        </p:spPr>
        <p:txBody>
          <a:bodyPr wrap="square" lIns="0" tIns="0" rIns="0" bIns="0" rtlCol="0"/>
          <a:lstStyle/>
          <a:p>
            <a:endParaRPr/>
          </a:p>
        </p:txBody>
      </p:sp>
      <p:sp>
        <p:nvSpPr>
          <p:cNvPr id="13" name="object 13"/>
          <p:cNvSpPr/>
          <p:nvPr/>
        </p:nvSpPr>
        <p:spPr>
          <a:xfrm>
            <a:off x="1149096" y="5279135"/>
            <a:ext cx="3054350" cy="181610"/>
          </a:xfrm>
          <a:custGeom>
            <a:avLst/>
            <a:gdLst/>
            <a:ahLst/>
            <a:cxnLst/>
            <a:rect l="l" t="t" r="r" b="b"/>
            <a:pathLst>
              <a:path w="3054350" h="181610">
                <a:moveTo>
                  <a:pt x="2963417" y="0"/>
                </a:moveTo>
                <a:lnTo>
                  <a:pt x="90678" y="0"/>
                </a:lnTo>
                <a:lnTo>
                  <a:pt x="55383" y="7131"/>
                </a:lnTo>
                <a:lnTo>
                  <a:pt x="26560" y="26574"/>
                </a:lnTo>
                <a:lnTo>
                  <a:pt x="7126" y="55399"/>
                </a:lnTo>
                <a:lnTo>
                  <a:pt x="0" y="90677"/>
                </a:lnTo>
                <a:lnTo>
                  <a:pt x="7126" y="125956"/>
                </a:lnTo>
                <a:lnTo>
                  <a:pt x="26560" y="154781"/>
                </a:lnTo>
                <a:lnTo>
                  <a:pt x="55383" y="174224"/>
                </a:lnTo>
                <a:lnTo>
                  <a:pt x="90678" y="181355"/>
                </a:lnTo>
                <a:lnTo>
                  <a:pt x="2963417" y="181355"/>
                </a:lnTo>
                <a:lnTo>
                  <a:pt x="2998696" y="174224"/>
                </a:lnTo>
                <a:lnTo>
                  <a:pt x="3027521" y="154781"/>
                </a:lnTo>
                <a:lnTo>
                  <a:pt x="3046964" y="125956"/>
                </a:lnTo>
                <a:lnTo>
                  <a:pt x="3054095" y="90677"/>
                </a:lnTo>
                <a:lnTo>
                  <a:pt x="3046964" y="55399"/>
                </a:lnTo>
                <a:lnTo>
                  <a:pt x="3027521" y="26574"/>
                </a:lnTo>
                <a:lnTo>
                  <a:pt x="2998696" y="7131"/>
                </a:lnTo>
                <a:lnTo>
                  <a:pt x="2963417" y="0"/>
                </a:lnTo>
                <a:close/>
              </a:path>
            </a:pathLst>
          </a:custGeom>
          <a:solidFill>
            <a:srgbClr val="A38B0C"/>
          </a:solidFill>
        </p:spPr>
        <p:txBody>
          <a:bodyPr wrap="square" lIns="0" tIns="0" rIns="0" bIns="0" rtlCol="0"/>
          <a:lstStyle/>
          <a:p>
            <a:endParaRPr/>
          </a:p>
        </p:txBody>
      </p:sp>
      <p:sp>
        <p:nvSpPr>
          <p:cNvPr id="14" name="object 14" descr="$PPTXTitle"/>
          <p:cNvSpPr txBox="1">
            <a:spLocks noGrp="1"/>
          </p:cNvSpPr>
          <p:nvPr>
            <p:ph type="title"/>
          </p:nvPr>
        </p:nvSpPr>
        <p:spPr>
          <a:xfrm>
            <a:off x="3411473" y="418846"/>
            <a:ext cx="5368925" cy="391160"/>
          </a:xfrm>
          <a:prstGeom prst="rect">
            <a:avLst/>
          </a:prstGeom>
        </p:spPr>
        <p:txBody>
          <a:bodyPr vert="horz" wrap="square" lIns="0" tIns="12700" rIns="0" bIns="0" rtlCol="0">
            <a:spAutoFit/>
          </a:bodyPr>
          <a:lstStyle/>
          <a:p>
            <a:pPr marL="12700">
              <a:lnSpc>
                <a:spcPct val="100000"/>
              </a:lnSpc>
              <a:spcBef>
                <a:spcPts val="100"/>
              </a:spcBef>
            </a:pPr>
            <a:r>
              <a:rPr spc="-5" dirty="0"/>
              <a:t>「特別研究員」を経て、次世代の研究者へ</a:t>
            </a:r>
          </a:p>
        </p:txBody>
      </p:sp>
      <p:grpSp>
        <p:nvGrpSpPr>
          <p:cNvPr id="15" name="object 15"/>
          <p:cNvGrpSpPr/>
          <p:nvPr/>
        </p:nvGrpSpPr>
        <p:grpSpPr>
          <a:xfrm>
            <a:off x="874775" y="1790700"/>
            <a:ext cx="4853940" cy="2169160"/>
            <a:chOff x="874775" y="1790700"/>
            <a:chExt cx="4853940" cy="2169160"/>
          </a:xfrm>
        </p:grpSpPr>
        <p:sp>
          <p:nvSpPr>
            <p:cNvPr id="16" name="object 16"/>
            <p:cNvSpPr/>
            <p:nvPr/>
          </p:nvSpPr>
          <p:spPr>
            <a:xfrm>
              <a:off x="874775" y="1790700"/>
              <a:ext cx="4853940" cy="2169160"/>
            </a:xfrm>
            <a:custGeom>
              <a:avLst/>
              <a:gdLst/>
              <a:ahLst/>
              <a:cxnLst/>
              <a:rect l="l" t="t" r="r" b="b"/>
              <a:pathLst>
                <a:path w="4853940" h="2169160">
                  <a:moveTo>
                    <a:pt x="4853940" y="0"/>
                  </a:moveTo>
                  <a:lnTo>
                    <a:pt x="0" y="0"/>
                  </a:lnTo>
                  <a:lnTo>
                    <a:pt x="0" y="2168652"/>
                  </a:lnTo>
                  <a:lnTo>
                    <a:pt x="4853940" y="2168652"/>
                  </a:lnTo>
                  <a:lnTo>
                    <a:pt x="4853940" y="0"/>
                  </a:lnTo>
                  <a:close/>
                </a:path>
              </a:pathLst>
            </a:custGeom>
            <a:solidFill>
              <a:srgbClr val="EAEBF6"/>
            </a:solidFill>
          </p:spPr>
          <p:txBody>
            <a:bodyPr wrap="square" lIns="0" tIns="0" rIns="0" bIns="0" rtlCol="0"/>
            <a:lstStyle/>
            <a:p>
              <a:endParaRPr/>
            </a:p>
          </p:txBody>
        </p:sp>
        <p:sp>
          <p:nvSpPr>
            <p:cNvPr id="17" name="object 17"/>
            <p:cNvSpPr/>
            <p:nvPr/>
          </p:nvSpPr>
          <p:spPr>
            <a:xfrm>
              <a:off x="1149095" y="2983991"/>
              <a:ext cx="3054350" cy="181610"/>
            </a:xfrm>
            <a:custGeom>
              <a:avLst/>
              <a:gdLst/>
              <a:ahLst/>
              <a:cxnLst/>
              <a:rect l="l" t="t" r="r" b="b"/>
              <a:pathLst>
                <a:path w="3054350" h="181610">
                  <a:moveTo>
                    <a:pt x="2963417" y="0"/>
                  </a:moveTo>
                  <a:lnTo>
                    <a:pt x="90678" y="0"/>
                  </a:lnTo>
                  <a:lnTo>
                    <a:pt x="55383" y="7131"/>
                  </a:lnTo>
                  <a:lnTo>
                    <a:pt x="26560" y="26574"/>
                  </a:lnTo>
                  <a:lnTo>
                    <a:pt x="7126" y="55399"/>
                  </a:lnTo>
                  <a:lnTo>
                    <a:pt x="0" y="90678"/>
                  </a:lnTo>
                  <a:lnTo>
                    <a:pt x="7126" y="125956"/>
                  </a:lnTo>
                  <a:lnTo>
                    <a:pt x="26560" y="154781"/>
                  </a:lnTo>
                  <a:lnTo>
                    <a:pt x="55383" y="174224"/>
                  </a:lnTo>
                  <a:lnTo>
                    <a:pt x="90678" y="181356"/>
                  </a:lnTo>
                  <a:lnTo>
                    <a:pt x="2963417" y="181356"/>
                  </a:lnTo>
                  <a:lnTo>
                    <a:pt x="2998696" y="174224"/>
                  </a:lnTo>
                  <a:lnTo>
                    <a:pt x="3027521" y="154781"/>
                  </a:lnTo>
                  <a:lnTo>
                    <a:pt x="3046964" y="125956"/>
                  </a:lnTo>
                  <a:lnTo>
                    <a:pt x="3054095" y="90678"/>
                  </a:lnTo>
                  <a:lnTo>
                    <a:pt x="3046964" y="55399"/>
                  </a:lnTo>
                  <a:lnTo>
                    <a:pt x="3027521" y="26574"/>
                  </a:lnTo>
                  <a:lnTo>
                    <a:pt x="2998696" y="7131"/>
                  </a:lnTo>
                  <a:lnTo>
                    <a:pt x="2963417" y="0"/>
                  </a:lnTo>
                  <a:close/>
                </a:path>
              </a:pathLst>
            </a:custGeom>
            <a:solidFill>
              <a:srgbClr val="39427A"/>
            </a:solidFill>
          </p:spPr>
          <p:txBody>
            <a:bodyPr wrap="square" lIns="0" tIns="0" rIns="0" bIns="0" rtlCol="0"/>
            <a:lstStyle/>
            <a:p>
              <a:endParaRPr/>
            </a:p>
          </p:txBody>
        </p:sp>
        <p:pic>
          <p:nvPicPr>
            <p:cNvPr id="18" name="object 18"/>
            <p:cNvPicPr/>
            <p:nvPr/>
          </p:nvPicPr>
          <p:blipFill>
            <a:blip r:embed="rId6" cstate="print"/>
            <a:stretch>
              <a:fillRect/>
            </a:stretch>
          </p:blipFill>
          <p:spPr>
            <a:xfrm>
              <a:off x="4471416" y="1959863"/>
              <a:ext cx="982980" cy="1223010"/>
            </a:xfrm>
            <a:prstGeom prst="rect">
              <a:avLst/>
            </a:prstGeom>
          </p:spPr>
        </p:pic>
      </p:grpSp>
      <p:sp>
        <p:nvSpPr>
          <p:cNvPr id="19" name="object 19"/>
          <p:cNvSpPr txBox="1"/>
          <p:nvPr/>
        </p:nvSpPr>
        <p:spPr>
          <a:xfrm>
            <a:off x="874775" y="1790700"/>
            <a:ext cx="4853940" cy="2169160"/>
          </a:xfrm>
          <a:prstGeom prst="rect">
            <a:avLst/>
          </a:prstGeom>
        </p:spPr>
        <p:txBody>
          <a:bodyPr vert="horz" wrap="square" lIns="0" tIns="38735" rIns="0" bIns="0" rtlCol="0">
            <a:spAutoFit/>
          </a:bodyPr>
          <a:lstStyle/>
          <a:p>
            <a:pPr>
              <a:lnSpc>
                <a:spcPct val="100000"/>
              </a:lnSpc>
              <a:spcBef>
                <a:spcPts val="305"/>
              </a:spcBef>
            </a:pPr>
            <a:endParaRPr sz="700">
              <a:latin typeface="Times New Roman"/>
              <a:cs typeface="Times New Roman"/>
            </a:endParaRPr>
          </a:p>
          <a:p>
            <a:pPr marL="321945">
              <a:lnSpc>
                <a:spcPct val="100000"/>
              </a:lnSpc>
            </a:pPr>
            <a:r>
              <a:rPr sz="700" spc="60" dirty="0">
                <a:solidFill>
                  <a:srgbClr val="39427A"/>
                </a:solidFill>
                <a:latin typeface="BIZ UDPGothic"/>
                <a:cs typeface="BIZ UDPGothic"/>
              </a:rPr>
              <a:t>むら やま ひとし</a:t>
            </a:r>
            <a:endParaRPr sz="700">
              <a:latin typeface="BIZ UDPGothic"/>
              <a:cs typeface="BIZ UDPGothic"/>
            </a:endParaRPr>
          </a:p>
          <a:p>
            <a:pPr marL="294005">
              <a:lnSpc>
                <a:spcPct val="100000"/>
              </a:lnSpc>
              <a:spcBef>
                <a:spcPts val="50"/>
              </a:spcBef>
            </a:pPr>
            <a:r>
              <a:rPr sz="1800" b="1" spc="-35" dirty="0">
                <a:solidFill>
                  <a:srgbClr val="39427A"/>
                </a:solidFill>
                <a:latin typeface="BIZ UDPGothic"/>
                <a:cs typeface="BIZ UDPGothic"/>
              </a:rPr>
              <a:t>村山 斉 </a:t>
            </a:r>
            <a:r>
              <a:rPr sz="1100" b="1" spc="-25" dirty="0">
                <a:solidFill>
                  <a:srgbClr val="39427A"/>
                </a:solidFill>
                <a:latin typeface="BIZ UDPGothic"/>
                <a:cs typeface="BIZ UDPGothic"/>
              </a:rPr>
              <a:t>先生</a:t>
            </a:r>
            <a:endParaRPr sz="1100">
              <a:latin typeface="BIZ UDPGothic"/>
              <a:cs typeface="BIZ UDPGothic"/>
            </a:endParaRPr>
          </a:p>
          <a:p>
            <a:pPr marL="294005" algn="just">
              <a:lnSpc>
                <a:spcPct val="100000"/>
              </a:lnSpc>
              <a:spcBef>
                <a:spcPts val="375"/>
              </a:spcBef>
            </a:pPr>
            <a:r>
              <a:rPr sz="1100" spc="-5" dirty="0">
                <a:solidFill>
                  <a:srgbClr val="39427A"/>
                </a:solidFill>
                <a:latin typeface="BIZ UDPGothic"/>
                <a:cs typeface="BIZ UDPGothic"/>
              </a:rPr>
              <a:t>東京大学</a:t>
            </a:r>
            <a:r>
              <a:rPr sz="1100" dirty="0">
                <a:solidFill>
                  <a:srgbClr val="39427A"/>
                </a:solidFill>
                <a:latin typeface="BIZ UDPGothic"/>
                <a:cs typeface="BIZ UDPGothic"/>
              </a:rPr>
              <a:t>Kavli</a:t>
            </a:r>
            <a:r>
              <a:rPr sz="1100" spc="-60" dirty="0">
                <a:solidFill>
                  <a:srgbClr val="39427A"/>
                </a:solidFill>
                <a:latin typeface="BIZ UDPGothic"/>
                <a:cs typeface="BIZ UDPGothic"/>
              </a:rPr>
              <a:t> </a:t>
            </a:r>
            <a:r>
              <a:rPr sz="1100" dirty="0">
                <a:solidFill>
                  <a:srgbClr val="39427A"/>
                </a:solidFill>
                <a:latin typeface="BIZ UDPGothic"/>
                <a:cs typeface="BIZ UDPGothic"/>
              </a:rPr>
              <a:t>IPMU</a:t>
            </a:r>
            <a:r>
              <a:rPr sz="1100" spc="-20" dirty="0">
                <a:solidFill>
                  <a:srgbClr val="39427A"/>
                </a:solidFill>
                <a:latin typeface="BIZ UDPGothic"/>
                <a:cs typeface="BIZ UDPGothic"/>
              </a:rPr>
              <a:t> 機構長</a:t>
            </a:r>
            <a:endParaRPr sz="1100">
              <a:latin typeface="BIZ UDPGothic"/>
              <a:cs typeface="BIZ UDPGothic"/>
            </a:endParaRPr>
          </a:p>
          <a:p>
            <a:pPr marR="1215390" algn="ctr">
              <a:lnSpc>
                <a:spcPct val="100000"/>
              </a:lnSpc>
              <a:spcBef>
                <a:spcPts val="1110"/>
              </a:spcBef>
            </a:pPr>
            <a:r>
              <a:rPr sz="1000" spc="-25" dirty="0">
                <a:solidFill>
                  <a:srgbClr val="39427A"/>
                </a:solidFill>
                <a:latin typeface="BIZ UDPGothic"/>
                <a:cs typeface="BIZ UDPGothic"/>
              </a:rPr>
              <a:t>理論でも実験でもないソフトウエア開発で博士号を取得</a:t>
            </a:r>
            <a:endParaRPr sz="1000">
              <a:latin typeface="BIZ UDPGothic"/>
              <a:cs typeface="BIZ UDPGothic"/>
            </a:endParaRPr>
          </a:p>
          <a:p>
            <a:pPr marR="1243330" algn="ctr">
              <a:lnSpc>
                <a:spcPct val="100000"/>
              </a:lnSpc>
              <a:spcBef>
                <a:spcPts val="1265"/>
              </a:spcBef>
            </a:pPr>
            <a:r>
              <a:rPr sz="1100" b="1" spc="-5" dirty="0">
                <a:solidFill>
                  <a:srgbClr val="FFFFFF"/>
                </a:solidFill>
                <a:latin typeface="BIZ UDPGothic"/>
                <a:cs typeface="BIZ UDPGothic"/>
              </a:rPr>
              <a:t>特別研究員-</a:t>
            </a:r>
            <a:r>
              <a:rPr sz="1100" b="1" spc="-35" dirty="0">
                <a:solidFill>
                  <a:srgbClr val="FFFFFF"/>
                </a:solidFill>
                <a:latin typeface="BIZ UDPGothic"/>
                <a:cs typeface="BIZ UDPGothic"/>
              </a:rPr>
              <a:t>DC</a:t>
            </a:r>
            <a:endParaRPr sz="1100">
              <a:latin typeface="BIZ UDPGothic"/>
              <a:cs typeface="BIZ UDPGothic"/>
            </a:endParaRPr>
          </a:p>
          <a:p>
            <a:pPr marL="318135" marR="346710" algn="just">
              <a:lnSpc>
                <a:spcPct val="100000"/>
              </a:lnSpc>
              <a:spcBef>
                <a:spcPts val="1125"/>
              </a:spcBef>
            </a:pPr>
            <a:r>
              <a:rPr sz="1200" b="1" spc="-5" dirty="0">
                <a:solidFill>
                  <a:srgbClr val="39427A"/>
                </a:solidFill>
                <a:latin typeface="BIZ UDPGothic"/>
                <a:cs typeface="BIZ UDPGothic"/>
              </a:rPr>
              <a:t>「それができたのも、特別研究員の研究費でつくば市に泊まり</a:t>
            </a:r>
            <a:r>
              <a:rPr sz="1200" b="1" dirty="0">
                <a:solidFill>
                  <a:srgbClr val="39427A"/>
                </a:solidFill>
                <a:latin typeface="BIZ UDPGothic"/>
                <a:cs typeface="BIZ UDPGothic"/>
              </a:rPr>
              <a:t>込んで研究をすることができたからです。</a:t>
            </a:r>
            <a:r>
              <a:rPr sz="1200" b="1" u="sng" spc="-10" dirty="0">
                <a:solidFill>
                  <a:srgbClr val="39427A"/>
                </a:solidFill>
                <a:uFill>
                  <a:solidFill>
                    <a:srgbClr val="39427A"/>
                  </a:solidFill>
                </a:uFill>
                <a:latin typeface="BIZ UDPGothic"/>
                <a:cs typeface="BIZ UDPGothic"/>
              </a:rPr>
              <a:t>それがなければ博士</a:t>
            </a:r>
            <a:r>
              <a:rPr sz="1200" b="1" u="sng" spc="-25" dirty="0">
                <a:solidFill>
                  <a:srgbClr val="39427A"/>
                </a:solidFill>
                <a:uFill>
                  <a:solidFill>
                    <a:srgbClr val="39427A"/>
                  </a:solidFill>
                </a:uFill>
                <a:latin typeface="BIZ UDPGothic"/>
                <a:cs typeface="BIZ UDPGothic"/>
              </a:rPr>
              <a:t>号は取れず、研究者にはなれなかったでしょう</a:t>
            </a:r>
            <a:r>
              <a:rPr sz="1200" b="1" u="none" spc="-35" dirty="0">
                <a:solidFill>
                  <a:srgbClr val="39427A"/>
                </a:solidFill>
                <a:latin typeface="BIZ UDPGothic"/>
                <a:cs typeface="BIZ UDPGothic"/>
              </a:rPr>
              <a:t>。」</a:t>
            </a:r>
            <a:endParaRPr sz="1200">
              <a:latin typeface="BIZ UDPGothic"/>
              <a:cs typeface="BIZ UDPGothic"/>
            </a:endParaRPr>
          </a:p>
        </p:txBody>
      </p:sp>
      <p:sp>
        <p:nvSpPr>
          <p:cNvPr id="20" name="object 20"/>
          <p:cNvSpPr txBox="1"/>
          <p:nvPr/>
        </p:nvSpPr>
        <p:spPr>
          <a:xfrm>
            <a:off x="948029" y="1165097"/>
            <a:ext cx="10390505" cy="628650"/>
          </a:xfrm>
          <a:prstGeom prst="rect">
            <a:avLst/>
          </a:prstGeom>
        </p:spPr>
        <p:txBody>
          <a:bodyPr vert="horz" wrap="square" lIns="0" tIns="12700" rIns="0" bIns="0" rtlCol="0">
            <a:spAutoFit/>
          </a:bodyPr>
          <a:lstStyle/>
          <a:p>
            <a:pPr algn="ctr">
              <a:lnSpc>
                <a:spcPct val="100000"/>
              </a:lnSpc>
              <a:spcBef>
                <a:spcPts val="100"/>
              </a:spcBef>
            </a:pPr>
            <a:r>
              <a:rPr sz="1800" b="1" spc="-35" dirty="0">
                <a:solidFill>
                  <a:srgbClr val="39427A"/>
                </a:solidFill>
                <a:latin typeface="BIZ UDPGothic"/>
                <a:cs typeface="BIZ UDPGothic"/>
              </a:rPr>
              <a:t>本会ウェブサイトにて、「特別研究員」採用経験者のインタビューを掲載していますので、ぜひご覧下さい。</a:t>
            </a:r>
            <a:endParaRPr sz="1800">
              <a:latin typeface="BIZ UDPGothic"/>
              <a:cs typeface="BIZ UDPGothic"/>
            </a:endParaRPr>
          </a:p>
          <a:p>
            <a:pPr marR="1905" algn="ctr">
              <a:lnSpc>
                <a:spcPts val="1835"/>
              </a:lnSpc>
            </a:pPr>
            <a:r>
              <a:rPr sz="1600" spc="-20" dirty="0">
                <a:solidFill>
                  <a:srgbClr val="39427A"/>
                </a:solidFill>
                <a:latin typeface="Arial"/>
                <a:cs typeface="Arial"/>
                <a:hlinkClick r:id="rId7"/>
              </a:rPr>
              <a:t>https://www.jsps.go.jp/j-</a:t>
            </a:r>
            <a:r>
              <a:rPr sz="1600" spc="-10" dirty="0">
                <a:solidFill>
                  <a:srgbClr val="39427A"/>
                </a:solidFill>
                <a:latin typeface="Arial"/>
                <a:cs typeface="Arial"/>
                <a:hlinkClick r:id="rId7"/>
              </a:rPr>
              <a:t>pdab/</a:t>
            </a:r>
            <a:endParaRPr sz="1600">
              <a:latin typeface="Arial"/>
              <a:cs typeface="Arial"/>
            </a:endParaRPr>
          </a:p>
          <a:p>
            <a:pPr marR="5080" algn="r">
              <a:lnSpc>
                <a:spcPts val="755"/>
              </a:lnSpc>
            </a:pPr>
            <a:r>
              <a:rPr sz="700" spc="-25" dirty="0">
                <a:solidFill>
                  <a:srgbClr val="39427A"/>
                </a:solidFill>
                <a:latin typeface="BIZ UDPGothic"/>
                <a:cs typeface="BIZ UDPGothic"/>
              </a:rPr>
              <a:t>※肩書はインタビュー当時のものです。</a:t>
            </a:r>
            <a:endParaRPr sz="700">
              <a:latin typeface="BIZ UDPGothic"/>
              <a:cs typeface="BIZ UDPGothic"/>
            </a:endParaRPr>
          </a:p>
        </p:txBody>
      </p:sp>
      <p:sp>
        <p:nvSpPr>
          <p:cNvPr id="21" name="object 21"/>
          <p:cNvSpPr txBox="1"/>
          <p:nvPr/>
        </p:nvSpPr>
        <p:spPr>
          <a:xfrm>
            <a:off x="874775" y="4040123"/>
            <a:ext cx="4853940" cy="2169160"/>
          </a:xfrm>
          <a:prstGeom prst="rect">
            <a:avLst/>
          </a:prstGeom>
        </p:spPr>
        <p:txBody>
          <a:bodyPr vert="horz" wrap="square" lIns="0" tIns="41910" rIns="0" bIns="0" rtlCol="0">
            <a:spAutoFit/>
          </a:bodyPr>
          <a:lstStyle/>
          <a:p>
            <a:pPr>
              <a:lnSpc>
                <a:spcPct val="100000"/>
              </a:lnSpc>
              <a:spcBef>
                <a:spcPts val="330"/>
              </a:spcBef>
            </a:pPr>
            <a:endParaRPr sz="700">
              <a:latin typeface="Times New Roman"/>
              <a:cs typeface="Times New Roman"/>
            </a:endParaRPr>
          </a:p>
          <a:p>
            <a:pPr marL="318770">
              <a:lnSpc>
                <a:spcPts val="810"/>
              </a:lnSpc>
            </a:pPr>
            <a:r>
              <a:rPr sz="700" spc="30" dirty="0">
                <a:solidFill>
                  <a:srgbClr val="39427A"/>
                </a:solidFill>
                <a:latin typeface="BIZ UDPGothic"/>
                <a:cs typeface="BIZ UDPGothic"/>
              </a:rPr>
              <a:t>いし はら</a:t>
            </a:r>
            <a:endParaRPr sz="700">
              <a:latin typeface="BIZ UDPGothic"/>
              <a:cs typeface="BIZ UDPGothic"/>
            </a:endParaRPr>
          </a:p>
          <a:p>
            <a:pPr marL="283210">
              <a:lnSpc>
                <a:spcPts val="2130"/>
              </a:lnSpc>
            </a:pPr>
            <a:r>
              <a:rPr sz="1800" b="1" spc="-5" dirty="0">
                <a:solidFill>
                  <a:srgbClr val="39427A"/>
                </a:solidFill>
                <a:latin typeface="BIZ UDPGothic"/>
                <a:cs typeface="BIZ UDPGothic"/>
              </a:rPr>
              <a:t>石原 あえか </a:t>
            </a:r>
            <a:r>
              <a:rPr sz="1100" b="1" spc="-25" dirty="0">
                <a:solidFill>
                  <a:srgbClr val="39427A"/>
                </a:solidFill>
                <a:latin typeface="BIZ UDPGothic"/>
                <a:cs typeface="BIZ UDPGothic"/>
              </a:rPr>
              <a:t>先生</a:t>
            </a:r>
            <a:endParaRPr sz="1100">
              <a:latin typeface="BIZ UDPGothic"/>
              <a:cs typeface="BIZ UDPGothic"/>
            </a:endParaRPr>
          </a:p>
          <a:p>
            <a:pPr marL="283210">
              <a:lnSpc>
                <a:spcPct val="100000"/>
              </a:lnSpc>
              <a:spcBef>
                <a:spcPts val="380"/>
              </a:spcBef>
            </a:pPr>
            <a:r>
              <a:rPr sz="1100" spc="-10" dirty="0">
                <a:solidFill>
                  <a:srgbClr val="39427A"/>
                </a:solidFill>
                <a:latin typeface="BIZ UDPGothic"/>
                <a:cs typeface="BIZ UDPGothic"/>
              </a:rPr>
              <a:t>東京大学大学院 准教授</a:t>
            </a:r>
            <a:endParaRPr sz="1100">
              <a:latin typeface="BIZ UDPGothic"/>
              <a:cs typeface="BIZ UDPGothic"/>
            </a:endParaRPr>
          </a:p>
          <a:p>
            <a:pPr marL="283210">
              <a:lnSpc>
                <a:spcPts val="1140"/>
              </a:lnSpc>
              <a:spcBef>
                <a:spcPts val="1375"/>
              </a:spcBef>
            </a:pPr>
            <a:r>
              <a:rPr sz="1000" spc="-15" dirty="0">
                <a:solidFill>
                  <a:srgbClr val="39427A"/>
                </a:solidFill>
                <a:latin typeface="BIZ UDPGothic"/>
                <a:cs typeface="BIZ UDPGothic"/>
              </a:rPr>
              <a:t>特別研究員-</a:t>
            </a:r>
            <a:r>
              <a:rPr sz="1000" spc="-20" dirty="0">
                <a:solidFill>
                  <a:srgbClr val="39427A"/>
                </a:solidFill>
                <a:latin typeface="BIZ UDPGothic"/>
                <a:cs typeface="BIZ UDPGothic"/>
              </a:rPr>
              <a:t>DC1で海外滞在が認められている日数を</a:t>
            </a:r>
            <a:endParaRPr sz="1000">
              <a:latin typeface="BIZ UDPGothic"/>
              <a:cs typeface="BIZ UDPGothic"/>
            </a:endParaRPr>
          </a:p>
          <a:p>
            <a:pPr marL="283210">
              <a:lnSpc>
                <a:spcPts val="1140"/>
              </a:lnSpc>
            </a:pPr>
            <a:r>
              <a:rPr sz="1000" spc="-25" dirty="0">
                <a:solidFill>
                  <a:srgbClr val="39427A"/>
                </a:solidFill>
                <a:latin typeface="BIZ UDPGothic"/>
                <a:cs typeface="BIZ UDPGothic"/>
              </a:rPr>
              <a:t>最大限使い、ドイツ・ケルン大学で研究</a:t>
            </a:r>
            <a:endParaRPr sz="1000">
              <a:latin typeface="BIZ UDPGothic"/>
              <a:cs typeface="BIZ UDPGothic"/>
            </a:endParaRPr>
          </a:p>
          <a:p>
            <a:pPr marL="621030">
              <a:lnSpc>
                <a:spcPct val="100000"/>
              </a:lnSpc>
              <a:spcBef>
                <a:spcPts val="365"/>
              </a:spcBef>
            </a:pPr>
            <a:r>
              <a:rPr sz="1100" b="1" spc="-5" dirty="0">
                <a:solidFill>
                  <a:srgbClr val="FFFFFF"/>
                </a:solidFill>
                <a:latin typeface="BIZ UDPGothic"/>
                <a:cs typeface="BIZ UDPGothic"/>
              </a:rPr>
              <a:t>特別研究員-</a:t>
            </a:r>
            <a:r>
              <a:rPr sz="1100" b="1" spc="-10" dirty="0">
                <a:solidFill>
                  <a:srgbClr val="FFFFFF"/>
                </a:solidFill>
                <a:latin typeface="BIZ UDPGothic"/>
                <a:cs typeface="BIZ UDPGothic"/>
              </a:rPr>
              <a:t>DC/PD</a:t>
            </a:r>
            <a:r>
              <a:rPr sz="1100" b="1" spc="-20" dirty="0">
                <a:solidFill>
                  <a:srgbClr val="FFFFFF"/>
                </a:solidFill>
                <a:latin typeface="BIZ UDPGothic"/>
                <a:cs typeface="BIZ UDPGothic"/>
              </a:rPr>
              <a:t>、海外特別研究員</a:t>
            </a:r>
            <a:endParaRPr sz="1100">
              <a:latin typeface="BIZ UDPGothic"/>
              <a:cs typeface="BIZ UDPGothic"/>
            </a:endParaRPr>
          </a:p>
          <a:p>
            <a:pPr>
              <a:lnSpc>
                <a:spcPct val="100000"/>
              </a:lnSpc>
              <a:spcBef>
                <a:spcPts val="315"/>
              </a:spcBef>
            </a:pPr>
            <a:endParaRPr sz="1100">
              <a:latin typeface="BIZ UDPGothic"/>
              <a:cs typeface="BIZ UDPGothic"/>
            </a:endParaRPr>
          </a:p>
          <a:p>
            <a:pPr marL="294005">
              <a:lnSpc>
                <a:spcPts val="1370"/>
              </a:lnSpc>
            </a:pPr>
            <a:r>
              <a:rPr sz="1200" b="1" spc="-5" dirty="0">
                <a:solidFill>
                  <a:srgbClr val="39427A"/>
                </a:solidFill>
                <a:latin typeface="BIZ UDPGothic"/>
                <a:cs typeface="BIZ UDPGothic"/>
              </a:rPr>
              <a:t>「本場ドイツでの研究に挑戦したい、と思っていました。それを実</a:t>
            </a:r>
            <a:endParaRPr sz="1200">
              <a:latin typeface="BIZ UDPGothic"/>
              <a:cs typeface="BIZ UDPGothic"/>
            </a:endParaRPr>
          </a:p>
          <a:p>
            <a:pPr marL="294005">
              <a:lnSpc>
                <a:spcPts val="1370"/>
              </a:lnSpc>
            </a:pPr>
            <a:r>
              <a:rPr sz="1200" b="1" spc="-15" dirty="0">
                <a:solidFill>
                  <a:srgbClr val="39427A"/>
                </a:solidFill>
                <a:latin typeface="BIZ UDPGothic"/>
                <a:cs typeface="BIZ UDPGothic"/>
              </a:rPr>
              <a:t>現できたのは、</a:t>
            </a:r>
            <a:r>
              <a:rPr sz="1200" b="1" u="sng" spc="-10" dirty="0">
                <a:solidFill>
                  <a:srgbClr val="39427A"/>
                </a:solidFill>
                <a:uFill>
                  <a:solidFill>
                    <a:srgbClr val="39427A"/>
                  </a:solidFill>
                </a:uFill>
                <a:latin typeface="BIZ UDPGothic"/>
                <a:cs typeface="BIZ UDPGothic"/>
              </a:rPr>
              <a:t>特別研究員と海外特別研究員制度があったから</a:t>
            </a:r>
            <a:r>
              <a:rPr sz="1200" b="1" u="none" spc="-50" dirty="0">
                <a:solidFill>
                  <a:srgbClr val="39427A"/>
                </a:solidFill>
                <a:latin typeface="BIZ UDPGothic"/>
                <a:cs typeface="BIZ UDPGothic"/>
              </a:rPr>
              <a:t>」</a:t>
            </a:r>
            <a:endParaRPr sz="1200">
              <a:latin typeface="BIZ UDPGothic"/>
              <a:cs typeface="BIZ UDPGothic"/>
            </a:endParaRPr>
          </a:p>
        </p:txBody>
      </p:sp>
      <p:sp>
        <p:nvSpPr>
          <p:cNvPr id="22" name="object 22"/>
          <p:cNvSpPr txBox="1"/>
          <p:nvPr/>
        </p:nvSpPr>
        <p:spPr>
          <a:xfrm>
            <a:off x="6463284" y="4044696"/>
            <a:ext cx="4853940" cy="2169160"/>
          </a:xfrm>
          <a:prstGeom prst="rect">
            <a:avLst/>
          </a:prstGeom>
        </p:spPr>
        <p:txBody>
          <a:bodyPr vert="horz" wrap="square" lIns="0" tIns="37465" rIns="0" bIns="0" rtlCol="0">
            <a:spAutoFit/>
          </a:bodyPr>
          <a:lstStyle/>
          <a:p>
            <a:pPr>
              <a:lnSpc>
                <a:spcPct val="100000"/>
              </a:lnSpc>
              <a:spcBef>
                <a:spcPts val="295"/>
              </a:spcBef>
            </a:pPr>
            <a:endParaRPr sz="700">
              <a:latin typeface="Times New Roman"/>
              <a:cs typeface="Times New Roman"/>
            </a:endParaRPr>
          </a:p>
          <a:p>
            <a:pPr marL="449580">
              <a:lnSpc>
                <a:spcPts val="810"/>
              </a:lnSpc>
              <a:tabLst>
                <a:tab pos="1019175" algn="l"/>
              </a:tabLst>
            </a:pPr>
            <a:r>
              <a:rPr sz="700" spc="-20" dirty="0">
                <a:solidFill>
                  <a:srgbClr val="39427A"/>
                </a:solidFill>
                <a:latin typeface="BIZ UDPGothic"/>
                <a:cs typeface="BIZ UDPGothic"/>
              </a:rPr>
              <a:t>い</a:t>
            </a:r>
            <a:r>
              <a:rPr sz="700" dirty="0">
                <a:solidFill>
                  <a:srgbClr val="39427A"/>
                </a:solidFill>
                <a:latin typeface="BIZ UDPGothic"/>
                <a:cs typeface="BIZ UDPGothic"/>
              </a:rPr>
              <a:t>し</a:t>
            </a:r>
            <a:r>
              <a:rPr sz="700" spc="250" dirty="0">
                <a:solidFill>
                  <a:srgbClr val="39427A"/>
                </a:solidFill>
                <a:latin typeface="BIZ UDPGothic"/>
                <a:cs typeface="BIZ UDPGothic"/>
              </a:rPr>
              <a:t> </a:t>
            </a:r>
            <a:r>
              <a:rPr sz="700" spc="-20" dirty="0">
                <a:solidFill>
                  <a:srgbClr val="39427A"/>
                </a:solidFill>
                <a:latin typeface="BIZ UDPGothic"/>
                <a:cs typeface="BIZ UDPGothic"/>
              </a:rPr>
              <a:t>は</a:t>
            </a:r>
            <a:r>
              <a:rPr sz="700" spc="-50" dirty="0">
                <a:solidFill>
                  <a:srgbClr val="39427A"/>
                </a:solidFill>
                <a:latin typeface="BIZ UDPGothic"/>
                <a:cs typeface="BIZ UDPGothic"/>
              </a:rPr>
              <a:t>ら</a:t>
            </a:r>
            <a:r>
              <a:rPr sz="700" dirty="0">
                <a:solidFill>
                  <a:srgbClr val="39427A"/>
                </a:solidFill>
                <a:latin typeface="BIZ UDPGothic"/>
                <a:cs typeface="BIZ UDPGothic"/>
              </a:rPr>
              <a:t>	あ</a:t>
            </a:r>
            <a:r>
              <a:rPr sz="700" spc="225" dirty="0">
                <a:solidFill>
                  <a:srgbClr val="39427A"/>
                </a:solidFill>
                <a:latin typeface="BIZ UDPGothic"/>
                <a:cs typeface="BIZ UDPGothic"/>
              </a:rPr>
              <a:t>  </a:t>
            </a:r>
            <a:r>
              <a:rPr sz="700" spc="-50" dirty="0">
                <a:solidFill>
                  <a:srgbClr val="39427A"/>
                </a:solidFill>
                <a:latin typeface="BIZ UDPGothic"/>
                <a:cs typeface="BIZ UDPGothic"/>
              </a:rPr>
              <a:t>や</a:t>
            </a:r>
            <a:endParaRPr sz="700">
              <a:latin typeface="BIZ UDPGothic"/>
              <a:cs typeface="BIZ UDPGothic"/>
            </a:endParaRPr>
          </a:p>
          <a:p>
            <a:pPr marL="411480">
              <a:lnSpc>
                <a:spcPts val="2130"/>
              </a:lnSpc>
            </a:pPr>
            <a:r>
              <a:rPr sz="1800" b="1" spc="-5" dirty="0">
                <a:solidFill>
                  <a:srgbClr val="39427A"/>
                </a:solidFill>
                <a:latin typeface="BIZ UDPGothic"/>
                <a:cs typeface="BIZ UDPGothic"/>
              </a:rPr>
              <a:t>石原 安野 </a:t>
            </a:r>
            <a:r>
              <a:rPr sz="1100" b="1" spc="-25" dirty="0">
                <a:solidFill>
                  <a:srgbClr val="39427A"/>
                </a:solidFill>
                <a:latin typeface="BIZ UDPGothic"/>
                <a:cs typeface="BIZ UDPGothic"/>
              </a:rPr>
              <a:t>先生</a:t>
            </a:r>
            <a:endParaRPr sz="1100">
              <a:latin typeface="BIZ UDPGothic"/>
              <a:cs typeface="BIZ UDPGothic"/>
            </a:endParaRPr>
          </a:p>
          <a:p>
            <a:pPr marL="411480">
              <a:lnSpc>
                <a:spcPct val="100000"/>
              </a:lnSpc>
              <a:spcBef>
                <a:spcPts val="375"/>
              </a:spcBef>
            </a:pPr>
            <a:r>
              <a:rPr sz="1100" spc="-10" dirty="0">
                <a:solidFill>
                  <a:srgbClr val="39427A"/>
                </a:solidFill>
                <a:latin typeface="BIZ UDPGothic"/>
                <a:cs typeface="BIZ UDPGothic"/>
              </a:rPr>
              <a:t>千葉大学大学院 教授</a:t>
            </a:r>
            <a:endParaRPr sz="1100">
              <a:latin typeface="BIZ UDPGothic"/>
              <a:cs typeface="BIZ UDPGothic"/>
            </a:endParaRPr>
          </a:p>
          <a:p>
            <a:pPr marL="380365">
              <a:lnSpc>
                <a:spcPts val="1140"/>
              </a:lnSpc>
              <a:spcBef>
                <a:spcPts val="1380"/>
              </a:spcBef>
            </a:pPr>
            <a:r>
              <a:rPr sz="1000" spc="-15" dirty="0">
                <a:solidFill>
                  <a:srgbClr val="39427A"/>
                </a:solidFill>
                <a:latin typeface="BIZ UDPGothic"/>
                <a:cs typeface="BIZ UDPGothic"/>
              </a:rPr>
              <a:t>出産後も特別研究員-</a:t>
            </a:r>
            <a:r>
              <a:rPr sz="1000" spc="-20" dirty="0">
                <a:solidFill>
                  <a:srgbClr val="39427A"/>
                </a:solidFill>
                <a:latin typeface="BIZ UDPGothic"/>
                <a:cs typeface="BIZ UDPGothic"/>
              </a:rPr>
              <a:t>RPD</a:t>
            </a:r>
            <a:r>
              <a:rPr sz="1000" spc="-15" dirty="0">
                <a:solidFill>
                  <a:srgbClr val="39427A"/>
                </a:solidFill>
                <a:latin typeface="BIZ UDPGothic"/>
                <a:cs typeface="BIZ UDPGothic"/>
              </a:rPr>
              <a:t>として研究を続け、 世界で</a:t>
            </a:r>
            <a:endParaRPr sz="1000">
              <a:latin typeface="BIZ UDPGothic"/>
              <a:cs typeface="BIZ UDPGothic"/>
            </a:endParaRPr>
          </a:p>
          <a:p>
            <a:pPr marL="380365">
              <a:lnSpc>
                <a:spcPts val="1140"/>
              </a:lnSpc>
            </a:pPr>
            <a:r>
              <a:rPr sz="1000" spc="-25" dirty="0">
                <a:solidFill>
                  <a:srgbClr val="39427A"/>
                </a:solidFill>
                <a:latin typeface="BIZ UDPGothic"/>
                <a:cs typeface="BIZ UDPGothic"/>
              </a:rPr>
              <a:t>初めて超高エネルギー宇宙ニュートリノを発見</a:t>
            </a:r>
            <a:endParaRPr sz="1000">
              <a:latin typeface="BIZ UDPGothic"/>
              <a:cs typeface="BIZ UDPGothic"/>
            </a:endParaRPr>
          </a:p>
          <a:p>
            <a:pPr marL="1301115">
              <a:lnSpc>
                <a:spcPct val="100000"/>
              </a:lnSpc>
              <a:spcBef>
                <a:spcPts val="355"/>
              </a:spcBef>
            </a:pPr>
            <a:r>
              <a:rPr sz="1100" b="1" spc="-5" dirty="0">
                <a:solidFill>
                  <a:srgbClr val="FFFFFF"/>
                </a:solidFill>
                <a:latin typeface="BIZ UDPGothic"/>
                <a:cs typeface="BIZ UDPGothic"/>
              </a:rPr>
              <a:t>特別研究員-</a:t>
            </a:r>
            <a:r>
              <a:rPr sz="1100" b="1" spc="-25" dirty="0">
                <a:solidFill>
                  <a:srgbClr val="FFFFFF"/>
                </a:solidFill>
                <a:latin typeface="BIZ UDPGothic"/>
                <a:cs typeface="BIZ UDPGothic"/>
              </a:rPr>
              <a:t>RPD</a:t>
            </a:r>
            <a:endParaRPr sz="1100">
              <a:latin typeface="BIZ UDPGothic"/>
              <a:cs typeface="BIZ UDPGothic"/>
            </a:endParaRPr>
          </a:p>
          <a:p>
            <a:pPr>
              <a:lnSpc>
                <a:spcPct val="100000"/>
              </a:lnSpc>
              <a:spcBef>
                <a:spcPts val="175"/>
              </a:spcBef>
            </a:pPr>
            <a:endParaRPr sz="1100">
              <a:latin typeface="BIZ UDPGothic"/>
              <a:cs typeface="BIZ UDPGothic"/>
            </a:endParaRPr>
          </a:p>
          <a:p>
            <a:pPr marL="398780" marR="231140">
              <a:lnSpc>
                <a:spcPct val="100000"/>
              </a:lnSpc>
            </a:pPr>
            <a:r>
              <a:rPr sz="1200" b="1" dirty="0">
                <a:solidFill>
                  <a:srgbClr val="39427A"/>
                </a:solidFill>
                <a:latin typeface="BIZ UDPGothic"/>
                <a:cs typeface="BIZ UDPGothic"/>
              </a:rPr>
              <a:t>「特別研究員-</a:t>
            </a:r>
            <a:r>
              <a:rPr sz="1200" b="1" spc="-20" dirty="0">
                <a:solidFill>
                  <a:srgbClr val="39427A"/>
                </a:solidFill>
                <a:latin typeface="BIZ UDPGothic"/>
                <a:cs typeface="BIZ UDPGothic"/>
              </a:rPr>
              <a:t>RPD</a:t>
            </a:r>
            <a:r>
              <a:rPr sz="1200" b="1" spc="-10" dirty="0">
                <a:solidFill>
                  <a:srgbClr val="39427A"/>
                </a:solidFill>
                <a:latin typeface="BIZ UDPGothic"/>
                <a:cs typeface="BIZ UDPGothic"/>
              </a:rPr>
              <a:t>により、</a:t>
            </a:r>
            <a:r>
              <a:rPr sz="1200" b="1" u="sng" spc="-5" dirty="0">
                <a:solidFill>
                  <a:srgbClr val="39427A"/>
                </a:solidFill>
                <a:uFill>
                  <a:solidFill>
                    <a:srgbClr val="39427A"/>
                  </a:solidFill>
                </a:uFill>
                <a:latin typeface="BIZ UDPGothic"/>
                <a:cs typeface="BIZ UDPGothic"/>
              </a:rPr>
              <a:t>自分のペースで自由に研究ができる</a:t>
            </a:r>
            <a:r>
              <a:rPr sz="1200" b="1" u="sng" spc="-10" dirty="0">
                <a:solidFill>
                  <a:srgbClr val="39427A"/>
                </a:solidFill>
                <a:uFill>
                  <a:solidFill>
                    <a:srgbClr val="39427A"/>
                  </a:solidFill>
                </a:uFill>
                <a:latin typeface="BIZ UDPGothic"/>
                <a:cs typeface="BIZ UDPGothic"/>
              </a:rPr>
              <a:t>ように</a:t>
            </a:r>
            <a:r>
              <a:rPr sz="1200" b="1" u="none" spc="-10" dirty="0">
                <a:solidFill>
                  <a:srgbClr val="39427A"/>
                </a:solidFill>
                <a:latin typeface="BIZ UDPGothic"/>
                <a:cs typeface="BIZ UDPGothic"/>
              </a:rPr>
              <a:t>なりました」</a:t>
            </a:r>
            <a:endParaRPr sz="1200">
              <a:latin typeface="BIZ UDPGothic"/>
              <a:cs typeface="BIZ UDPGothic"/>
            </a:endParaRPr>
          </a:p>
        </p:txBody>
      </p:sp>
      <p:sp>
        <p:nvSpPr>
          <p:cNvPr id="23" name="object 23"/>
          <p:cNvSpPr/>
          <p:nvPr/>
        </p:nvSpPr>
        <p:spPr>
          <a:xfrm>
            <a:off x="6786371" y="2988564"/>
            <a:ext cx="3054350" cy="181610"/>
          </a:xfrm>
          <a:custGeom>
            <a:avLst/>
            <a:gdLst/>
            <a:ahLst/>
            <a:cxnLst/>
            <a:rect l="l" t="t" r="r" b="b"/>
            <a:pathLst>
              <a:path w="3054350" h="181610">
                <a:moveTo>
                  <a:pt x="2963418" y="0"/>
                </a:moveTo>
                <a:lnTo>
                  <a:pt x="90677" y="0"/>
                </a:lnTo>
                <a:lnTo>
                  <a:pt x="55399" y="7131"/>
                </a:lnTo>
                <a:lnTo>
                  <a:pt x="26574" y="26574"/>
                </a:lnTo>
                <a:lnTo>
                  <a:pt x="7131" y="55399"/>
                </a:lnTo>
                <a:lnTo>
                  <a:pt x="0" y="90677"/>
                </a:lnTo>
                <a:lnTo>
                  <a:pt x="7131" y="125956"/>
                </a:lnTo>
                <a:lnTo>
                  <a:pt x="26574" y="154781"/>
                </a:lnTo>
                <a:lnTo>
                  <a:pt x="55399" y="174224"/>
                </a:lnTo>
                <a:lnTo>
                  <a:pt x="90677" y="181356"/>
                </a:lnTo>
                <a:lnTo>
                  <a:pt x="2963418" y="181356"/>
                </a:lnTo>
                <a:lnTo>
                  <a:pt x="2998696" y="174224"/>
                </a:lnTo>
                <a:lnTo>
                  <a:pt x="3027521" y="154781"/>
                </a:lnTo>
                <a:lnTo>
                  <a:pt x="3046964" y="125956"/>
                </a:lnTo>
                <a:lnTo>
                  <a:pt x="3054096" y="90677"/>
                </a:lnTo>
                <a:lnTo>
                  <a:pt x="3046964" y="55399"/>
                </a:lnTo>
                <a:lnTo>
                  <a:pt x="3027521" y="26574"/>
                </a:lnTo>
                <a:lnTo>
                  <a:pt x="2998696" y="7131"/>
                </a:lnTo>
                <a:lnTo>
                  <a:pt x="2963418" y="0"/>
                </a:lnTo>
                <a:close/>
              </a:path>
            </a:pathLst>
          </a:custGeom>
          <a:solidFill>
            <a:srgbClr val="A38B0C"/>
          </a:solidFill>
        </p:spPr>
        <p:txBody>
          <a:bodyPr wrap="square" lIns="0" tIns="0" rIns="0" bIns="0" rtlCol="0"/>
          <a:lstStyle/>
          <a:p>
            <a:endParaRPr/>
          </a:p>
        </p:txBody>
      </p:sp>
      <p:sp>
        <p:nvSpPr>
          <p:cNvPr id="24" name="object 24"/>
          <p:cNvSpPr txBox="1"/>
          <p:nvPr/>
        </p:nvSpPr>
        <p:spPr>
          <a:xfrm>
            <a:off x="6844283" y="1919477"/>
            <a:ext cx="4218940" cy="1816100"/>
          </a:xfrm>
          <a:prstGeom prst="rect">
            <a:avLst/>
          </a:prstGeom>
        </p:spPr>
        <p:txBody>
          <a:bodyPr vert="horz" wrap="square" lIns="0" tIns="12065" rIns="0" bIns="0" rtlCol="0">
            <a:spAutoFit/>
          </a:bodyPr>
          <a:lstStyle/>
          <a:p>
            <a:pPr marL="24130">
              <a:lnSpc>
                <a:spcPct val="100000"/>
              </a:lnSpc>
              <a:spcBef>
                <a:spcPts val="95"/>
              </a:spcBef>
              <a:tabLst>
                <a:tab pos="259079" algn="l"/>
                <a:tab pos="1051560" algn="l"/>
              </a:tabLst>
            </a:pPr>
            <a:r>
              <a:rPr sz="700" spc="-50" dirty="0">
                <a:solidFill>
                  <a:srgbClr val="39427A"/>
                </a:solidFill>
                <a:latin typeface="BIZ UDPGothic"/>
                <a:cs typeface="BIZ UDPGothic"/>
              </a:rPr>
              <a:t>お</a:t>
            </a:r>
            <a:r>
              <a:rPr sz="700" dirty="0">
                <a:solidFill>
                  <a:srgbClr val="39427A"/>
                </a:solidFill>
                <a:latin typeface="BIZ UDPGothic"/>
                <a:cs typeface="BIZ UDPGothic"/>
              </a:rPr>
              <a:t>	</a:t>
            </a:r>
            <a:r>
              <a:rPr sz="700" spc="-50" dirty="0">
                <a:solidFill>
                  <a:srgbClr val="39427A"/>
                </a:solidFill>
                <a:latin typeface="BIZ UDPGothic"/>
                <a:cs typeface="BIZ UDPGothic"/>
              </a:rPr>
              <a:t>き</a:t>
            </a:r>
            <a:r>
              <a:rPr sz="700" dirty="0">
                <a:solidFill>
                  <a:srgbClr val="39427A"/>
                </a:solidFill>
                <a:latin typeface="BIZ UDPGothic"/>
                <a:cs typeface="BIZ UDPGothic"/>
              </a:rPr>
              <a:t>	</a:t>
            </a:r>
            <a:r>
              <a:rPr sz="700" spc="-50" dirty="0">
                <a:solidFill>
                  <a:srgbClr val="39427A"/>
                </a:solidFill>
                <a:latin typeface="BIZ UDPGothic"/>
                <a:cs typeface="BIZ UDPGothic"/>
              </a:rPr>
              <a:t>か</a:t>
            </a:r>
            <a:endParaRPr sz="700">
              <a:latin typeface="BIZ UDPGothic"/>
              <a:cs typeface="BIZ UDPGothic"/>
            </a:endParaRPr>
          </a:p>
          <a:p>
            <a:pPr marL="5080">
              <a:lnSpc>
                <a:spcPct val="100000"/>
              </a:lnSpc>
              <a:spcBef>
                <a:spcPts val="50"/>
              </a:spcBef>
            </a:pPr>
            <a:r>
              <a:rPr sz="1800" b="1" spc="-45" dirty="0">
                <a:solidFill>
                  <a:srgbClr val="39427A"/>
                </a:solidFill>
                <a:latin typeface="BIZ UDPGothic"/>
                <a:cs typeface="BIZ UDPGothic"/>
              </a:rPr>
              <a:t>隠岐 さや香 </a:t>
            </a:r>
            <a:r>
              <a:rPr sz="1100" b="1" spc="-25" dirty="0">
                <a:solidFill>
                  <a:srgbClr val="39427A"/>
                </a:solidFill>
                <a:latin typeface="BIZ UDPGothic"/>
                <a:cs typeface="BIZ UDPGothic"/>
              </a:rPr>
              <a:t>先生</a:t>
            </a:r>
            <a:endParaRPr sz="1100">
              <a:latin typeface="BIZ UDPGothic"/>
              <a:cs typeface="BIZ UDPGothic"/>
            </a:endParaRPr>
          </a:p>
          <a:p>
            <a:pPr marL="5080">
              <a:lnSpc>
                <a:spcPct val="100000"/>
              </a:lnSpc>
              <a:spcBef>
                <a:spcPts val="375"/>
              </a:spcBef>
            </a:pPr>
            <a:r>
              <a:rPr sz="1100" spc="-10" dirty="0">
                <a:solidFill>
                  <a:srgbClr val="39427A"/>
                </a:solidFill>
                <a:latin typeface="BIZ UDPGothic"/>
                <a:cs typeface="BIZ UDPGothic"/>
              </a:rPr>
              <a:t>名古屋大学大学院 教授</a:t>
            </a:r>
            <a:endParaRPr sz="1100">
              <a:latin typeface="BIZ UDPGothic"/>
              <a:cs typeface="BIZ UDPGothic"/>
            </a:endParaRPr>
          </a:p>
          <a:p>
            <a:pPr marR="1313815">
              <a:lnSpc>
                <a:spcPts val="1080"/>
              </a:lnSpc>
              <a:spcBef>
                <a:spcPts val="1125"/>
              </a:spcBef>
            </a:pPr>
            <a:r>
              <a:rPr sz="1000" spc="-25" dirty="0">
                <a:solidFill>
                  <a:srgbClr val="39427A"/>
                </a:solidFill>
                <a:latin typeface="BIZ UDPGothic"/>
                <a:cs typeface="BIZ UDPGothic"/>
              </a:rPr>
              <a:t>特別研究員に採用されてフランスに渡り、現地でしか</a:t>
            </a:r>
            <a:r>
              <a:rPr sz="1000" spc="-15" dirty="0">
                <a:solidFill>
                  <a:srgbClr val="39427A"/>
                </a:solidFill>
                <a:latin typeface="BIZ UDPGothic"/>
                <a:cs typeface="BIZ UDPGothic"/>
              </a:rPr>
              <a:t>見ることのできない史料を研究</a:t>
            </a:r>
            <a:endParaRPr sz="1000">
              <a:latin typeface="BIZ UDPGothic"/>
              <a:cs typeface="BIZ UDPGothic"/>
            </a:endParaRPr>
          </a:p>
          <a:p>
            <a:pPr marL="821690">
              <a:lnSpc>
                <a:spcPct val="100000"/>
              </a:lnSpc>
              <a:spcBef>
                <a:spcPts val="325"/>
              </a:spcBef>
            </a:pPr>
            <a:r>
              <a:rPr sz="1100" b="1" spc="-5" dirty="0">
                <a:solidFill>
                  <a:srgbClr val="FFFFFF"/>
                </a:solidFill>
                <a:latin typeface="BIZ UDPGothic"/>
                <a:cs typeface="BIZ UDPGothic"/>
              </a:rPr>
              <a:t>特別研究員-</a:t>
            </a:r>
            <a:r>
              <a:rPr sz="1100" b="1" spc="-20" dirty="0">
                <a:solidFill>
                  <a:srgbClr val="FFFFFF"/>
                </a:solidFill>
                <a:latin typeface="BIZ UDPGothic"/>
                <a:cs typeface="BIZ UDPGothic"/>
              </a:rPr>
              <a:t>DC/PD</a:t>
            </a:r>
            <a:endParaRPr sz="1100">
              <a:latin typeface="BIZ UDPGothic"/>
              <a:cs typeface="BIZ UDPGothic"/>
            </a:endParaRPr>
          </a:p>
          <a:p>
            <a:pPr>
              <a:lnSpc>
                <a:spcPct val="100000"/>
              </a:lnSpc>
              <a:spcBef>
                <a:spcPts val="120"/>
              </a:spcBef>
            </a:pPr>
            <a:endParaRPr sz="1100">
              <a:latin typeface="BIZ UDPGothic"/>
              <a:cs typeface="BIZ UDPGothic"/>
            </a:endParaRPr>
          </a:p>
          <a:p>
            <a:pPr marR="5080">
              <a:lnSpc>
                <a:spcPct val="100000"/>
              </a:lnSpc>
            </a:pPr>
            <a:r>
              <a:rPr sz="1200" b="1" spc="-5" dirty="0">
                <a:solidFill>
                  <a:srgbClr val="39427A"/>
                </a:solidFill>
                <a:latin typeface="BIZ UDPGothic"/>
                <a:cs typeface="BIZ UDPGothic"/>
              </a:rPr>
              <a:t>「特別研究員としてフランスで学ぶことで、科学史の細部を探究する</a:t>
            </a:r>
            <a:r>
              <a:rPr sz="1200" b="1" u="sng" spc="-20" dirty="0">
                <a:solidFill>
                  <a:srgbClr val="39427A"/>
                </a:solidFill>
                <a:uFill>
                  <a:solidFill>
                    <a:srgbClr val="39427A"/>
                  </a:solidFill>
                </a:uFill>
                <a:latin typeface="BIZ UDPGothic"/>
                <a:cs typeface="BIZ UDPGothic"/>
              </a:rPr>
              <a:t>研究者として生きる道を得た</a:t>
            </a:r>
            <a:r>
              <a:rPr sz="1200" b="1" u="none" spc="-15" dirty="0">
                <a:solidFill>
                  <a:srgbClr val="39427A"/>
                </a:solidFill>
                <a:latin typeface="BIZ UDPGothic"/>
                <a:cs typeface="BIZ UDPGothic"/>
              </a:rPr>
              <a:t>のです」</a:t>
            </a:r>
            <a:endParaRPr sz="1200">
              <a:latin typeface="BIZ UDPGothic"/>
              <a:cs typeface="BIZ UDPGothic"/>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12</a:t>
            </a:r>
          </a:p>
        </p:txBody>
      </p:sp>
      <p:sp>
        <p:nvSpPr>
          <p:cNvPr id="25" name="object 25"/>
          <p:cNvSpPr txBox="1"/>
          <p:nvPr/>
        </p:nvSpPr>
        <p:spPr>
          <a:xfrm>
            <a:off x="11363959" y="930986"/>
            <a:ext cx="741680" cy="148590"/>
          </a:xfrm>
          <a:prstGeom prst="rect">
            <a:avLst/>
          </a:prstGeom>
        </p:spPr>
        <p:txBody>
          <a:bodyPr vert="horz" wrap="square" lIns="0" tIns="13335" rIns="0" bIns="0" rtlCol="0">
            <a:spAutoFit/>
          </a:bodyPr>
          <a:lstStyle/>
          <a:p>
            <a:pPr marL="12700">
              <a:lnSpc>
                <a:spcPct val="100000"/>
              </a:lnSpc>
              <a:spcBef>
                <a:spcPts val="105"/>
              </a:spcBef>
            </a:pPr>
            <a:r>
              <a:rPr sz="800" spc="-15" dirty="0">
                <a:solidFill>
                  <a:srgbClr val="39427A"/>
                </a:solidFill>
                <a:latin typeface="BIZ UDPGothic"/>
                <a:cs typeface="BIZ UDPGothic"/>
              </a:rPr>
              <a:t>↑『独創の原点』</a:t>
            </a:r>
            <a:endParaRPr sz="800">
              <a:latin typeface="BIZ UDPGothic"/>
              <a:cs typeface="BIZ UDP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descr="屋内, 座る, テーブル, 木製 が含まれている画像  自動的に生成された説明"/>
            <p:cNvPicPr/>
            <p:nvPr/>
          </p:nvPicPr>
          <p:blipFill>
            <a:blip r:embed="rId2" cstate="print"/>
            <a:stretch>
              <a:fillRect/>
            </a:stretch>
          </p:blipFill>
          <p:spPr>
            <a:xfrm>
              <a:off x="7315200" y="0"/>
              <a:ext cx="4876800" cy="6857998"/>
            </a:xfrm>
            <a:prstGeom prst="rect">
              <a:avLst/>
            </a:prstGeom>
          </p:spPr>
        </p:pic>
        <p:sp>
          <p:nvSpPr>
            <p:cNvPr id="4" name="object 4"/>
            <p:cNvSpPr/>
            <p:nvPr/>
          </p:nvSpPr>
          <p:spPr>
            <a:xfrm>
              <a:off x="0" y="0"/>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39427A"/>
            </a:solidFill>
          </p:spPr>
          <p:txBody>
            <a:bodyPr wrap="square" lIns="0" tIns="0" rIns="0" bIns="0" rtlCol="0"/>
            <a:lstStyle/>
            <a:p>
              <a:endParaRPr/>
            </a:p>
          </p:txBody>
        </p:sp>
      </p:grpSp>
      <p:sp>
        <p:nvSpPr>
          <p:cNvPr id="5" name="object 5"/>
          <p:cNvSpPr txBox="1"/>
          <p:nvPr/>
        </p:nvSpPr>
        <p:spPr>
          <a:xfrm>
            <a:off x="851103" y="2878023"/>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02</a:t>
            </a:r>
            <a:endParaRPr sz="6600">
              <a:latin typeface="Calibri"/>
              <a:cs typeface="Calibri"/>
            </a:endParaRPr>
          </a:p>
        </p:txBody>
      </p:sp>
      <p:sp>
        <p:nvSpPr>
          <p:cNvPr id="6" name="object 6"/>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7" name="object 7" descr="$PPTXTitle"/>
          <p:cNvSpPr txBox="1">
            <a:spLocks noGrp="1"/>
          </p:cNvSpPr>
          <p:nvPr>
            <p:ph type="title"/>
          </p:nvPr>
        </p:nvSpPr>
        <p:spPr>
          <a:xfrm>
            <a:off x="2127250" y="3243529"/>
            <a:ext cx="4645660" cy="452120"/>
          </a:xfrm>
          <a:prstGeom prst="rect">
            <a:avLst/>
          </a:prstGeom>
        </p:spPr>
        <p:txBody>
          <a:bodyPr vert="horz" wrap="square" lIns="0" tIns="12065" rIns="0" bIns="0" rtlCol="0">
            <a:spAutoFit/>
          </a:bodyPr>
          <a:lstStyle/>
          <a:p>
            <a:pPr marL="12700">
              <a:lnSpc>
                <a:spcPct val="100000"/>
              </a:lnSpc>
              <a:spcBef>
                <a:spcPts val="95"/>
              </a:spcBef>
            </a:pPr>
            <a:r>
              <a:rPr sz="2800" b="1" spc="-40" dirty="0">
                <a:solidFill>
                  <a:srgbClr val="FFFFFF"/>
                </a:solidFill>
                <a:latin typeface="BIZ UDPGothic"/>
                <a:cs typeface="BIZ UDPGothic"/>
              </a:rPr>
              <a:t>特別研究員事業の最近の動向</a:t>
            </a:r>
            <a:endParaRPr sz="2800">
              <a:latin typeface="BIZ UDPGothic"/>
              <a:cs typeface="BIZ UDPGothic"/>
            </a:endParaRPr>
          </a:p>
        </p:txBody>
      </p:sp>
      <p:sp>
        <p:nvSpPr>
          <p:cNvPr id="8" name="object 8"/>
          <p:cNvSpPr/>
          <p:nvPr/>
        </p:nvSpPr>
        <p:spPr>
          <a:xfrm>
            <a:off x="6763511" y="0"/>
            <a:ext cx="4876800" cy="6858000"/>
          </a:xfrm>
          <a:custGeom>
            <a:avLst/>
            <a:gdLst/>
            <a:ahLst/>
            <a:cxnLst/>
            <a:rect l="l" t="t" r="r" b="b"/>
            <a:pathLst>
              <a:path w="4876800" h="6858000">
                <a:moveTo>
                  <a:pt x="4876800" y="0"/>
                </a:moveTo>
                <a:lnTo>
                  <a:pt x="0" y="0"/>
                </a:lnTo>
                <a:lnTo>
                  <a:pt x="0" y="6858000"/>
                </a:lnTo>
                <a:lnTo>
                  <a:pt x="4876800" y="6858000"/>
                </a:lnTo>
                <a:lnTo>
                  <a:pt x="4876800" y="0"/>
                </a:lnTo>
                <a:close/>
              </a:path>
            </a:pathLst>
          </a:custGeom>
          <a:solidFill>
            <a:srgbClr val="39427A">
              <a:alpha val="11372"/>
            </a:srgbClr>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64468" y="0"/>
            <a:ext cx="784859" cy="784860"/>
          </a:xfrm>
          <a:prstGeom prst="rect">
            <a:avLst/>
          </a:prstGeom>
        </p:spPr>
      </p:pic>
      <p:sp>
        <p:nvSpPr>
          <p:cNvPr id="3" name="object 3"/>
          <p:cNvSpPr txBox="1"/>
          <p:nvPr/>
        </p:nvSpPr>
        <p:spPr>
          <a:xfrm>
            <a:off x="2848736" y="1284223"/>
            <a:ext cx="64935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9427A"/>
                </a:solidFill>
                <a:latin typeface="BIZ UDPGothic"/>
                <a:cs typeface="BIZ UDPGothic"/>
              </a:rPr>
              <a:t>PD•RPD</a:t>
            </a:r>
            <a:r>
              <a:rPr sz="1800" b="1" spc="-10" dirty="0">
                <a:solidFill>
                  <a:srgbClr val="39427A"/>
                </a:solidFill>
                <a:latin typeface="BIZ UDPGothic"/>
                <a:cs typeface="BIZ UDPGothic"/>
              </a:rPr>
              <a:t>を受入研究機関が直接雇用できる制度ができました！</a:t>
            </a:r>
            <a:endParaRPr sz="1800">
              <a:latin typeface="BIZ UDPGothic"/>
              <a:cs typeface="BIZ UDPGothic"/>
            </a:endParaRPr>
          </a:p>
        </p:txBody>
      </p:sp>
      <p:sp>
        <p:nvSpPr>
          <p:cNvPr id="4" name="object 4" descr="$PPTXTitle"/>
          <p:cNvSpPr txBox="1">
            <a:spLocks noGrp="1"/>
          </p:cNvSpPr>
          <p:nvPr>
            <p:ph type="title"/>
          </p:nvPr>
        </p:nvSpPr>
        <p:spPr>
          <a:xfrm>
            <a:off x="1416558" y="321386"/>
            <a:ext cx="9750425" cy="391795"/>
          </a:xfrm>
          <a:prstGeom prst="rect">
            <a:avLst/>
          </a:prstGeom>
        </p:spPr>
        <p:txBody>
          <a:bodyPr vert="horz" wrap="square" lIns="0" tIns="12700" rIns="0" bIns="0" rtlCol="0">
            <a:spAutoFit/>
          </a:bodyPr>
          <a:lstStyle/>
          <a:p>
            <a:pPr marL="12700">
              <a:lnSpc>
                <a:spcPct val="100000"/>
              </a:lnSpc>
              <a:spcBef>
                <a:spcPts val="100"/>
              </a:spcBef>
            </a:pPr>
            <a:r>
              <a:rPr spc="-10" dirty="0"/>
              <a:t>最近の動向①｜</a:t>
            </a:r>
            <a:r>
              <a:rPr spc="-15" dirty="0"/>
              <a:t>研究環境向上のための若手研究者雇用支援事業について</a:t>
            </a:r>
          </a:p>
        </p:txBody>
      </p:sp>
      <p:sp>
        <p:nvSpPr>
          <p:cNvPr id="5" name="object 5"/>
          <p:cNvSpPr txBox="1"/>
          <p:nvPr/>
        </p:nvSpPr>
        <p:spPr>
          <a:xfrm>
            <a:off x="1614297" y="5907125"/>
            <a:ext cx="9032875"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39427A"/>
                </a:solidFill>
                <a:latin typeface="BIZ UDPGothic"/>
                <a:cs typeface="BIZ UDPGothic"/>
              </a:rPr>
              <a:t>PD</a:t>
            </a:r>
            <a:r>
              <a:rPr sz="1600" spc="-10" dirty="0">
                <a:solidFill>
                  <a:srgbClr val="39427A"/>
                </a:solidFill>
                <a:latin typeface="BIZ UDPGothic"/>
                <a:cs typeface="BIZ UDPGothic"/>
              </a:rPr>
              <a:t>・</a:t>
            </a:r>
            <a:r>
              <a:rPr sz="1600" spc="-25" dirty="0">
                <a:solidFill>
                  <a:srgbClr val="39427A"/>
                </a:solidFill>
                <a:latin typeface="BIZ UDPGothic"/>
                <a:cs typeface="BIZ UDPGothic"/>
              </a:rPr>
              <a:t>RPD</a:t>
            </a:r>
            <a:r>
              <a:rPr sz="1600" spc="-40" dirty="0">
                <a:solidFill>
                  <a:srgbClr val="39427A"/>
                </a:solidFill>
                <a:latin typeface="BIZ UDPGothic"/>
                <a:cs typeface="BIZ UDPGothic"/>
              </a:rPr>
              <a:t>の資格を持ったまま、より安定した身分を確保し、安心して研究に専念できる環境を整えます</a:t>
            </a:r>
            <a:endParaRPr sz="1600">
              <a:latin typeface="BIZ UDPGothic"/>
              <a:cs typeface="BIZ UDPGothic"/>
            </a:endParaRPr>
          </a:p>
        </p:txBody>
      </p:sp>
      <p:sp>
        <p:nvSpPr>
          <p:cNvPr id="6" name="object 6"/>
          <p:cNvSpPr/>
          <p:nvPr/>
        </p:nvSpPr>
        <p:spPr>
          <a:xfrm>
            <a:off x="9544811" y="1607819"/>
            <a:ext cx="1247140" cy="1243965"/>
          </a:xfrm>
          <a:custGeom>
            <a:avLst/>
            <a:gdLst/>
            <a:ahLst/>
            <a:cxnLst/>
            <a:rect l="l" t="t" r="r" b="b"/>
            <a:pathLst>
              <a:path w="1247140" h="1243964">
                <a:moveTo>
                  <a:pt x="623316" y="0"/>
                </a:moveTo>
                <a:lnTo>
                  <a:pt x="574597" y="1870"/>
                </a:lnTo>
                <a:lnTo>
                  <a:pt x="526906" y="7390"/>
                </a:lnTo>
                <a:lnTo>
                  <a:pt x="480379" y="16421"/>
                </a:lnTo>
                <a:lnTo>
                  <a:pt x="435157" y="28825"/>
                </a:lnTo>
                <a:lnTo>
                  <a:pt x="391376" y="44464"/>
                </a:lnTo>
                <a:lnTo>
                  <a:pt x="349175" y="63199"/>
                </a:lnTo>
                <a:lnTo>
                  <a:pt x="308694" y="84892"/>
                </a:lnTo>
                <a:lnTo>
                  <a:pt x="270070" y="109405"/>
                </a:lnTo>
                <a:lnTo>
                  <a:pt x="233443" y="136600"/>
                </a:lnTo>
                <a:lnTo>
                  <a:pt x="198949" y="166338"/>
                </a:lnTo>
                <a:lnTo>
                  <a:pt x="166729" y="198481"/>
                </a:lnTo>
                <a:lnTo>
                  <a:pt x="136920" y="232892"/>
                </a:lnTo>
                <a:lnTo>
                  <a:pt x="109660" y="269431"/>
                </a:lnTo>
                <a:lnTo>
                  <a:pt x="85089" y="307960"/>
                </a:lnTo>
                <a:lnTo>
                  <a:pt x="63345" y="348342"/>
                </a:lnTo>
                <a:lnTo>
                  <a:pt x="44567" y="390438"/>
                </a:lnTo>
                <a:lnTo>
                  <a:pt x="28892" y="434110"/>
                </a:lnTo>
                <a:lnTo>
                  <a:pt x="16459" y="479220"/>
                </a:lnTo>
                <a:lnTo>
                  <a:pt x="7407" y="525629"/>
                </a:lnTo>
                <a:lnTo>
                  <a:pt x="1875" y="573199"/>
                </a:lnTo>
                <a:lnTo>
                  <a:pt x="0" y="621791"/>
                </a:lnTo>
                <a:lnTo>
                  <a:pt x="1875" y="670384"/>
                </a:lnTo>
                <a:lnTo>
                  <a:pt x="7407" y="717954"/>
                </a:lnTo>
                <a:lnTo>
                  <a:pt x="16459" y="764363"/>
                </a:lnTo>
                <a:lnTo>
                  <a:pt x="28892" y="809473"/>
                </a:lnTo>
                <a:lnTo>
                  <a:pt x="44567" y="853145"/>
                </a:lnTo>
                <a:lnTo>
                  <a:pt x="63345" y="895241"/>
                </a:lnTo>
                <a:lnTo>
                  <a:pt x="85090" y="935623"/>
                </a:lnTo>
                <a:lnTo>
                  <a:pt x="109660" y="974152"/>
                </a:lnTo>
                <a:lnTo>
                  <a:pt x="136920" y="1010691"/>
                </a:lnTo>
                <a:lnTo>
                  <a:pt x="166729" y="1045102"/>
                </a:lnTo>
                <a:lnTo>
                  <a:pt x="198949" y="1077245"/>
                </a:lnTo>
                <a:lnTo>
                  <a:pt x="233443" y="1106983"/>
                </a:lnTo>
                <a:lnTo>
                  <a:pt x="270070" y="1134178"/>
                </a:lnTo>
                <a:lnTo>
                  <a:pt x="308694" y="1158691"/>
                </a:lnTo>
                <a:lnTo>
                  <a:pt x="349175" y="1180384"/>
                </a:lnTo>
                <a:lnTo>
                  <a:pt x="391376" y="1199119"/>
                </a:lnTo>
                <a:lnTo>
                  <a:pt x="435157" y="1214758"/>
                </a:lnTo>
                <a:lnTo>
                  <a:pt x="480379" y="1227162"/>
                </a:lnTo>
                <a:lnTo>
                  <a:pt x="526906" y="1236193"/>
                </a:lnTo>
                <a:lnTo>
                  <a:pt x="574597" y="1241713"/>
                </a:lnTo>
                <a:lnTo>
                  <a:pt x="623316" y="1243583"/>
                </a:lnTo>
                <a:lnTo>
                  <a:pt x="672034" y="1241713"/>
                </a:lnTo>
                <a:lnTo>
                  <a:pt x="719725" y="1236193"/>
                </a:lnTo>
                <a:lnTo>
                  <a:pt x="766252" y="1227162"/>
                </a:lnTo>
                <a:lnTo>
                  <a:pt x="811474" y="1214758"/>
                </a:lnTo>
                <a:lnTo>
                  <a:pt x="855255" y="1199119"/>
                </a:lnTo>
                <a:lnTo>
                  <a:pt x="897456" y="1180384"/>
                </a:lnTo>
                <a:lnTo>
                  <a:pt x="937937" y="1158691"/>
                </a:lnTo>
                <a:lnTo>
                  <a:pt x="976561" y="1134178"/>
                </a:lnTo>
                <a:lnTo>
                  <a:pt x="1013188" y="1106983"/>
                </a:lnTo>
                <a:lnTo>
                  <a:pt x="1047682" y="1077245"/>
                </a:lnTo>
                <a:lnTo>
                  <a:pt x="1079902" y="1045102"/>
                </a:lnTo>
                <a:lnTo>
                  <a:pt x="1109711" y="1010691"/>
                </a:lnTo>
                <a:lnTo>
                  <a:pt x="1136971" y="974152"/>
                </a:lnTo>
                <a:lnTo>
                  <a:pt x="1161542" y="935623"/>
                </a:lnTo>
                <a:lnTo>
                  <a:pt x="1183286" y="895241"/>
                </a:lnTo>
                <a:lnTo>
                  <a:pt x="1202064" y="853145"/>
                </a:lnTo>
                <a:lnTo>
                  <a:pt x="1217739" y="809473"/>
                </a:lnTo>
                <a:lnTo>
                  <a:pt x="1230172" y="764363"/>
                </a:lnTo>
                <a:lnTo>
                  <a:pt x="1239224" y="717954"/>
                </a:lnTo>
                <a:lnTo>
                  <a:pt x="1244756" y="670384"/>
                </a:lnTo>
                <a:lnTo>
                  <a:pt x="1246632" y="621791"/>
                </a:lnTo>
                <a:lnTo>
                  <a:pt x="1244756" y="573199"/>
                </a:lnTo>
                <a:lnTo>
                  <a:pt x="1239224" y="525629"/>
                </a:lnTo>
                <a:lnTo>
                  <a:pt x="1230172" y="479220"/>
                </a:lnTo>
                <a:lnTo>
                  <a:pt x="1217739" y="434110"/>
                </a:lnTo>
                <a:lnTo>
                  <a:pt x="1202064" y="390438"/>
                </a:lnTo>
                <a:lnTo>
                  <a:pt x="1183286" y="348342"/>
                </a:lnTo>
                <a:lnTo>
                  <a:pt x="1161541" y="307960"/>
                </a:lnTo>
                <a:lnTo>
                  <a:pt x="1136971" y="269431"/>
                </a:lnTo>
                <a:lnTo>
                  <a:pt x="1109711" y="232892"/>
                </a:lnTo>
                <a:lnTo>
                  <a:pt x="1079902" y="198481"/>
                </a:lnTo>
                <a:lnTo>
                  <a:pt x="1047682" y="166338"/>
                </a:lnTo>
                <a:lnTo>
                  <a:pt x="1013188" y="136600"/>
                </a:lnTo>
                <a:lnTo>
                  <a:pt x="976561" y="109405"/>
                </a:lnTo>
                <a:lnTo>
                  <a:pt x="937937" y="84892"/>
                </a:lnTo>
                <a:lnTo>
                  <a:pt x="897456" y="63199"/>
                </a:lnTo>
                <a:lnTo>
                  <a:pt x="855255" y="44464"/>
                </a:lnTo>
                <a:lnTo>
                  <a:pt x="811474" y="28825"/>
                </a:lnTo>
                <a:lnTo>
                  <a:pt x="766252" y="16421"/>
                </a:lnTo>
                <a:lnTo>
                  <a:pt x="719725" y="7390"/>
                </a:lnTo>
                <a:lnTo>
                  <a:pt x="672034" y="1870"/>
                </a:lnTo>
                <a:lnTo>
                  <a:pt x="623316" y="0"/>
                </a:lnTo>
                <a:close/>
              </a:path>
            </a:pathLst>
          </a:custGeom>
          <a:solidFill>
            <a:srgbClr val="F7571D"/>
          </a:solidFill>
        </p:spPr>
        <p:txBody>
          <a:bodyPr wrap="square" lIns="0" tIns="0" rIns="0" bIns="0" rtlCol="0"/>
          <a:lstStyle/>
          <a:p>
            <a:endParaRPr/>
          </a:p>
        </p:txBody>
      </p:sp>
      <p:sp>
        <p:nvSpPr>
          <p:cNvPr id="7" name="object 7"/>
          <p:cNvSpPr txBox="1"/>
          <p:nvPr/>
        </p:nvSpPr>
        <p:spPr>
          <a:xfrm>
            <a:off x="9676256" y="1944369"/>
            <a:ext cx="984885" cy="575945"/>
          </a:xfrm>
          <a:prstGeom prst="rect">
            <a:avLst/>
          </a:prstGeom>
        </p:spPr>
        <p:txBody>
          <a:bodyPr vert="horz" wrap="square" lIns="0" tIns="12065" rIns="0" bIns="0" rtlCol="0">
            <a:spAutoFit/>
          </a:bodyPr>
          <a:lstStyle/>
          <a:p>
            <a:pPr marL="635" algn="ctr">
              <a:lnSpc>
                <a:spcPts val="1910"/>
              </a:lnSpc>
              <a:spcBef>
                <a:spcPts val="95"/>
              </a:spcBef>
            </a:pPr>
            <a:r>
              <a:rPr sz="1600" b="1" spc="-20" dirty="0">
                <a:solidFill>
                  <a:srgbClr val="FFFFFF"/>
                </a:solidFill>
                <a:latin typeface="BIZ UDPGothic"/>
                <a:cs typeface="BIZ UDPGothic"/>
              </a:rPr>
              <a:t>138</a:t>
            </a:r>
            <a:r>
              <a:rPr sz="1600" b="1" spc="-40" dirty="0">
                <a:solidFill>
                  <a:srgbClr val="FFFFFF"/>
                </a:solidFill>
                <a:latin typeface="BIZ UDPGothic"/>
                <a:cs typeface="BIZ UDPGothic"/>
              </a:rPr>
              <a:t>機関</a:t>
            </a:r>
            <a:endParaRPr sz="1600">
              <a:latin typeface="BIZ UDPGothic"/>
              <a:cs typeface="BIZ UDPGothic"/>
            </a:endParaRPr>
          </a:p>
          <a:p>
            <a:pPr marL="635" algn="ctr">
              <a:lnSpc>
                <a:spcPts val="1390"/>
              </a:lnSpc>
            </a:pPr>
            <a:r>
              <a:rPr sz="1200" b="1" spc="-15" dirty="0">
                <a:solidFill>
                  <a:srgbClr val="FFFFFF"/>
                </a:solidFill>
                <a:latin typeface="BIZ UDPGothic"/>
                <a:cs typeface="BIZ UDPGothic"/>
              </a:rPr>
              <a:t>が登録！</a:t>
            </a:r>
            <a:endParaRPr sz="1200">
              <a:latin typeface="BIZ UDPGothic"/>
              <a:cs typeface="BIZ UDPGothic"/>
            </a:endParaRPr>
          </a:p>
          <a:p>
            <a:pPr algn="ctr">
              <a:lnSpc>
                <a:spcPts val="1040"/>
              </a:lnSpc>
            </a:pPr>
            <a:r>
              <a:rPr sz="900" b="1" dirty="0">
                <a:solidFill>
                  <a:srgbClr val="FFFFFF"/>
                </a:solidFill>
                <a:latin typeface="BIZ UDPGothic"/>
                <a:cs typeface="BIZ UDPGothic"/>
              </a:rPr>
              <a:t>（令和</a:t>
            </a:r>
            <a:r>
              <a:rPr sz="900" b="1" spc="-10" dirty="0">
                <a:solidFill>
                  <a:srgbClr val="FFFFFF"/>
                </a:solidFill>
                <a:latin typeface="BIZ UDPGothic"/>
                <a:cs typeface="BIZ UDPGothic"/>
              </a:rPr>
              <a:t>8</a:t>
            </a:r>
            <a:r>
              <a:rPr sz="900" b="1" dirty="0">
                <a:solidFill>
                  <a:srgbClr val="FFFFFF"/>
                </a:solidFill>
                <a:latin typeface="BIZ UDPGothic"/>
                <a:cs typeface="BIZ UDPGothic"/>
              </a:rPr>
              <a:t>年</a:t>
            </a:r>
            <a:r>
              <a:rPr sz="900" b="1" spc="-10" dirty="0">
                <a:solidFill>
                  <a:srgbClr val="FFFFFF"/>
                </a:solidFill>
                <a:latin typeface="BIZ UDPGothic"/>
                <a:cs typeface="BIZ UDPGothic"/>
              </a:rPr>
              <a:t>1</a:t>
            </a:r>
            <a:r>
              <a:rPr sz="900" b="1" dirty="0">
                <a:solidFill>
                  <a:srgbClr val="FFFFFF"/>
                </a:solidFill>
                <a:latin typeface="BIZ UDPGothic"/>
                <a:cs typeface="BIZ UDPGothic"/>
              </a:rPr>
              <a:t>月現在</a:t>
            </a:r>
            <a:r>
              <a:rPr sz="900" b="1" spc="-50" dirty="0">
                <a:solidFill>
                  <a:srgbClr val="FFFFFF"/>
                </a:solidFill>
                <a:latin typeface="BIZ UDPGothic"/>
                <a:cs typeface="BIZ UDPGothic"/>
              </a:rPr>
              <a:t>）</a:t>
            </a:r>
            <a:endParaRPr sz="900">
              <a:latin typeface="BIZ UDPGothic"/>
              <a:cs typeface="BIZ UDPGothic"/>
            </a:endParaRPr>
          </a:p>
        </p:txBody>
      </p:sp>
      <p:sp>
        <p:nvSpPr>
          <p:cNvPr id="8" name="object 8"/>
          <p:cNvSpPr txBox="1"/>
          <p:nvPr/>
        </p:nvSpPr>
        <p:spPr>
          <a:xfrm>
            <a:off x="2231898" y="4103878"/>
            <a:ext cx="2580005" cy="391160"/>
          </a:xfrm>
          <a:prstGeom prst="rect">
            <a:avLst/>
          </a:prstGeom>
        </p:spPr>
        <p:txBody>
          <a:bodyPr vert="horz" wrap="square" lIns="0" tIns="12700" rIns="0" bIns="0" rtlCol="0">
            <a:spAutoFit/>
          </a:bodyPr>
          <a:lstStyle/>
          <a:p>
            <a:pPr algn="ctr">
              <a:lnSpc>
                <a:spcPct val="100000"/>
              </a:lnSpc>
              <a:spcBef>
                <a:spcPts val="100"/>
              </a:spcBef>
            </a:pPr>
            <a:r>
              <a:rPr sz="1200" b="1" spc="-10" dirty="0">
                <a:solidFill>
                  <a:srgbClr val="39427A"/>
                </a:solidFill>
                <a:latin typeface="BIZ UDPGothic"/>
                <a:cs typeface="BIZ UDPGothic"/>
              </a:rPr>
              <a:t>○○大学特任研究員</a:t>
            </a:r>
            <a:endParaRPr sz="1200">
              <a:latin typeface="BIZ UDPGothic"/>
              <a:cs typeface="BIZ UDPGothic"/>
            </a:endParaRPr>
          </a:p>
          <a:p>
            <a:pPr algn="ctr">
              <a:lnSpc>
                <a:spcPct val="100000"/>
              </a:lnSpc>
            </a:pPr>
            <a:r>
              <a:rPr sz="1200" b="1" dirty="0">
                <a:solidFill>
                  <a:srgbClr val="39427A"/>
                </a:solidFill>
                <a:latin typeface="BIZ UDPGothic"/>
                <a:cs typeface="BIZ UDPGothic"/>
              </a:rPr>
              <a:t>（日本学術振興会特別研究員-PD）</a:t>
            </a:r>
            <a:r>
              <a:rPr sz="1200" b="1" spc="160" dirty="0">
                <a:solidFill>
                  <a:srgbClr val="39427A"/>
                </a:solidFill>
                <a:latin typeface="BIZ UDPGothic"/>
                <a:cs typeface="BIZ UDPGothic"/>
              </a:rPr>
              <a:t> 等</a:t>
            </a:r>
            <a:endParaRPr sz="1200">
              <a:latin typeface="BIZ UDPGothic"/>
              <a:cs typeface="BIZ UDPGothic"/>
            </a:endParaRPr>
          </a:p>
        </p:txBody>
      </p:sp>
      <p:grpSp>
        <p:nvGrpSpPr>
          <p:cNvPr id="9" name="object 9"/>
          <p:cNvGrpSpPr/>
          <p:nvPr/>
        </p:nvGrpSpPr>
        <p:grpSpPr>
          <a:xfrm>
            <a:off x="1945894" y="1829942"/>
            <a:ext cx="2275840" cy="2176780"/>
            <a:chOff x="1945894" y="1829942"/>
            <a:chExt cx="2275840" cy="2176780"/>
          </a:xfrm>
        </p:grpSpPr>
        <p:pic>
          <p:nvPicPr>
            <p:cNvPr id="10" name="object 10"/>
            <p:cNvPicPr/>
            <p:nvPr/>
          </p:nvPicPr>
          <p:blipFill>
            <a:blip r:embed="rId3" cstate="print"/>
            <a:stretch>
              <a:fillRect/>
            </a:stretch>
          </p:blipFill>
          <p:spPr>
            <a:xfrm>
              <a:off x="2919983" y="2520695"/>
              <a:ext cx="1301495" cy="1485452"/>
            </a:xfrm>
            <a:prstGeom prst="rect">
              <a:avLst/>
            </a:prstGeom>
          </p:spPr>
        </p:pic>
        <p:pic>
          <p:nvPicPr>
            <p:cNvPr id="11" name="object 11"/>
            <p:cNvPicPr/>
            <p:nvPr/>
          </p:nvPicPr>
          <p:blipFill>
            <a:blip r:embed="rId4" cstate="print"/>
            <a:stretch>
              <a:fillRect/>
            </a:stretch>
          </p:blipFill>
          <p:spPr>
            <a:xfrm>
              <a:off x="1945894" y="1829942"/>
              <a:ext cx="1621790" cy="702056"/>
            </a:xfrm>
            <a:prstGeom prst="rect">
              <a:avLst/>
            </a:prstGeom>
          </p:spPr>
        </p:pic>
        <p:sp>
          <p:nvSpPr>
            <p:cNvPr id="12" name="object 12"/>
            <p:cNvSpPr/>
            <p:nvPr/>
          </p:nvSpPr>
          <p:spPr>
            <a:xfrm>
              <a:off x="3637788" y="1837943"/>
              <a:ext cx="142240" cy="433705"/>
            </a:xfrm>
            <a:custGeom>
              <a:avLst/>
              <a:gdLst/>
              <a:ahLst/>
              <a:cxnLst/>
              <a:rect l="l" t="t" r="r" b="b"/>
              <a:pathLst>
                <a:path w="142239" h="433705">
                  <a:moveTo>
                    <a:pt x="141732" y="0"/>
                  </a:moveTo>
                  <a:lnTo>
                    <a:pt x="0" y="433704"/>
                  </a:lnTo>
                </a:path>
              </a:pathLst>
            </a:custGeom>
            <a:ln w="6350">
              <a:solidFill>
                <a:srgbClr val="39427A"/>
              </a:solidFill>
              <a:prstDash val="sysDash"/>
            </a:ln>
          </p:spPr>
          <p:txBody>
            <a:bodyPr wrap="square" lIns="0" tIns="0" rIns="0" bIns="0" rtlCol="0"/>
            <a:lstStyle/>
            <a:p>
              <a:endParaRPr/>
            </a:p>
          </p:txBody>
        </p:sp>
      </p:grpSp>
      <p:pic>
        <p:nvPicPr>
          <p:cNvPr id="13" name="object 13"/>
          <p:cNvPicPr/>
          <p:nvPr/>
        </p:nvPicPr>
        <p:blipFill>
          <a:blip r:embed="rId5" cstate="print"/>
          <a:stretch>
            <a:fillRect/>
          </a:stretch>
        </p:blipFill>
        <p:spPr>
          <a:xfrm>
            <a:off x="8017764" y="2717292"/>
            <a:ext cx="1478279" cy="1211579"/>
          </a:xfrm>
          <a:prstGeom prst="rect">
            <a:avLst/>
          </a:prstGeom>
        </p:spPr>
      </p:pic>
      <p:sp>
        <p:nvSpPr>
          <p:cNvPr id="14" name="object 14"/>
          <p:cNvSpPr txBox="1"/>
          <p:nvPr/>
        </p:nvSpPr>
        <p:spPr>
          <a:xfrm>
            <a:off x="8014207" y="2180031"/>
            <a:ext cx="1452245" cy="453390"/>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39427A"/>
                </a:solidFill>
                <a:latin typeface="BIZ UDPGothic"/>
                <a:cs typeface="BIZ UDPGothic"/>
              </a:rPr>
              <a:t>雇用制度導入機関</a:t>
            </a:r>
            <a:endParaRPr sz="1400">
              <a:latin typeface="BIZ UDPGothic"/>
              <a:cs typeface="BIZ UDPGothic"/>
            </a:endParaRPr>
          </a:p>
          <a:p>
            <a:pPr marL="100965">
              <a:lnSpc>
                <a:spcPct val="100000"/>
              </a:lnSpc>
            </a:pPr>
            <a:r>
              <a:rPr sz="1400" b="1" dirty="0">
                <a:solidFill>
                  <a:srgbClr val="39427A"/>
                </a:solidFill>
                <a:latin typeface="BIZ UDPGothic"/>
                <a:cs typeface="BIZ UDPGothic"/>
              </a:rPr>
              <a:t>（受入研究機関</a:t>
            </a:r>
            <a:r>
              <a:rPr sz="1400" b="1" spc="-50" dirty="0">
                <a:solidFill>
                  <a:srgbClr val="39427A"/>
                </a:solidFill>
                <a:latin typeface="BIZ UDPGothic"/>
                <a:cs typeface="BIZ UDPGothic"/>
              </a:rPr>
              <a:t>）</a:t>
            </a:r>
            <a:endParaRPr sz="1400">
              <a:latin typeface="BIZ UDPGothic"/>
              <a:cs typeface="BIZ UDPGothic"/>
            </a:endParaRPr>
          </a:p>
        </p:txBody>
      </p:sp>
      <p:sp>
        <p:nvSpPr>
          <p:cNvPr id="15" name="object 15"/>
          <p:cNvSpPr/>
          <p:nvPr/>
        </p:nvSpPr>
        <p:spPr>
          <a:xfrm>
            <a:off x="4828794" y="2963672"/>
            <a:ext cx="2535555" cy="142875"/>
          </a:xfrm>
          <a:custGeom>
            <a:avLst/>
            <a:gdLst/>
            <a:ahLst/>
            <a:cxnLst/>
            <a:rect l="l" t="t" r="r" b="b"/>
            <a:pathLst>
              <a:path w="2535554" h="142875">
                <a:moveTo>
                  <a:pt x="142875" y="0"/>
                </a:moveTo>
                <a:lnTo>
                  <a:pt x="142621" y="0"/>
                </a:lnTo>
                <a:lnTo>
                  <a:pt x="0" y="71374"/>
                </a:lnTo>
                <a:lnTo>
                  <a:pt x="143129" y="142875"/>
                </a:lnTo>
                <a:lnTo>
                  <a:pt x="142875" y="142875"/>
                </a:lnTo>
                <a:lnTo>
                  <a:pt x="142875" y="95250"/>
                </a:lnTo>
                <a:lnTo>
                  <a:pt x="118998" y="95250"/>
                </a:lnTo>
                <a:lnTo>
                  <a:pt x="118998" y="47625"/>
                </a:lnTo>
                <a:lnTo>
                  <a:pt x="142875" y="47625"/>
                </a:lnTo>
                <a:lnTo>
                  <a:pt x="142875" y="0"/>
                </a:lnTo>
                <a:close/>
              </a:path>
              <a:path w="2535554" h="142875">
                <a:moveTo>
                  <a:pt x="2392553" y="0"/>
                </a:moveTo>
                <a:lnTo>
                  <a:pt x="2392553" y="142875"/>
                </a:lnTo>
                <a:lnTo>
                  <a:pt x="2487718" y="95250"/>
                </a:lnTo>
                <a:lnTo>
                  <a:pt x="2416302" y="95250"/>
                </a:lnTo>
                <a:lnTo>
                  <a:pt x="2416302" y="47625"/>
                </a:lnTo>
                <a:lnTo>
                  <a:pt x="2487887" y="47625"/>
                </a:lnTo>
                <a:lnTo>
                  <a:pt x="2392553" y="0"/>
                </a:lnTo>
                <a:close/>
              </a:path>
              <a:path w="2535554" h="142875">
                <a:moveTo>
                  <a:pt x="142875" y="47625"/>
                </a:moveTo>
                <a:lnTo>
                  <a:pt x="118998" y="47625"/>
                </a:lnTo>
                <a:lnTo>
                  <a:pt x="118998" y="95250"/>
                </a:lnTo>
                <a:lnTo>
                  <a:pt x="142875" y="95250"/>
                </a:lnTo>
                <a:lnTo>
                  <a:pt x="142875" y="47625"/>
                </a:lnTo>
                <a:close/>
              </a:path>
              <a:path w="2535554" h="142875">
                <a:moveTo>
                  <a:pt x="2392553" y="47625"/>
                </a:moveTo>
                <a:lnTo>
                  <a:pt x="142875" y="47625"/>
                </a:lnTo>
                <a:lnTo>
                  <a:pt x="142875" y="95250"/>
                </a:lnTo>
                <a:lnTo>
                  <a:pt x="2392553" y="95250"/>
                </a:lnTo>
                <a:lnTo>
                  <a:pt x="2392553" y="47625"/>
                </a:lnTo>
                <a:close/>
              </a:path>
              <a:path w="2535554" h="142875">
                <a:moveTo>
                  <a:pt x="2487887" y="47625"/>
                </a:moveTo>
                <a:lnTo>
                  <a:pt x="2416302" y="47625"/>
                </a:lnTo>
                <a:lnTo>
                  <a:pt x="2416302" y="95250"/>
                </a:lnTo>
                <a:lnTo>
                  <a:pt x="2487718" y="95250"/>
                </a:lnTo>
                <a:lnTo>
                  <a:pt x="2535428" y="71374"/>
                </a:lnTo>
                <a:lnTo>
                  <a:pt x="2487887" y="47625"/>
                </a:lnTo>
                <a:close/>
              </a:path>
            </a:pathLst>
          </a:custGeom>
          <a:solidFill>
            <a:srgbClr val="39427A"/>
          </a:solidFill>
        </p:spPr>
        <p:txBody>
          <a:bodyPr wrap="square" lIns="0" tIns="0" rIns="0" bIns="0" rtlCol="0"/>
          <a:lstStyle/>
          <a:p>
            <a:endParaRPr/>
          </a:p>
        </p:txBody>
      </p:sp>
      <p:sp>
        <p:nvSpPr>
          <p:cNvPr id="16" name="object 16"/>
          <p:cNvSpPr/>
          <p:nvPr/>
        </p:nvSpPr>
        <p:spPr>
          <a:xfrm>
            <a:off x="4828794" y="3298825"/>
            <a:ext cx="2535555" cy="142875"/>
          </a:xfrm>
          <a:custGeom>
            <a:avLst/>
            <a:gdLst/>
            <a:ahLst/>
            <a:cxnLst/>
            <a:rect l="l" t="t" r="r" b="b"/>
            <a:pathLst>
              <a:path w="2535554" h="142875">
                <a:moveTo>
                  <a:pt x="142875" y="0"/>
                </a:moveTo>
                <a:lnTo>
                  <a:pt x="0" y="71500"/>
                </a:lnTo>
                <a:lnTo>
                  <a:pt x="142875" y="142875"/>
                </a:lnTo>
                <a:lnTo>
                  <a:pt x="142875" y="95250"/>
                </a:lnTo>
                <a:lnTo>
                  <a:pt x="118998" y="95250"/>
                </a:lnTo>
                <a:lnTo>
                  <a:pt x="118998" y="47625"/>
                </a:lnTo>
                <a:lnTo>
                  <a:pt x="142875" y="47625"/>
                </a:lnTo>
                <a:lnTo>
                  <a:pt x="142875" y="0"/>
                </a:lnTo>
                <a:close/>
              </a:path>
              <a:path w="2535554" h="142875">
                <a:moveTo>
                  <a:pt x="142875" y="47625"/>
                </a:moveTo>
                <a:lnTo>
                  <a:pt x="118998" y="47625"/>
                </a:lnTo>
                <a:lnTo>
                  <a:pt x="118998" y="95250"/>
                </a:lnTo>
                <a:lnTo>
                  <a:pt x="142875" y="95250"/>
                </a:lnTo>
                <a:lnTo>
                  <a:pt x="142875" y="47625"/>
                </a:lnTo>
                <a:close/>
              </a:path>
              <a:path w="2535554" h="142875">
                <a:moveTo>
                  <a:pt x="2535428" y="47625"/>
                </a:moveTo>
                <a:lnTo>
                  <a:pt x="142875" y="47625"/>
                </a:lnTo>
                <a:lnTo>
                  <a:pt x="142875" y="95250"/>
                </a:lnTo>
                <a:lnTo>
                  <a:pt x="2535428" y="95250"/>
                </a:lnTo>
                <a:lnTo>
                  <a:pt x="2535428" y="47625"/>
                </a:lnTo>
                <a:close/>
              </a:path>
            </a:pathLst>
          </a:custGeom>
          <a:solidFill>
            <a:srgbClr val="39427A"/>
          </a:solidFill>
        </p:spPr>
        <p:txBody>
          <a:bodyPr wrap="square" lIns="0" tIns="0" rIns="0" bIns="0" rtlCol="0"/>
          <a:lstStyle/>
          <a:p>
            <a:endParaRPr/>
          </a:p>
        </p:txBody>
      </p:sp>
      <p:sp>
        <p:nvSpPr>
          <p:cNvPr id="17" name="object 17"/>
          <p:cNvSpPr txBox="1"/>
          <p:nvPr/>
        </p:nvSpPr>
        <p:spPr>
          <a:xfrm>
            <a:off x="5233542" y="3404434"/>
            <a:ext cx="1791970" cy="808990"/>
          </a:xfrm>
          <a:prstGeom prst="rect">
            <a:avLst/>
          </a:prstGeom>
        </p:spPr>
        <p:txBody>
          <a:bodyPr vert="horz" wrap="square" lIns="0" tIns="132080" rIns="0" bIns="0" rtlCol="0">
            <a:spAutoFit/>
          </a:bodyPr>
          <a:lstStyle/>
          <a:p>
            <a:pPr algn="ctr">
              <a:lnSpc>
                <a:spcPct val="100000"/>
              </a:lnSpc>
              <a:spcBef>
                <a:spcPts val="1040"/>
              </a:spcBef>
            </a:pPr>
            <a:r>
              <a:rPr sz="1600" b="1" spc="-40" dirty="0">
                <a:solidFill>
                  <a:srgbClr val="39427A"/>
                </a:solidFill>
                <a:latin typeface="BIZ UDPGothic"/>
                <a:cs typeface="BIZ UDPGothic"/>
              </a:rPr>
              <a:t>給与</a:t>
            </a:r>
            <a:endParaRPr sz="1600">
              <a:latin typeface="BIZ UDPGothic"/>
              <a:cs typeface="BIZ UDPGothic"/>
            </a:endParaRPr>
          </a:p>
          <a:p>
            <a:pPr algn="ctr">
              <a:lnSpc>
                <a:spcPct val="100000"/>
              </a:lnSpc>
              <a:spcBef>
                <a:spcPts val="660"/>
              </a:spcBef>
            </a:pPr>
            <a:r>
              <a:rPr sz="1100" spc="-15" dirty="0">
                <a:solidFill>
                  <a:srgbClr val="39427A"/>
                </a:solidFill>
                <a:latin typeface="BIZ UDPGothic"/>
                <a:cs typeface="BIZ UDPGothic"/>
              </a:rPr>
              <a:t>機関・個人の状況により、</a:t>
            </a:r>
            <a:endParaRPr sz="1100">
              <a:latin typeface="BIZ UDPGothic"/>
              <a:cs typeface="BIZ UDPGothic"/>
            </a:endParaRPr>
          </a:p>
          <a:p>
            <a:pPr algn="ctr">
              <a:lnSpc>
                <a:spcPct val="100000"/>
              </a:lnSpc>
              <a:spcBef>
                <a:spcPts val="5"/>
              </a:spcBef>
            </a:pPr>
            <a:r>
              <a:rPr sz="1100" spc="-15" dirty="0">
                <a:solidFill>
                  <a:srgbClr val="39427A"/>
                </a:solidFill>
                <a:latin typeface="BIZ UDPGothic"/>
                <a:cs typeface="BIZ UDPGothic"/>
              </a:rPr>
              <a:t>通勤手当、住居手当等が支給</a:t>
            </a:r>
            <a:endParaRPr sz="1100">
              <a:latin typeface="BIZ UDPGothic"/>
              <a:cs typeface="BIZ UDPGothic"/>
            </a:endParaRPr>
          </a:p>
        </p:txBody>
      </p:sp>
      <p:sp>
        <p:nvSpPr>
          <p:cNvPr id="18" name="object 18"/>
          <p:cNvSpPr txBox="1"/>
          <p:nvPr/>
        </p:nvSpPr>
        <p:spPr>
          <a:xfrm>
            <a:off x="5710173" y="2545206"/>
            <a:ext cx="836294" cy="269240"/>
          </a:xfrm>
          <a:prstGeom prst="rect">
            <a:avLst/>
          </a:prstGeom>
        </p:spPr>
        <p:txBody>
          <a:bodyPr vert="horz" wrap="square" lIns="0" tIns="12065" rIns="0" bIns="0" rtlCol="0">
            <a:spAutoFit/>
          </a:bodyPr>
          <a:lstStyle/>
          <a:p>
            <a:pPr marL="12700">
              <a:lnSpc>
                <a:spcPct val="100000"/>
              </a:lnSpc>
              <a:spcBef>
                <a:spcPts val="95"/>
              </a:spcBef>
            </a:pPr>
            <a:r>
              <a:rPr sz="1600" b="1" spc="-35" dirty="0">
                <a:solidFill>
                  <a:srgbClr val="39427A"/>
                </a:solidFill>
                <a:latin typeface="BIZ UDPGothic"/>
                <a:cs typeface="BIZ UDPGothic"/>
              </a:rPr>
              <a:t>雇用関係</a:t>
            </a:r>
            <a:endParaRPr sz="1600">
              <a:latin typeface="BIZ UDPGothic"/>
              <a:cs typeface="BIZ UDPGothic"/>
            </a:endParaRPr>
          </a:p>
        </p:txBody>
      </p:sp>
      <p:sp>
        <p:nvSpPr>
          <p:cNvPr id="19" name="object 19"/>
          <p:cNvSpPr txBox="1"/>
          <p:nvPr/>
        </p:nvSpPr>
        <p:spPr>
          <a:xfrm>
            <a:off x="1455419" y="4639055"/>
            <a:ext cx="4133215" cy="896619"/>
          </a:xfrm>
          <a:prstGeom prst="rect">
            <a:avLst/>
          </a:prstGeom>
          <a:solidFill>
            <a:srgbClr val="EFEFF0"/>
          </a:solidFill>
        </p:spPr>
        <p:txBody>
          <a:bodyPr vert="horz" wrap="square" lIns="0" tIns="29845" rIns="0" bIns="0" rtlCol="0">
            <a:spAutoFit/>
          </a:bodyPr>
          <a:lstStyle/>
          <a:p>
            <a:pPr>
              <a:lnSpc>
                <a:spcPct val="100000"/>
              </a:lnSpc>
              <a:spcBef>
                <a:spcPts val="235"/>
              </a:spcBef>
            </a:pPr>
            <a:endParaRPr sz="1400">
              <a:latin typeface="Times New Roman"/>
              <a:cs typeface="Times New Roman"/>
            </a:endParaRPr>
          </a:p>
          <a:p>
            <a:pPr marL="153670" marR="68580">
              <a:lnSpc>
                <a:spcPct val="100000"/>
              </a:lnSpc>
            </a:pPr>
            <a:r>
              <a:rPr sz="1400" spc="-15" dirty="0">
                <a:solidFill>
                  <a:srgbClr val="39427A"/>
                </a:solidFill>
                <a:latin typeface="BIZ UDPGothic"/>
                <a:cs typeface="BIZ UDPGothic"/>
              </a:rPr>
              <a:t>雇用されることにより、厚生年金</a:t>
            </a:r>
            <a:r>
              <a:rPr sz="1400" dirty="0">
                <a:solidFill>
                  <a:srgbClr val="39427A"/>
                </a:solidFill>
                <a:latin typeface="BIZ UDPGothic"/>
                <a:cs typeface="BIZ UDPGothic"/>
              </a:rPr>
              <a:t>（</a:t>
            </a:r>
            <a:r>
              <a:rPr sz="1400" spc="-10" dirty="0">
                <a:solidFill>
                  <a:srgbClr val="39427A"/>
                </a:solidFill>
                <a:latin typeface="BIZ UDPGothic"/>
                <a:cs typeface="BIZ UDPGothic"/>
              </a:rPr>
              <a:t>第</a:t>
            </a:r>
            <a:r>
              <a:rPr sz="1400" dirty="0">
                <a:solidFill>
                  <a:srgbClr val="39427A"/>
                </a:solidFill>
                <a:latin typeface="BIZ UDPGothic"/>
                <a:cs typeface="BIZ UDPGothic"/>
              </a:rPr>
              <a:t>2</a:t>
            </a:r>
            <a:r>
              <a:rPr sz="1400" spc="-15" dirty="0">
                <a:solidFill>
                  <a:srgbClr val="39427A"/>
                </a:solidFill>
                <a:latin typeface="BIZ UDPGothic"/>
                <a:cs typeface="BIZ UDPGothic"/>
              </a:rPr>
              <a:t>号被保険者</a:t>
            </a:r>
            <a:r>
              <a:rPr sz="1400" spc="-50" dirty="0">
                <a:solidFill>
                  <a:srgbClr val="39427A"/>
                </a:solidFill>
                <a:latin typeface="BIZ UDPGothic"/>
                <a:cs typeface="BIZ UDPGothic"/>
              </a:rPr>
              <a:t>）</a:t>
            </a:r>
            <a:r>
              <a:rPr sz="1400" spc="-20" dirty="0">
                <a:solidFill>
                  <a:srgbClr val="39427A"/>
                </a:solidFill>
                <a:latin typeface="BIZ UDPGothic"/>
                <a:cs typeface="BIZ UDPGothic"/>
              </a:rPr>
              <a:t>への加入など、社会保障の充実が図られます</a:t>
            </a:r>
            <a:endParaRPr sz="1400">
              <a:latin typeface="BIZ UDPGothic"/>
              <a:cs typeface="BIZ UDPGothic"/>
            </a:endParaRPr>
          </a:p>
        </p:txBody>
      </p:sp>
      <p:sp>
        <p:nvSpPr>
          <p:cNvPr id="20" name="object 20"/>
          <p:cNvSpPr/>
          <p:nvPr/>
        </p:nvSpPr>
        <p:spPr>
          <a:xfrm>
            <a:off x="1583436" y="2203704"/>
            <a:ext cx="296545" cy="335280"/>
          </a:xfrm>
          <a:custGeom>
            <a:avLst/>
            <a:gdLst/>
            <a:ahLst/>
            <a:cxnLst/>
            <a:rect l="l" t="t" r="r" b="b"/>
            <a:pathLst>
              <a:path w="296544" h="335280">
                <a:moveTo>
                  <a:pt x="0" y="0"/>
                </a:moveTo>
                <a:lnTo>
                  <a:pt x="296544" y="334899"/>
                </a:lnTo>
              </a:path>
            </a:pathLst>
          </a:custGeom>
          <a:ln w="6349">
            <a:solidFill>
              <a:srgbClr val="39427A"/>
            </a:solidFill>
            <a:prstDash val="sysDash"/>
          </a:ln>
        </p:spPr>
        <p:txBody>
          <a:bodyPr wrap="square" lIns="0" tIns="0" rIns="0" bIns="0" rtlCol="0"/>
          <a:lstStyle/>
          <a:p>
            <a:endParaRPr/>
          </a:p>
        </p:txBody>
      </p:sp>
      <p:sp>
        <p:nvSpPr>
          <p:cNvPr id="21" name="object 21"/>
          <p:cNvSpPr txBox="1"/>
          <p:nvPr/>
        </p:nvSpPr>
        <p:spPr>
          <a:xfrm>
            <a:off x="6635495" y="4626864"/>
            <a:ext cx="4133215" cy="896619"/>
          </a:xfrm>
          <a:prstGeom prst="rect">
            <a:avLst/>
          </a:prstGeom>
          <a:solidFill>
            <a:srgbClr val="EFEFF0"/>
          </a:solidFill>
        </p:spPr>
        <p:txBody>
          <a:bodyPr vert="horz" wrap="square" lIns="0" tIns="73660" rIns="0" bIns="0" rtlCol="0">
            <a:spAutoFit/>
          </a:bodyPr>
          <a:lstStyle/>
          <a:p>
            <a:pPr>
              <a:lnSpc>
                <a:spcPct val="100000"/>
              </a:lnSpc>
              <a:spcBef>
                <a:spcPts val="580"/>
              </a:spcBef>
            </a:pPr>
            <a:endParaRPr sz="1400">
              <a:latin typeface="Times New Roman"/>
              <a:cs typeface="Times New Roman"/>
            </a:endParaRPr>
          </a:p>
          <a:p>
            <a:pPr marL="186055" marR="313055">
              <a:lnSpc>
                <a:spcPts val="1580"/>
              </a:lnSpc>
            </a:pPr>
            <a:r>
              <a:rPr sz="1400" spc="-20" dirty="0">
                <a:solidFill>
                  <a:srgbClr val="39427A"/>
                </a:solidFill>
                <a:latin typeface="BIZ UDPGothic"/>
                <a:cs typeface="BIZ UDPGothic"/>
              </a:rPr>
              <a:t>受入研究機関が雇用制度を導入している場合、原則受入研究機関に雇用されます</a:t>
            </a:r>
            <a:endParaRPr sz="1400">
              <a:latin typeface="BIZ UDPGothic"/>
              <a:cs typeface="BIZ UDPGothic"/>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14</a:t>
            </a:r>
          </a:p>
        </p:txBody>
      </p:sp>
      <p:sp>
        <p:nvSpPr>
          <p:cNvPr id="22" name="object 22"/>
          <p:cNvSpPr txBox="1"/>
          <p:nvPr/>
        </p:nvSpPr>
        <p:spPr>
          <a:xfrm>
            <a:off x="8001127" y="4024629"/>
            <a:ext cx="3689350" cy="363855"/>
          </a:xfrm>
          <a:prstGeom prst="rect">
            <a:avLst/>
          </a:prstGeom>
        </p:spPr>
        <p:txBody>
          <a:bodyPr vert="horz" wrap="square" lIns="0" tIns="12700" rIns="0" bIns="0" rtlCol="0">
            <a:spAutoFit/>
          </a:bodyPr>
          <a:lstStyle/>
          <a:p>
            <a:pPr marL="12700">
              <a:lnSpc>
                <a:spcPts val="1270"/>
              </a:lnSpc>
              <a:spcBef>
                <a:spcPts val="100"/>
              </a:spcBef>
            </a:pPr>
            <a:r>
              <a:rPr sz="1100" spc="-5" dirty="0">
                <a:solidFill>
                  <a:srgbClr val="39427A"/>
                </a:solidFill>
                <a:latin typeface="BIZ UDPGothic"/>
                <a:cs typeface="BIZ UDPGothic"/>
              </a:rPr>
              <a:t>雇用制度導入機関一覧</a:t>
            </a:r>
            <a:endParaRPr sz="1100">
              <a:latin typeface="BIZ UDPGothic"/>
              <a:cs typeface="BIZ UDPGothic"/>
            </a:endParaRPr>
          </a:p>
          <a:p>
            <a:pPr marL="12700">
              <a:lnSpc>
                <a:spcPts val="1390"/>
              </a:lnSpc>
            </a:pPr>
            <a:r>
              <a:rPr sz="1200" u="sng" spc="-10" dirty="0">
                <a:solidFill>
                  <a:srgbClr val="7D8088"/>
                </a:solidFill>
                <a:uFill>
                  <a:solidFill>
                    <a:srgbClr val="7D8088"/>
                  </a:solidFill>
                </a:uFill>
                <a:latin typeface="Arial"/>
                <a:cs typeface="Arial"/>
                <a:hlinkClick r:id="rId6"/>
              </a:rPr>
              <a:t>https://www.jsps.go.jp/j-pd/pd-koyou/tourokukikan.html</a:t>
            </a:r>
            <a:endParaRPr sz="1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97636" y="4504944"/>
            <a:ext cx="4274820" cy="1012190"/>
            <a:chOff x="897636" y="4504944"/>
            <a:chExt cx="4274820" cy="1012190"/>
          </a:xfrm>
        </p:grpSpPr>
        <p:sp>
          <p:nvSpPr>
            <p:cNvPr id="3" name="object 3"/>
            <p:cNvSpPr/>
            <p:nvPr/>
          </p:nvSpPr>
          <p:spPr>
            <a:xfrm>
              <a:off x="897636" y="4504944"/>
              <a:ext cx="4274820" cy="1012190"/>
            </a:xfrm>
            <a:custGeom>
              <a:avLst/>
              <a:gdLst/>
              <a:ahLst/>
              <a:cxnLst/>
              <a:rect l="l" t="t" r="r" b="b"/>
              <a:pathLst>
                <a:path w="4274820" h="1012189">
                  <a:moveTo>
                    <a:pt x="4274820" y="0"/>
                  </a:moveTo>
                  <a:lnTo>
                    <a:pt x="0" y="0"/>
                  </a:lnTo>
                  <a:lnTo>
                    <a:pt x="0" y="1011935"/>
                  </a:lnTo>
                  <a:lnTo>
                    <a:pt x="4274820" y="1011935"/>
                  </a:lnTo>
                  <a:lnTo>
                    <a:pt x="4274820" y="0"/>
                  </a:lnTo>
                  <a:close/>
                </a:path>
              </a:pathLst>
            </a:custGeom>
            <a:solidFill>
              <a:srgbClr val="EAEBF6"/>
            </a:solidFill>
          </p:spPr>
          <p:txBody>
            <a:bodyPr wrap="square" lIns="0" tIns="0" rIns="0" bIns="0" rtlCol="0"/>
            <a:lstStyle/>
            <a:p>
              <a:endParaRPr/>
            </a:p>
          </p:txBody>
        </p:sp>
        <p:pic>
          <p:nvPicPr>
            <p:cNvPr id="4" name="object 4"/>
            <p:cNvPicPr/>
            <p:nvPr/>
          </p:nvPicPr>
          <p:blipFill>
            <a:blip r:embed="rId2" cstate="print"/>
            <a:stretch>
              <a:fillRect/>
            </a:stretch>
          </p:blipFill>
          <p:spPr>
            <a:xfrm>
              <a:off x="1126236" y="4657344"/>
              <a:ext cx="603504" cy="859536"/>
            </a:xfrm>
            <a:prstGeom prst="rect">
              <a:avLst/>
            </a:prstGeom>
          </p:spPr>
        </p:pic>
      </p:grpSp>
      <p:sp>
        <p:nvSpPr>
          <p:cNvPr id="5" name="object 5"/>
          <p:cNvSpPr txBox="1"/>
          <p:nvPr/>
        </p:nvSpPr>
        <p:spPr>
          <a:xfrm>
            <a:off x="1753361" y="1284223"/>
            <a:ext cx="8742680"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39427A"/>
                </a:solidFill>
                <a:latin typeface="BIZ UDPGothic"/>
                <a:cs typeface="BIZ UDPGothic"/>
              </a:rPr>
              <a:t>採用者同士の所属機関•研究分野を超えた交流を後押しするイベントを実施しています。</a:t>
            </a:r>
            <a:endParaRPr sz="1800">
              <a:latin typeface="BIZ UDPGothic"/>
              <a:cs typeface="BIZ UDPGothic"/>
            </a:endParaRPr>
          </a:p>
        </p:txBody>
      </p:sp>
      <p:sp>
        <p:nvSpPr>
          <p:cNvPr id="6" name="object 6" descr="$PPTXTitle"/>
          <p:cNvSpPr txBox="1">
            <a:spLocks noGrp="1"/>
          </p:cNvSpPr>
          <p:nvPr>
            <p:ph type="title"/>
          </p:nvPr>
        </p:nvSpPr>
        <p:spPr>
          <a:xfrm>
            <a:off x="2988945" y="342722"/>
            <a:ext cx="6213475" cy="391795"/>
          </a:xfrm>
          <a:prstGeom prst="rect">
            <a:avLst/>
          </a:prstGeom>
        </p:spPr>
        <p:txBody>
          <a:bodyPr vert="horz" wrap="square" lIns="0" tIns="12700" rIns="0" bIns="0" rtlCol="0">
            <a:spAutoFit/>
          </a:bodyPr>
          <a:lstStyle/>
          <a:p>
            <a:pPr marL="12700">
              <a:lnSpc>
                <a:spcPct val="100000"/>
              </a:lnSpc>
              <a:spcBef>
                <a:spcPts val="100"/>
              </a:spcBef>
            </a:pPr>
            <a:r>
              <a:rPr spc="-5" dirty="0"/>
              <a:t>最近の動向②</a:t>
            </a:r>
            <a:r>
              <a:rPr spc="-10" dirty="0"/>
              <a:t>｜</a:t>
            </a:r>
            <a:r>
              <a:rPr spc="-15" dirty="0"/>
              <a:t>研究者同士のネットワーク形成</a:t>
            </a:r>
          </a:p>
        </p:txBody>
      </p:sp>
      <p:sp>
        <p:nvSpPr>
          <p:cNvPr id="7" name="object 7"/>
          <p:cNvSpPr txBox="1"/>
          <p:nvPr/>
        </p:nvSpPr>
        <p:spPr>
          <a:xfrm>
            <a:off x="692912" y="2498293"/>
            <a:ext cx="6150610" cy="453390"/>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39427A"/>
                </a:solidFill>
                <a:latin typeface="BIZ UDPGothic"/>
                <a:cs typeface="BIZ UDPGothic"/>
              </a:rPr>
              <a:t>特別研究員-</a:t>
            </a:r>
            <a:r>
              <a:rPr sz="1400" dirty="0">
                <a:solidFill>
                  <a:srgbClr val="39427A"/>
                </a:solidFill>
                <a:latin typeface="BIZ UDPGothic"/>
                <a:cs typeface="BIZ UDPGothic"/>
              </a:rPr>
              <a:t>DC</a:t>
            </a:r>
            <a:r>
              <a:rPr sz="1400" spc="-15" dirty="0">
                <a:solidFill>
                  <a:srgbClr val="39427A"/>
                </a:solidFill>
                <a:latin typeface="BIZ UDPGothic"/>
                <a:cs typeface="BIZ UDPGothic"/>
              </a:rPr>
              <a:t> 採用者全員を対象に開催され、全国から</a:t>
            </a:r>
            <a:r>
              <a:rPr sz="1400" spc="-10" dirty="0">
                <a:solidFill>
                  <a:srgbClr val="39427A"/>
                </a:solidFill>
                <a:latin typeface="BIZ UDPGothic"/>
                <a:cs typeface="BIZ UDPGothic"/>
              </a:rPr>
              <a:t>705</a:t>
            </a:r>
            <a:r>
              <a:rPr sz="1400" spc="-25" dirty="0">
                <a:solidFill>
                  <a:srgbClr val="39427A"/>
                </a:solidFill>
                <a:latin typeface="BIZ UDPGothic"/>
                <a:cs typeface="BIZ UDPGothic"/>
              </a:rPr>
              <a:t>名が参加。</a:t>
            </a:r>
            <a:endParaRPr sz="1400">
              <a:latin typeface="BIZ UDPGothic"/>
              <a:cs typeface="BIZ UDPGothic"/>
            </a:endParaRPr>
          </a:p>
          <a:p>
            <a:pPr marL="12700">
              <a:lnSpc>
                <a:spcPct val="100000"/>
              </a:lnSpc>
            </a:pPr>
            <a:r>
              <a:rPr sz="1400" spc="-25" dirty="0">
                <a:solidFill>
                  <a:srgbClr val="39427A"/>
                </a:solidFill>
                <a:latin typeface="BIZ UDPGothic"/>
                <a:cs typeface="BIZ UDPGothic"/>
              </a:rPr>
              <a:t>研究トークや先輩研究者の講演・グループディスカッションなどが行われました。</a:t>
            </a:r>
            <a:endParaRPr sz="1400">
              <a:latin typeface="BIZ UDPGothic"/>
              <a:cs typeface="BIZ UDPGothic"/>
            </a:endParaRPr>
          </a:p>
        </p:txBody>
      </p:sp>
      <p:sp>
        <p:nvSpPr>
          <p:cNvPr id="8" name="object 8"/>
          <p:cNvSpPr txBox="1"/>
          <p:nvPr/>
        </p:nvSpPr>
        <p:spPr>
          <a:xfrm>
            <a:off x="662940" y="1921764"/>
            <a:ext cx="6227445" cy="394970"/>
          </a:xfrm>
          <a:prstGeom prst="rect">
            <a:avLst/>
          </a:prstGeom>
          <a:solidFill>
            <a:srgbClr val="39427A"/>
          </a:solidFill>
        </p:spPr>
        <p:txBody>
          <a:bodyPr vert="horz" wrap="square" lIns="0" tIns="76835" rIns="0" bIns="0" rtlCol="0">
            <a:spAutoFit/>
          </a:bodyPr>
          <a:lstStyle/>
          <a:p>
            <a:pPr marL="116205" algn="ctr">
              <a:lnSpc>
                <a:spcPct val="100000"/>
              </a:lnSpc>
              <a:spcBef>
                <a:spcPts val="605"/>
              </a:spcBef>
            </a:pPr>
            <a:r>
              <a:rPr sz="1600" b="1" spc="-25" dirty="0">
                <a:solidFill>
                  <a:srgbClr val="FFFFFF"/>
                </a:solidFill>
                <a:latin typeface="BIZ UDPGothic"/>
                <a:cs typeface="BIZ UDPGothic"/>
              </a:rPr>
              <a:t>特別研究員-</a:t>
            </a:r>
            <a:r>
              <a:rPr sz="1600" b="1" dirty="0">
                <a:solidFill>
                  <a:srgbClr val="FFFFFF"/>
                </a:solidFill>
                <a:latin typeface="BIZ UDPGothic"/>
                <a:cs typeface="BIZ UDPGothic"/>
              </a:rPr>
              <a:t>DC</a:t>
            </a:r>
            <a:r>
              <a:rPr sz="1600" b="1" spc="-25" dirty="0">
                <a:solidFill>
                  <a:srgbClr val="FFFFFF"/>
                </a:solidFill>
                <a:latin typeface="BIZ UDPGothic"/>
                <a:cs typeface="BIZ UDPGothic"/>
              </a:rPr>
              <a:t> フレンドシップミーティング </a:t>
            </a:r>
            <a:r>
              <a:rPr sz="1600" b="1" spc="-20" dirty="0">
                <a:solidFill>
                  <a:srgbClr val="FFFFFF"/>
                </a:solidFill>
                <a:latin typeface="BIZ UDPGothic"/>
                <a:cs typeface="BIZ UDPGothic"/>
              </a:rPr>
              <a:t>2025</a:t>
            </a:r>
            <a:endParaRPr sz="1600">
              <a:latin typeface="BIZ UDPGothic"/>
              <a:cs typeface="BIZ UDPGothic"/>
            </a:endParaRPr>
          </a:p>
        </p:txBody>
      </p:sp>
      <p:sp>
        <p:nvSpPr>
          <p:cNvPr id="9" name="object 9"/>
          <p:cNvSpPr/>
          <p:nvPr/>
        </p:nvSpPr>
        <p:spPr>
          <a:xfrm>
            <a:off x="874775" y="3282696"/>
            <a:ext cx="2908300" cy="995680"/>
          </a:xfrm>
          <a:custGeom>
            <a:avLst/>
            <a:gdLst/>
            <a:ahLst/>
            <a:cxnLst/>
            <a:rect l="l" t="t" r="r" b="b"/>
            <a:pathLst>
              <a:path w="2908300" h="995679">
                <a:moveTo>
                  <a:pt x="2907792" y="0"/>
                </a:moveTo>
                <a:lnTo>
                  <a:pt x="0" y="0"/>
                </a:lnTo>
                <a:lnTo>
                  <a:pt x="0" y="995171"/>
                </a:lnTo>
                <a:lnTo>
                  <a:pt x="2907792" y="995171"/>
                </a:lnTo>
                <a:lnTo>
                  <a:pt x="2907792" y="0"/>
                </a:lnTo>
                <a:close/>
              </a:path>
            </a:pathLst>
          </a:custGeom>
          <a:solidFill>
            <a:srgbClr val="EAEBF6"/>
          </a:solidFill>
        </p:spPr>
        <p:txBody>
          <a:bodyPr wrap="square" lIns="0" tIns="0" rIns="0" bIns="0" rtlCol="0"/>
          <a:lstStyle/>
          <a:p>
            <a:endParaRPr/>
          </a:p>
        </p:txBody>
      </p:sp>
      <p:sp>
        <p:nvSpPr>
          <p:cNvPr id="10" name="object 10"/>
          <p:cNvSpPr txBox="1"/>
          <p:nvPr/>
        </p:nvSpPr>
        <p:spPr>
          <a:xfrm>
            <a:off x="874775" y="3282696"/>
            <a:ext cx="2908300" cy="995680"/>
          </a:xfrm>
          <a:prstGeom prst="rect">
            <a:avLst/>
          </a:prstGeom>
        </p:spPr>
        <p:txBody>
          <a:bodyPr vert="horz" wrap="square" lIns="0" tIns="165100" rIns="0" bIns="0" rtlCol="0">
            <a:spAutoFit/>
          </a:bodyPr>
          <a:lstStyle/>
          <a:p>
            <a:pPr marL="1026794" marR="85090">
              <a:lnSpc>
                <a:spcPct val="100000"/>
              </a:lnSpc>
              <a:spcBef>
                <a:spcPts val="1300"/>
              </a:spcBef>
            </a:pPr>
            <a:r>
              <a:rPr sz="1200" spc="-5" dirty="0">
                <a:solidFill>
                  <a:srgbClr val="39427A"/>
                </a:solidFill>
                <a:latin typeface="BIZ UDPGothic"/>
                <a:cs typeface="BIZ UDPGothic"/>
              </a:rPr>
              <a:t>「頑張っている同期がこんな人数いるんだという感覚</a:t>
            </a:r>
            <a:r>
              <a:rPr sz="1200" spc="-20" dirty="0">
                <a:solidFill>
                  <a:srgbClr val="39427A"/>
                </a:solidFill>
                <a:latin typeface="BIZ UDPGothic"/>
                <a:cs typeface="BIZ UDPGothic"/>
              </a:rPr>
              <a:t>が、</a:t>
            </a:r>
            <a:r>
              <a:rPr sz="1200" b="1" u="sng" spc="-5" dirty="0">
                <a:solidFill>
                  <a:srgbClr val="39427A"/>
                </a:solidFill>
                <a:uFill>
                  <a:solidFill>
                    <a:srgbClr val="39427A"/>
                  </a:solidFill>
                </a:uFill>
                <a:latin typeface="BIZ UDPGothic"/>
                <a:cs typeface="BIZ UDPGothic"/>
              </a:rPr>
              <a:t>研究へのモチベーショ</a:t>
            </a:r>
            <a:r>
              <a:rPr sz="1200" b="1" u="sng" dirty="0">
                <a:solidFill>
                  <a:srgbClr val="39427A"/>
                </a:solidFill>
                <a:uFill>
                  <a:solidFill>
                    <a:srgbClr val="39427A"/>
                  </a:solidFill>
                </a:uFill>
                <a:latin typeface="BIZ UDPGothic"/>
                <a:cs typeface="BIZ UDPGothic"/>
              </a:rPr>
              <a:t>ンを掻き立てた</a:t>
            </a:r>
            <a:r>
              <a:rPr sz="1200" u="none" spc="-30" dirty="0">
                <a:solidFill>
                  <a:srgbClr val="39427A"/>
                </a:solidFill>
                <a:latin typeface="BIZ UDPGothic"/>
                <a:cs typeface="BIZ UDPGothic"/>
              </a:rPr>
              <a:t>。」</a:t>
            </a:r>
            <a:endParaRPr sz="1200">
              <a:latin typeface="BIZ UDPGothic"/>
              <a:cs typeface="BIZ UDPGothic"/>
            </a:endParaRPr>
          </a:p>
        </p:txBody>
      </p:sp>
      <p:pic>
        <p:nvPicPr>
          <p:cNvPr id="11" name="object 11"/>
          <p:cNvPicPr/>
          <p:nvPr/>
        </p:nvPicPr>
        <p:blipFill>
          <a:blip r:embed="rId3" cstate="print"/>
          <a:stretch>
            <a:fillRect/>
          </a:stretch>
        </p:blipFill>
        <p:spPr>
          <a:xfrm>
            <a:off x="1004328" y="3392423"/>
            <a:ext cx="796366" cy="885444"/>
          </a:xfrm>
          <a:prstGeom prst="rect">
            <a:avLst/>
          </a:prstGeom>
        </p:spPr>
      </p:pic>
      <p:grpSp>
        <p:nvGrpSpPr>
          <p:cNvPr id="12" name="object 12"/>
          <p:cNvGrpSpPr/>
          <p:nvPr/>
        </p:nvGrpSpPr>
        <p:grpSpPr>
          <a:xfrm>
            <a:off x="3919728" y="3282696"/>
            <a:ext cx="2908300" cy="995680"/>
            <a:chOff x="3919728" y="3282696"/>
            <a:chExt cx="2908300" cy="995680"/>
          </a:xfrm>
        </p:grpSpPr>
        <p:sp>
          <p:nvSpPr>
            <p:cNvPr id="13" name="object 13"/>
            <p:cNvSpPr/>
            <p:nvPr/>
          </p:nvSpPr>
          <p:spPr>
            <a:xfrm>
              <a:off x="3919728" y="3282696"/>
              <a:ext cx="2908300" cy="995680"/>
            </a:xfrm>
            <a:custGeom>
              <a:avLst/>
              <a:gdLst/>
              <a:ahLst/>
              <a:cxnLst/>
              <a:rect l="l" t="t" r="r" b="b"/>
              <a:pathLst>
                <a:path w="2908300" h="995679">
                  <a:moveTo>
                    <a:pt x="2907792" y="0"/>
                  </a:moveTo>
                  <a:lnTo>
                    <a:pt x="0" y="0"/>
                  </a:lnTo>
                  <a:lnTo>
                    <a:pt x="0" y="995171"/>
                  </a:lnTo>
                  <a:lnTo>
                    <a:pt x="2907792" y="995171"/>
                  </a:lnTo>
                  <a:lnTo>
                    <a:pt x="2907792" y="0"/>
                  </a:lnTo>
                  <a:close/>
                </a:path>
              </a:pathLst>
            </a:custGeom>
            <a:solidFill>
              <a:srgbClr val="EAEBF6"/>
            </a:solidFill>
          </p:spPr>
          <p:txBody>
            <a:bodyPr wrap="square" lIns="0" tIns="0" rIns="0" bIns="0" rtlCol="0"/>
            <a:lstStyle/>
            <a:p>
              <a:endParaRPr/>
            </a:p>
          </p:txBody>
        </p:sp>
        <p:pic>
          <p:nvPicPr>
            <p:cNvPr id="14" name="object 14"/>
            <p:cNvPicPr/>
            <p:nvPr/>
          </p:nvPicPr>
          <p:blipFill>
            <a:blip r:embed="rId3" cstate="print"/>
            <a:stretch>
              <a:fillRect/>
            </a:stretch>
          </p:blipFill>
          <p:spPr>
            <a:xfrm>
              <a:off x="4017264" y="3392424"/>
              <a:ext cx="796366" cy="885444"/>
            </a:xfrm>
            <a:prstGeom prst="rect">
              <a:avLst/>
            </a:prstGeom>
          </p:spPr>
        </p:pic>
      </p:grpSp>
      <p:sp>
        <p:nvSpPr>
          <p:cNvPr id="15" name="object 15"/>
          <p:cNvSpPr txBox="1"/>
          <p:nvPr/>
        </p:nvSpPr>
        <p:spPr>
          <a:xfrm>
            <a:off x="897636" y="4504944"/>
            <a:ext cx="4274820" cy="1012190"/>
          </a:xfrm>
          <a:prstGeom prst="rect">
            <a:avLst/>
          </a:prstGeom>
        </p:spPr>
        <p:txBody>
          <a:bodyPr vert="horz" wrap="square" lIns="0" tIns="143510" rIns="0" bIns="0" rtlCol="0">
            <a:spAutoFit/>
          </a:bodyPr>
          <a:lstStyle/>
          <a:p>
            <a:pPr>
              <a:lnSpc>
                <a:spcPct val="100000"/>
              </a:lnSpc>
              <a:spcBef>
                <a:spcPts val="1130"/>
              </a:spcBef>
            </a:pPr>
            <a:endParaRPr sz="1200">
              <a:latin typeface="Times New Roman"/>
              <a:cs typeface="Times New Roman"/>
            </a:endParaRPr>
          </a:p>
          <a:p>
            <a:pPr marL="988060">
              <a:lnSpc>
                <a:spcPct val="100000"/>
              </a:lnSpc>
            </a:pPr>
            <a:r>
              <a:rPr sz="1200" spc="-10" dirty="0">
                <a:solidFill>
                  <a:srgbClr val="39427A"/>
                </a:solidFill>
                <a:latin typeface="BIZ UDPGothic"/>
                <a:cs typeface="BIZ UDPGothic"/>
              </a:rPr>
              <a:t>「</a:t>
            </a:r>
            <a:r>
              <a:rPr sz="1200" b="1" u="sng" spc="-15" dirty="0">
                <a:solidFill>
                  <a:srgbClr val="39427A"/>
                </a:solidFill>
                <a:uFill>
                  <a:solidFill>
                    <a:srgbClr val="39427A"/>
                  </a:solidFill>
                </a:uFill>
                <a:latin typeface="BIZ UDPGothic"/>
                <a:cs typeface="BIZ UDPGothic"/>
              </a:rPr>
              <a:t>なりたい研究者像とキャリアプランについて</a:t>
            </a:r>
            <a:endParaRPr sz="1200">
              <a:latin typeface="BIZ UDPGothic"/>
              <a:cs typeface="BIZ UDPGothic"/>
            </a:endParaRPr>
          </a:p>
          <a:p>
            <a:pPr marL="988060">
              <a:lnSpc>
                <a:spcPct val="100000"/>
              </a:lnSpc>
              <a:spcBef>
                <a:spcPts val="290"/>
              </a:spcBef>
            </a:pPr>
            <a:r>
              <a:rPr sz="1200" b="1" u="sng" dirty="0">
                <a:solidFill>
                  <a:srgbClr val="39427A"/>
                </a:solidFill>
                <a:uFill>
                  <a:solidFill>
                    <a:srgbClr val="39427A"/>
                  </a:solidFill>
                </a:uFill>
                <a:latin typeface="BIZ UDPGothic"/>
                <a:cs typeface="BIZ UDPGothic"/>
              </a:rPr>
              <a:t>話し合うことで、イメージをより明確に出来た</a:t>
            </a:r>
            <a:r>
              <a:rPr sz="1200" u="none" spc="-30" dirty="0">
                <a:solidFill>
                  <a:srgbClr val="39427A"/>
                </a:solidFill>
                <a:latin typeface="BIZ UDPGothic"/>
                <a:cs typeface="BIZ UDPGothic"/>
              </a:rPr>
              <a:t>。」</a:t>
            </a:r>
            <a:endParaRPr sz="1200">
              <a:latin typeface="BIZ UDPGothic"/>
              <a:cs typeface="BIZ UDPGothic"/>
            </a:endParaRPr>
          </a:p>
        </p:txBody>
      </p:sp>
      <p:sp>
        <p:nvSpPr>
          <p:cNvPr id="16" name="object 16"/>
          <p:cNvSpPr txBox="1"/>
          <p:nvPr/>
        </p:nvSpPr>
        <p:spPr>
          <a:xfrm>
            <a:off x="3919728" y="3282696"/>
            <a:ext cx="2908300" cy="995680"/>
          </a:xfrm>
          <a:prstGeom prst="rect">
            <a:avLst/>
          </a:prstGeom>
        </p:spPr>
        <p:txBody>
          <a:bodyPr vert="horz" wrap="square" lIns="0" tIns="8890" rIns="0" bIns="0" rtlCol="0">
            <a:spAutoFit/>
          </a:bodyPr>
          <a:lstStyle/>
          <a:p>
            <a:pPr>
              <a:lnSpc>
                <a:spcPct val="100000"/>
              </a:lnSpc>
              <a:spcBef>
                <a:spcPts val="70"/>
              </a:spcBef>
            </a:pPr>
            <a:endParaRPr sz="1200">
              <a:latin typeface="Times New Roman"/>
              <a:cs typeface="Times New Roman"/>
            </a:endParaRPr>
          </a:p>
          <a:p>
            <a:pPr marL="980440" marR="167640">
              <a:lnSpc>
                <a:spcPct val="120000"/>
              </a:lnSpc>
            </a:pPr>
            <a:r>
              <a:rPr sz="1200" b="1" dirty="0">
                <a:solidFill>
                  <a:srgbClr val="39427A"/>
                </a:solidFill>
                <a:latin typeface="BIZ UDPGothic"/>
                <a:cs typeface="BIZ UDPGothic"/>
              </a:rPr>
              <a:t>「</a:t>
            </a:r>
            <a:r>
              <a:rPr sz="1200" b="1" u="sng" spc="-5" dirty="0">
                <a:solidFill>
                  <a:srgbClr val="39427A"/>
                </a:solidFill>
                <a:uFill>
                  <a:solidFill>
                    <a:srgbClr val="39427A"/>
                  </a:solidFill>
                </a:uFill>
                <a:latin typeface="BIZ UDPGothic"/>
                <a:cs typeface="BIZ UDPGothic"/>
              </a:rPr>
              <a:t>共通の話題や悩みを持つ人に出会える</a:t>
            </a:r>
            <a:r>
              <a:rPr sz="1200" u="none" spc="-10" dirty="0">
                <a:solidFill>
                  <a:srgbClr val="39427A"/>
                </a:solidFill>
                <a:latin typeface="BIZ UDPGothic"/>
                <a:cs typeface="BIZ UDPGothic"/>
              </a:rPr>
              <a:t>ことは今後の励みになる」</a:t>
            </a:r>
            <a:endParaRPr sz="1200">
              <a:latin typeface="BIZ UDPGothic"/>
              <a:cs typeface="BIZ UDPGothic"/>
            </a:endParaRPr>
          </a:p>
        </p:txBody>
      </p:sp>
      <p:sp>
        <p:nvSpPr>
          <p:cNvPr id="17" name="object 17"/>
          <p:cNvSpPr txBox="1"/>
          <p:nvPr/>
        </p:nvSpPr>
        <p:spPr>
          <a:xfrm>
            <a:off x="2196210" y="5645607"/>
            <a:ext cx="3373120" cy="29972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39427A"/>
                </a:solidFill>
                <a:latin typeface="BIZ UDPGothic"/>
                <a:cs typeface="BIZ UDPGothic"/>
              </a:rPr>
              <a:t>参加者の</a:t>
            </a:r>
            <a:r>
              <a:rPr sz="1800" b="1" spc="-10" dirty="0">
                <a:solidFill>
                  <a:srgbClr val="39427A"/>
                </a:solidFill>
                <a:latin typeface="BIZ UDPGothic"/>
                <a:cs typeface="BIZ UDPGothic"/>
              </a:rPr>
              <a:t>98.3</a:t>
            </a:r>
            <a:r>
              <a:rPr sz="1400" b="1" spc="-15" dirty="0">
                <a:solidFill>
                  <a:srgbClr val="39427A"/>
                </a:solidFill>
                <a:latin typeface="BIZ UDPGothic"/>
                <a:cs typeface="BIZ UDPGothic"/>
              </a:rPr>
              <a:t>％が満足•やや満足と回答</a:t>
            </a:r>
            <a:endParaRPr sz="1400">
              <a:latin typeface="BIZ UDPGothic"/>
              <a:cs typeface="BIZ UDPGothic"/>
            </a:endParaRPr>
          </a:p>
        </p:txBody>
      </p:sp>
      <p:grpSp>
        <p:nvGrpSpPr>
          <p:cNvPr id="18" name="object 18"/>
          <p:cNvGrpSpPr/>
          <p:nvPr/>
        </p:nvGrpSpPr>
        <p:grpSpPr>
          <a:xfrm>
            <a:off x="5559678" y="4531105"/>
            <a:ext cx="1486535" cy="1494155"/>
            <a:chOff x="5559678" y="4531105"/>
            <a:chExt cx="1486535" cy="1494155"/>
          </a:xfrm>
        </p:grpSpPr>
        <p:sp>
          <p:nvSpPr>
            <p:cNvPr id="19" name="object 19"/>
            <p:cNvSpPr/>
            <p:nvPr/>
          </p:nvSpPr>
          <p:spPr>
            <a:xfrm>
              <a:off x="5561456" y="4540630"/>
              <a:ext cx="1484630" cy="1484630"/>
            </a:xfrm>
            <a:custGeom>
              <a:avLst/>
              <a:gdLst/>
              <a:ahLst/>
              <a:cxnLst/>
              <a:rect l="l" t="t" r="r" b="b"/>
              <a:pathLst>
                <a:path w="1484629" h="1484629">
                  <a:moveTo>
                    <a:pt x="742314" y="0"/>
                  </a:moveTo>
                  <a:lnTo>
                    <a:pt x="742314" y="742315"/>
                  </a:lnTo>
                  <a:lnTo>
                    <a:pt x="7746" y="635381"/>
                  </a:lnTo>
                  <a:lnTo>
                    <a:pt x="4339" y="662001"/>
                  </a:lnTo>
                  <a:lnTo>
                    <a:pt x="1920" y="688705"/>
                  </a:lnTo>
                  <a:lnTo>
                    <a:pt x="478" y="715480"/>
                  </a:lnTo>
                  <a:lnTo>
                    <a:pt x="0" y="742315"/>
                  </a:lnTo>
                  <a:lnTo>
                    <a:pt x="1579" y="791116"/>
                  </a:lnTo>
                  <a:lnTo>
                    <a:pt x="6250" y="839075"/>
                  </a:lnTo>
                  <a:lnTo>
                    <a:pt x="13917" y="886093"/>
                  </a:lnTo>
                  <a:lnTo>
                    <a:pt x="24481" y="932073"/>
                  </a:lnTo>
                  <a:lnTo>
                    <a:pt x="37844" y="976917"/>
                  </a:lnTo>
                  <a:lnTo>
                    <a:pt x="53909" y="1020527"/>
                  </a:lnTo>
                  <a:lnTo>
                    <a:pt x="72578" y="1062805"/>
                  </a:lnTo>
                  <a:lnTo>
                    <a:pt x="93752" y="1103654"/>
                  </a:lnTo>
                  <a:lnTo>
                    <a:pt x="117335" y="1142975"/>
                  </a:lnTo>
                  <a:lnTo>
                    <a:pt x="143227" y="1180672"/>
                  </a:lnTo>
                  <a:lnTo>
                    <a:pt x="171332" y="1216645"/>
                  </a:lnTo>
                  <a:lnTo>
                    <a:pt x="201551" y="1250797"/>
                  </a:lnTo>
                  <a:lnTo>
                    <a:pt x="233788" y="1283030"/>
                  </a:lnTo>
                  <a:lnTo>
                    <a:pt x="267943" y="1313247"/>
                  </a:lnTo>
                  <a:lnTo>
                    <a:pt x="303919" y="1341350"/>
                  </a:lnTo>
                  <a:lnTo>
                    <a:pt x="341618" y="1367240"/>
                  </a:lnTo>
                  <a:lnTo>
                    <a:pt x="380943" y="1390821"/>
                  </a:lnTo>
                  <a:lnTo>
                    <a:pt x="421795" y="1411993"/>
                  </a:lnTo>
                  <a:lnTo>
                    <a:pt x="464077" y="1430660"/>
                  </a:lnTo>
                  <a:lnTo>
                    <a:pt x="507691" y="1446724"/>
                  </a:lnTo>
                  <a:lnTo>
                    <a:pt x="552539" y="1460086"/>
                  </a:lnTo>
                  <a:lnTo>
                    <a:pt x="598523" y="1470649"/>
                  </a:lnTo>
                  <a:lnTo>
                    <a:pt x="645545" y="1478316"/>
                  </a:lnTo>
                  <a:lnTo>
                    <a:pt x="693509" y="1482987"/>
                  </a:lnTo>
                  <a:lnTo>
                    <a:pt x="742314" y="1484566"/>
                  </a:lnTo>
                  <a:lnTo>
                    <a:pt x="791120" y="1482987"/>
                  </a:lnTo>
                  <a:lnTo>
                    <a:pt x="839084" y="1478316"/>
                  </a:lnTo>
                  <a:lnTo>
                    <a:pt x="886106" y="1470649"/>
                  </a:lnTo>
                  <a:lnTo>
                    <a:pt x="932090" y="1460086"/>
                  </a:lnTo>
                  <a:lnTo>
                    <a:pt x="976938" y="1446724"/>
                  </a:lnTo>
                  <a:lnTo>
                    <a:pt x="1020552" y="1430660"/>
                  </a:lnTo>
                  <a:lnTo>
                    <a:pt x="1062834" y="1411993"/>
                  </a:lnTo>
                  <a:lnTo>
                    <a:pt x="1103686" y="1390821"/>
                  </a:lnTo>
                  <a:lnTo>
                    <a:pt x="1143011" y="1367240"/>
                  </a:lnTo>
                  <a:lnTo>
                    <a:pt x="1180710" y="1341350"/>
                  </a:lnTo>
                  <a:lnTo>
                    <a:pt x="1216686" y="1313247"/>
                  </a:lnTo>
                  <a:lnTo>
                    <a:pt x="1250841" y="1283030"/>
                  </a:lnTo>
                  <a:lnTo>
                    <a:pt x="1283078" y="1250797"/>
                  </a:lnTo>
                  <a:lnTo>
                    <a:pt x="1313297" y="1216645"/>
                  </a:lnTo>
                  <a:lnTo>
                    <a:pt x="1341402" y="1180672"/>
                  </a:lnTo>
                  <a:lnTo>
                    <a:pt x="1367294" y="1142975"/>
                  </a:lnTo>
                  <a:lnTo>
                    <a:pt x="1390877" y="1103654"/>
                  </a:lnTo>
                  <a:lnTo>
                    <a:pt x="1412051" y="1062805"/>
                  </a:lnTo>
                  <a:lnTo>
                    <a:pt x="1430720" y="1020527"/>
                  </a:lnTo>
                  <a:lnTo>
                    <a:pt x="1446785" y="976917"/>
                  </a:lnTo>
                  <a:lnTo>
                    <a:pt x="1460148" y="932073"/>
                  </a:lnTo>
                  <a:lnTo>
                    <a:pt x="1470712" y="886093"/>
                  </a:lnTo>
                  <a:lnTo>
                    <a:pt x="1478379" y="839075"/>
                  </a:lnTo>
                  <a:lnTo>
                    <a:pt x="1483050" y="791116"/>
                  </a:lnTo>
                  <a:lnTo>
                    <a:pt x="1484629" y="742315"/>
                  </a:lnTo>
                  <a:lnTo>
                    <a:pt x="1483050" y="693509"/>
                  </a:lnTo>
                  <a:lnTo>
                    <a:pt x="1478379" y="645545"/>
                  </a:lnTo>
                  <a:lnTo>
                    <a:pt x="1470712" y="598523"/>
                  </a:lnTo>
                  <a:lnTo>
                    <a:pt x="1460148" y="552539"/>
                  </a:lnTo>
                  <a:lnTo>
                    <a:pt x="1446785" y="507691"/>
                  </a:lnTo>
                  <a:lnTo>
                    <a:pt x="1430720" y="464077"/>
                  </a:lnTo>
                  <a:lnTo>
                    <a:pt x="1412051" y="421795"/>
                  </a:lnTo>
                  <a:lnTo>
                    <a:pt x="1390877" y="380943"/>
                  </a:lnTo>
                  <a:lnTo>
                    <a:pt x="1367294" y="341618"/>
                  </a:lnTo>
                  <a:lnTo>
                    <a:pt x="1341402" y="303919"/>
                  </a:lnTo>
                  <a:lnTo>
                    <a:pt x="1313297" y="267943"/>
                  </a:lnTo>
                  <a:lnTo>
                    <a:pt x="1283078" y="233788"/>
                  </a:lnTo>
                  <a:lnTo>
                    <a:pt x="1250841" y="201551"/>
                  </a:lnTo>
                  <a:lnTo>
                    <a:pt x="1216686" y="171332"/>
                  </a:lnTo>
                  <a:lnTo>
                    <a:pt x="1180710" y="143227"/>
                  </a:lnTo>
                  <a:lnTo>
                    <a:pt x="1143011" y="117335"/>
                  </a:lnTo>
                  <a:lnTo>
                    <a:pt x="1103686" y="93752"/>
                  </a:lnTo>
                  <a:lnTo>
                    <a:pt x="1062834" y="72578"/>
                  </a:lnTo>
                  <a:lnTo>
                    <a:pt x="1020552" y="53909"/>
                  </a:lnTo>
                  <a:lnTo>
                    <a:pt x="976938" y="37844"/>
                  </a:lnTo>
                  <a:lnTo>
                    <a:pt x="932090" y="24481"/>
                  </a:lnTo>
                  <a:lnTo>
                    <a:pt x="886106" y="13917"/>
                  </a:lnTo>
                  <a:lnTo>
                    <a:pt x="839084" y="6250"/>
                  </a:lnTo>
                  <a:lnTo>
                    <a:pt x="791120" y="1579"/>
                  </a:lnTo>
                  <a:lnTo>
                    <a:pt x="742314" y="0"/>
                  </a:lnTo>
                  <a:close/>
                </a:path>
              </a:pathLst>
            </a:custGeom>
            <a:solidFill>
              <a:srgbClr val="A38B0C"/>
            </a:solidFill>
          </p:spPr>
          <p:txBody>
            <a:bodyPr wrap="square" lIns="0" tIns="0" rIns="0" bIns="0" rtlCol="0"/>
            <a:lstStyle/>
            <a:p>
              <a:endParaRPr/>
            </a:p>
          </p:txBody>
        </p:sp>
        <p:sp>
          <p:nvSpPr>
            <p:cNvPr id="20" name="object 20"/>
            <p:cNvSpPr/>
            <p:nvPr/>
          </p:nvSpPr>
          <p:spPr>
            <a:xfrm>
              <a:off x="5569203" y="4544948"/>
              <a:ext cx="734695" cy="738505"/>
            </a:xfrm>
            <a:custGeom>
              <a:avLst/>
              <a:gdLst/>
              <a:ahLst/>
              <a:cxnLst/>
              <a:rect l="l" t="t" r="r" b="b"/>
              <a:pathLst>
                <a:path w="734695" h="738504">
                  <a:moveTo>
                    <a:pt x="654304" y="0"/>
                  </a:moveTo>
                  <a:lnTo>
                    <a:pt x="606717" y="6726"/>
                  </a:lnTo>
                  <a:lnTo>
                    <a:pt x="560146" y="16391"/>
                  </a:lnTo>
                  <a:lnTo>
                    <a:pt x="514689" y="28898"/>
                  </a:lnTo>
                  <a:lnTo>
                    <a:pt x="470446" y="44153"/>
                  </a:lnTo>
                  <a:lnTo>
                    <a:pt x="427514" y="62059"/>
                  </a:lnTo>
                  <a:lnTo>
                    <a:pt x="385994" y="82521"/>
                  </a:lnTo>
                  <a:lnTo>
                    <a:pt x="345985" y="105442"/>
                  </a:lnTo>
                  <a:lnTo>
                    <a:pt x="307586" y="130729"/>
                  </a:lnTo>
                  <a:lnTo>
                    <a:pt x="270895" y="158283"/>
                  </a:lnTo>
                  <a:lnTo>
                    <a:pt x="236013" y="188011"/>
                  </a:lnTo>
                  <a:lnTo>
                    <a:pt x="203038" y="219816"/>
                  </a:lnTo>
                  <a:lnTo>
                    <a:pt x="172069" y="253603"/>
                  </a:lnTo>
                  <a:lnTo>
                    <a:pt x="143206" y="289275"/>
                  </a:lnTo>
                  <a:lnTo>
                    <a:pt x="116548" y="326738"/>
                  </a:lnTo>
                  <a:lnTo>
                    <a:pt x="92193" y="365895"/>
                  </a:lnTo>
                  <a:lnTo>
                    <a:pt x="70242" y="406651"/>
                  </a:lnTo>
                  <a:lnTo>
                    <a:pt x="50792" y="448909"/>
                  </a:lnTo>
                  <a:lnTo>
                    <a:pt x="33944" y="492576"/>
                  </a:lnTo>
                  <a:lnTo>
                    <a:pt x="19797" y="537554"/>
                  </a:lnTo>
                  <a:lnTo>
                    <a:pt x="8449" y="583748"/>
                  </a:lnTo>
                  <a:lnTo>
                    <a:pt x="0" y="631063"/>
                  </a:lnTo>
                  <a:lnTo>
                    <a:pt x="734568" y="737997"/>
                  </a:lnTo>
                  <a:lnTo>
                    <a:pt x="654304" y="0"/>
                  </a:lnTo>
                  <a:close/>
                </a:path>
              </a:pathLst>
            </a:custGeom>
            <a:solidFill>
              <a:srgbClr val="C4B774"/>
            </a:solidFill>
          </p:spPr>
          <p:txBody>
            <a:bodyPr wrap="square" lIns="0" tIns="0" rIns="0" bIns="0" rtlCol="0"/>
            <a:lstStyle/>
            <a:p>
              <a:endParaRPr/>
            </a:p>
          </p:txBody>
        </p:sp>
        <p:sp>
          <p:nvSpPr>
            <p:cNvPr id="21" name="object 21"/>
            <p:cNvSpPr/>
            <p:nvPr/>
          </p:nvSpPr>
          <p:spPr>
            <a:xfrm>
              <a:off x="5569203" y="4544948"/>
              <a:ext cx="734695" cy="738505"/>
            </a:xfrm>
            <a:custGeom>
              <a:avLst/>
              <a:gdLst/>
              <a:ahLst/>
              <a:cxnLst/>
              <a:rect l="l" t="t" r="r" b="b"/>
              <a:pathLst>
                <a:path w="734695" h="738504">
                  <a:moveTo>
                    <a:pt x="0" y="631063"/>
                  </a:moveTo>
                  <a:lnTo>
                    <a:pt x="8449" y="583748"/>
                  </a:lnTo>
                  <a:lnTo>
                    <a:pt x="19797" y="537554"/>
                  </a:lnTo>
                  <a:lnTo>
                    <a:pt x="33944" y="492576"/>
                  </a:lnTo>
                  <a:lnTo>
                    <a:pt x="50792" y="448909"/>
                  </a:lnTo>
                  <a:lnTo>
                    <a:pt x="70242" y="406651"/>
                  </a:lnTo>
                  <a:lnTo>
                    <a:pt x="92193" y="365895"/>
                  </a:lnTo>
                  <a:lnTo>
                    <a:pt x="116548" y="326738"/>
                  </a:lnTo>
                  <a:lnTo>
                    <a:pt x="143206" y="289275"/>
                  </a:lnTo>
                  <a:lnTo>
                    <a:pt x="172069" y="253603"/>
                  </a:lnTo>
                  <a:lnTo>
                    <a:pt x="203038" y="219816"/>
                  </a:lnTo>
                  <a:lnTo>
                    <a:pt x="236013" y="188011"/>
                  </a:lnTo>
                  <a:lnTo>
                    <a:pt x="270895" y="158283"/>
                  </a:lnTo>
                  <a:lnTo>
                    <a:pt x="307586" y="130729"/>
                  </a:lnTo>
                  <a:lnTo>
                    <a:pt x="345985" y="105442"/>
                  </a:lnTo>
                  <a:lnTo>
                    <a:pt x="385994" y="82521"/>
                  </a:lnTo>
                  <a:lnTo>
                    <a:pt x="427514" y="62059"/>
                  </a:lnTo>
                  <a:lnTo>
                    <a:pt x="470446" y="44153"/>
                  </a:lnTo>
                  <a:lnTo>
                    <a:pt x="514689" y="28898"/>
                  </a:lnTo>
                  <a:lnTo>
                    <a:pt x="560146" y="16391"/>
                  </a:lnTo>
                  <a:lnTo>
                    <a:pt x="606717" y="6726"/>
                  </a:lnTo>
                  <a:lnTo>
                    <a:pt x="654304" y="0"/>
                  </a:lnTo>
                  <a:lnTo>
                    <a:pt x="734568" y="737997"/>
                  </a:lnTo>
                  <a:lnTo>
                    <a:pt x="0" y="631063"/>
                  </a:lnTo>
                  <a:close/>
                </a:path>
              </a:pathLst>
            </a:custGeom>
            <a:ln w="19050">
              <a:solidFill>
                <a:srgbClr val="FFFFFF"/>
              </a:solidFill>
            </a:ln>
          </p:spPr>
          <p:txBody>
            <a:bodyPr wrap="square" lIns="0" tIns="0" rIns="0" bIns="0" rtlCol="0"/>
            <a:lstStyle/>
            <a:p>
              <a:endParaRPr/>
            </a:p>
          </p:txBody>
        </p:sp>
        <p:sp>
          <p:nvSpPr>
            <p:cNvPr id="22" name="object 22"/>
            <p:cNvSpPr/>
            <p:nvPr/>
          </p:nvSpPr>
          <p:spPr>
            <a:xfrm>
              <a:off x="6223507" y="4541646"/>
              <a:ext cx="80645" cy="741680"/>
            </a:xfrm>
            <a:custGeom>
              <a:avLst/>
              <a:gdLst/>
              <a:ahLst/>
              <a:cxnLst/>
              <a:rect l="l" t="t" r="r" b="b"/>
              <a:pathLst>
                <a:path w="80645" h="741679">
                  <a:moveTo>
                    <a:pt x="40131" y="0"/>
                  </a:moveTo>
                  <a:lnTo>
                    <a:pt x="30057" y="640"/>
                  </a:lnTo>
                  <a:lnTo>
                    <a:pt x="0" y="3301"/>
                  </a:lnTo>
                  <a:lnTo>
                    <a:pt x="80263" y="741298"/>
                  </a:lnTo>
                  <a:lnTo>
                    <a:pt x="40131" y="0"/>
                  </a:lnTo>
                  <a:close/>
                </a:path>
              </a:pathLst>
            </a:custGeom>
            <a:solidFill>
              <a:srgbClr val="EBE6C9"/>
            </a:solidFill>
          </p:spPr>
          <p:txBody>
            <a:bodyPr wrap="square" lIns="0" tIns="0" rIns="0" bIns="0" rtlCol="0"/>
            <a:lstStyle/>
            <a:p>
              <a:endParaRPr/>
            </a:p>
          </p:txBody>
        </p:sp>
        <p:sp>
          <p:nvSpPr>
            <p:cNvPr id="23" name="object 23"/>
            <p:cNvSpPr/>
            <p:nvPr/>
          </p:nvSpPr>
          <p:spPr>
            <a:xfrm>
              <a:off x="6223507" y="4541646"/>
              <a:ext cx="80645" cy="741680"/>
            </a:xfrm>
            <a:custGeom>
              <a:avLst/>
              <a:gdLst/>
              <a:ahLst/>
              <a:cxnLst/>
              <a:rect l="l" t="t" r="r" b="b"/>
              <a:pathLst>
                <a:path w="80645" h="741679">
                  <a:moveTo>
                    <a:pt x="0" y="3301"/>
                  </a:moveTo>
                  <a:lnTo>
                    <a:pt x="10003" y="2303"/>
                  </a:lnTo>
                  <a:lnTo>
                    <a:pt x="20018" y="1412"/>
                  </a:lnTo>
                  <a:lnTo>
                    <a:pt x="30057" y="640"/>
                  </a:lnTo>
                  <a:lnTo>
                    <a:pt x="40131" y="0"/>
                  </a:lnTo>
                  <a:lnTo>
                    <a:pt x="80263" y="741298"/>
                  </a:lnTo>
                  <a:lnTo>
                    <a:pt x="0" y="3301"/>
                  </a:lnTo>
                  <a:close/>
                </a:path>
              </a:pathLst>
            </a:custGeom>
            <a:ln w="19050">
              <a:solidFill>
                <a:srgbClr val="FFFFFF"/>
              </a:solidFill>
            </a:ln>
          </p:spPr>
          <p:txBody>
            <a:bodyPr wrap="square" lIns="0" tIns="0" rIns="0" bIns="0" rtlCol="0"/>
            <a:lstStyle/>
            <a:p>
              <a:endParaRPr/>
            </a:p>
          </p:txBody>
        </p:sp>
        <p:sp>
          <p:nvSpPr>
            <p:cNvPr id="24" name="object 24"/>
            <p:cNvSpPr/>
            <p:nvPr/>
          </p:nvSpPr>
          <p:spPr>
            <a:xfrm>
              <a:off x="6263639" y="4541138"/>
              <a:ext cx="40640" cy="742315"/>
            </a:xfrm>
            <a:custGeom>
              <a:avLst/>
              <a:gdLst/>
              <a:ahLst/>
              <a:cxnLst/>
              <a:rect l="l" t="t" r="r" b="b"/>
              <a:pathLst>
                <a:path w="40639" h="742314">
                  <a:moveTo>
                    <a:pt x="13335" y="0"/>
                  </a:moveTo>
                  <a:lnTo>
                    <a:pt x="0" y="508"/>
                  </a:lnTo>
                  <a:lnTo>
                    <a:pt x="40132" y="741807"/>
                  </a:lnTo>
                  <a:lnTo>
                    <a:pt x="13335" y="0"/>
                  </a:lnTo>
                  <a:close/>
                </a:path>
              </a:pathLst>
            </a:custGeom>
            <a:solidFill>
              <a:srgbClr val="979FD0"/>
            </a:solidFill>
          </p:spPr>
          <p:txBody>
            <a:bodyPr wrap="square" lIns="0" tIns="0" rIns="0" bIns="0" rtlCol="0"/>
            <a:lstStyle/>
            <a:p>
              <a:endParaRPr/>
            </a:p>
          </p:txBody>
        </p:sp>
        <p:sp>
          <p:nvSpPr>
            <p:cNvPr id="25" name="object 25"/>
            <p:cNvSpPr/>
            <p:nvPr/>
          </p:nvSpPr>
          <p:spPr>
            <a:xfrm>
              <a:off x="6263639" y="4541138"/>
              <a:ext cx="40640" cy="742315"/>
            </a:xfrm>
            <a:custGeom>
              <a:avLst/>
              <a:gdLst/>
              <a:ahLst/>
              <a:cxnLst/>
              <a:rect l="l" t="t" r="r" b="b"/>
              <a:pathLst>
                <a:path w="40639" h="742314">
                  <a:moveTo>
                    <a:pt x="0" y="508"/>
                  </a:moveTo>
                  <a:lnTo>
                    <a:pt x="4445" y="254"/>
                  </a:lnTo>
                  <a:lnTo>
                    <a:pt x="8889" y="127"/>
                  </a:lnTo>
                  <a:lnTo>
                    <a:pt x="13335" y="0"/>
                  </a:lnTo>
                  <a:lnTo>
                    <a:pt x="40132" y="741807"/>
                  </a:lnTo>
                  <a:lnTo>
                    <a:pt x="0" y="508"/>
                  </a:lnTo>
                  <a:close/>
                </a:path>
              </a:pathLst>
            </a:custGeom>
            <a:ln w="19050">
              <a:solidFill>
                <a:srgbClr val="FFFFFF"/>
              </a:solidFill>
            </a:ln>
          </p:spPr>
          <p:txBody>
            <a:bodyPr wrap="square" lIns="0" tIns="0" rIns="0" bIns="0" rtlCol="0"/>
            <a:lstStyle/>
            <a:p>
              <a:endParaRPr/>
            </a:p>
          </p:txBody>
        </p:sp>
        <p:sp>
          <p:nvSpPr>
            <p:cNvPr id="26" name="object 26"/>
            <p:cNvSpPr/>
            <p:nvPr/>
          </p:nvSpPr>
          <p:spPr>
            <a:xfrm>
              <a:off x="6276974" y="4540630"/>
              <a:ext cx="27305" cy="742315"/>
            </a:xfrm>
            <a:custGeom>
              <a:avLst/>
              <a:gdLst/>
              <a:ahLst/>
              <a:cxnLst/>
              <a:rect l="l" t="t" r="r" b="b"/>
              <a:pathLst>
                <a:path w="27304" h="742314">
                  <a:moveTo>
                    <a:pt x="26797" y="0"/>
                  </a:moveTo>
                  <a:lnTo>
                    <a:pt x="0" y="508"/>
                  </a:lnTo>
                  <a:lnTo>
                    <a:pt x="26797" y="742315"/>
                  </a:lnTo>
                  <a:lnTo>
                    <a:pt x="26797" y="0"/>
                  </a:lnTo>
                  <a:close/>
                </a:path>
              </a:pathLst>
            </a:custGeom>
            <a:solidFill>
              <a:srgbClr val="92959C"/>
            </a:solidFill>
          </p:spPr>
          <p:txBody>
            <a:bodyPr wrap="square" lIns="0" tIns="0" rIns="0" bIns="0" rtlCol="0"/>
            <a:lstStyle/>
            <a:p>
              <a:endParaRPr/>
            </a:p>
          </p:txBody>
        </p:sp>
        <p:sp>
          <p:nvSpPr>
            <p:cNvPr id="27" name="object 27"/>
            <p:cNvSpPr/>
            <p:nvPr/>
          </p:nvSpPr>
          <p:spPr>
            <a:xfrm>
              <a:off x="6276974" y="4540630"/>
              <a:ext cx="27305" cy="742315"/>
            </a:xfrm>
            <a:custGeom>
              <a:avLst/>
              <a:gdLst/>
              <a:ahLst/>
              <a:cxnLst/>
              <a:rect l="l" t="t" r="r" b="b"/>
              <a:pathLst>
                <a:path w="27304" h="742314">
                  <a:moveTo>
                    <a:pt x="0" y="508"/>
                  </a:moveTo>
                  <a:lnTo>
                    <a:pt x="6687" y="267"/>
                  </a:lnTo>
                  <a:lnTo>
                    <a:pt x="13398" y="111"/>
                  </a:lnTo>
                  <a:lnTo>
                    <a:pt x="20109" y="25"/>
                  </a:lnTo>
                  <a:lnTo>
                    <a:pt x="26797" y="0"/>
                  </a:lnTo>
                  <a:lnTo>
                    <a:pt x="26797" y="742315"/>
                  </a:lnTo>
                  <a:lnTo>
                    <a:pt x="0" y="508"/>
                  </a:lnTo>
                  <a:close/>
                </a:path>
              </a:pathLst>
            </a:custGeom>
            <a:ln w="19050">
              <a:solidFill>
                <a:srgbClr val="FFFFFF"/>
              </a:solidFill>
            </a:ln>
          </p:spPr>
          <p:txBody>
            <a:bodyPr wrap="square" lIns="0" tIns="0" rIns="0" bIns="0" rtlCol="0"/>
            <a:lstStyle/>
            <a:p>
              <a:endParaRPr/>
            </a:p>
          </p:txBody>
        </p:sp>
      </p:grpSp>
      <p:sp>
        <p:nvSpPr>
          <p:cNvPr id="28" name="object 28"/>
          <p:cNvSpPr txBox="1"/>
          <p:nvPr/>
        </p:nvSpPr>
        <p:spPr>
          <a:xfrm>
            <a:off x="6317741" y="5218252"/>
            <a:ext cx="481330" cy="347345"/>
          </a:xfrm>
          <a:prstGeom prst="rect">
            <a:avLst/>
          </a:prstGeom>
        </p:spPr>
        <p:txBody>
          <a:bodyPr vert="horz" wrap="square" lIns="0" tIns="13335" rIns="0" bIns="0" rtlCol="0">
            <a:spAutoFit/>
          </a:bodyPr>
          <a:lstStyle/>
          <a:p>
            <a:pPr algn="ctr">
              <a:lnSpc>
                <a:spcPct val="100000"/>
              </a:lnSpc>
              <a:spcBef>
                <a:spcPts val="105"/>
              </a:spcBef>
            </a:pPr>
            <a:r>
              <a:rPr sz="1050" b="1" spc="-25" dirty="0">
                <a:solidFill>
                  <a:srgbClr val="FFFFFF"/>
                </a:solidFill>
                <a:latin typeface="Meiryo UI"/>
                <a:cs typeface="Meiryo UI"/>
              </a:rPr>
              <a:t>満足</a:t>
            </a:r>
            <a:endParaRPr sz="1050">
              <a:latin typeface="Meiryo UI"/>
              <a:cs typeface="Meiryo UI"/>
            </a:endParaRPr>
          </a:p>
          <a:p>
            <a:pPr algn="ctr">
              <a:lnSpc>
                <a:spcPct val="100000"/>
              </a:lnSpc>
              <a:spcBef>
                <a:spcPts val="5"/>
              </a:spcBef>
            </a:pPr>
            <a:r>
              <a:rPr sz="1050" b="1" spc="-10" dirty="0">
                <a:solidFill>
                  <a:srgbClr val="FFFFFF"/>
                </a:solidFill>
                <a:latin typeface="Meiryo UI"/>
                <a:cs typeface="Meiryo UI"/>
              </a:rPr>
              <a:t>77.3％</a:t>
            </a:r>
            <a:endParaRPr sz="1050">
              <a:latin typeface="Meiryo UI"/>
              <a:cs typeface="Meiryo UI"/>
            </a:endParaRPr>
          </a:p>
        </p:txBody>
      </p:sp>
      <p:sp>
        <p:nvSpPr>
          <p:cNvPr id="29" name="object 29"/>
          <p:cNvSpPr txBox="1"/>
          <p:nvPr/>
        </p:nvSpPr>
        <p:spPr>
          <a:xfrm>
            <a:off x="5716015" y="4798898"/>
            <a:ext cx="516890" cy="347345"/>
          </a:xfrm>
          <a:prstGeom prst="rect">
            <a:avLst/>
          </a:prstGeom>
        </p:spPr>
        <p:txBody>
          <a:bodyPr vert="horz" wrap="square" lIns="0" tIns="13335" rIns="0" bIns="0" rtlCol="0">
            <a:spAutoFit/>
          </a:bodyPr>
          <a:lstStyle/>
          <a:p>
            <a:pPr marL="12700">
              <a:lnSpc>
                <a:spcPct val="100000"/>
              </a:lnSpc>
              <a:spcBef>
                <a:spcPts val="105"/>
              </a:spcBef>
            </a:pPr>
            <a:r>
              <a:rPr sz="1050" b="1" spc="-20" dirty="0">
                <a:solidFill>
                  <a:srgbClr val="FFFFFF"/>
                </a:solidFill>
                <a:latin typeface="Meiryo UI"/>
                <a:cs typeface="Meiryo UI"/>
              </a:rPr>
              <a:t>やや満足</a:t>
            </a:r>
            <a:endParaRPr sz="1050">
              <a:latin typeface="Meiryo UI"/>
              <a:cs typeface="Meiryo UI"/>
            </a:endParaRPr>
          </a:p>
          <a:p>
            <a:pPr marL="30480">
              <a:lnSpc>
                <a:spcPct val="100000"/>
              </a:lnSpc>
              <a:spcBef>
                <a:spcPts val="5"/>
              </a:spcBef>
            </a:pPr>
            <a:r>
              <a:rPr sz="1050" b="1" spc="-10" dirty="0">
                <a:solidFill>
                  <a:srgbClr val="FFFFFF"/>
                </a:solidFill>
                <a:latin typeface="Meiryo UI"/>
                <a:cs typeface="Meiryo UI"/>
              </a:rPr>
              <a:t>21.0％</a:t>
            </a:r>
            <a:endParaRPr sz="1050">
              <a:latin typeface="Meiryo UI"/>
              <a:cs typeface="Meiryo UI"/>
            </a:endParaRPr>
          </a:p>
        </p:txBody>
      </p:sp>
      <p:sp>
        <p:nvSpPr>
          <p:cNvPr id="30" name="object 30"/>
          <p:cNvSpPr txBox="1"/>
          <p:nvPr/>
        </p:nvSpPr>
        <p:spPr>
          <a:xfrm>
            <a:off x="5401436" y="4418202"/>
            <a:ext cx="4953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39427A"/>
                </a:solidFill>
                <a:latin typeface="Meiryo UI"/>
                <a:cs typeface="Meiryo UI"/>
              </a:rPr>
              <a:t>普通</a:t>
            </a:r>
            <a:r>
              <a:rPr sz="800" spc="-20" dirty="0">
                <a:solidFill>
                  <a:srgbClr val="39427A"/>
                </a:solidFill>
                <a:latin typeface="Meiryo UI"/>
                <a:cs typeface="Meiryo UI"/>
              </a:rPr>
              <a:t>0.9％</a:t>
            </a:r>
            <a:endParaRPr sz="800">
              <a:latin typeface="Meiryo UI"/>
              <a:cs typeface="Meiryo UI"/>
            </a:endParaRPr>
          </a:p>
        </p:txBody>
      </p:sp>
      <p:sp>
        <p:nvSpPr>
          <p:cNvPr id="31" name="object 31"/>
          <p:cNvSpPr txBox="1"/>
          <p:nvPr/>
        </p:nvSpPr>
        <p:spPr>
          <a:xfrm>
            <a:off x="5965063" y="4342002"/>
            <a:ext cx="66865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39427A"/>
                </a:solidFill>
                <a:latin typeface="Meiryo UI"/>
                <a:cs typeface="Meiryo UI"/>
              </a:rPr>
              <a:t>やや不満</a:t>
            </a:r>
            <a:r>
              <a:rPr sz="800" spc="-20" dirty="0">
                <a:solidFill>
                  <a:srgbClr val="39427A"/>
                </a:solidFill>
                <a:latin typeface="Meiryo UI"/>
                <a:cs typeface="Meiryo UI"/>
              </a:rPr>
              <a:t>0.3％</a:t>
            </a:r>
            <a:endParaRPr sz="800">
              <a:latin typeface="Meiryo UI"/>
              <a:cs typeface="Meiryo UI"/>
            </a:endParaRPr>
          </a:p>
        </p:txBody>
      </p:sp>
      <p:sp>
        <p:nvSpPr>
          <p:cNvPr id="32" name="object 32"/>
          <p:cNvSpPr txBox="1"/>
          <p:nvPr/>
        </p:nvSpPr>
        <p:spPr>
          <a:xfrm>
            <a:off x="6739255" y="4398390"/>
            <a:ext cx="4953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39427A"/>
                </a:solidFill>
                <a:latin typeface="Meiryo UI"/>
                <a:cs typeface="Meiryo UI"/>
              </a:rPr>
              <a:t>不満</a:t>
            </a:r>
            <a:r>
              <a:rPr sz="800" spc="-20" dirty="0">
                <a:solidFill>
                  <a:srgbClr val="39427A"/>
                </a:solidFill>
                <a:latin typeface="Meiryo UI"/>
                <a:cs typeface="Meiryo UI"/>
              </a:rPr>
              <a:t>0.6％</a:t>
            </a:r>
            <a:endParaRPr sz="800">
              <a:latin typeface="Meiryo UI"/>
              <a:cs typeface="Meiryo UI"/>
            </a:endParaRPr>
          </a:p>
        </p:txBody>
      </p:sp>
      <p:sp>
        <p:nvSpPr>
          <p:cNvPr id="33" name="object 33"/>
          <p:cNvSpPr/>
          <p:nvPr/>
        </p:nvSpPr>
        <p:spPr>
          <a:xfrm>
            <a:off x="5916167" y="4413503"/>
            <a:ext cx="783590" cy="213360"/>
          </a:xfrm>
          <a:custGeom>
            <a:avLst/>
            <a:gdLst/>
            <a:ahLst/>
            <a:cxnLst/>
            <a:rect l="l" t="t" r="r" b="b"/>
            <a:pathLst>
              <a:path w="783590" h="213360">
                <a:moveTo>
                  <a:pt x="0" y="88392"/>
                </a:moveTo>
                <a:lnTo>
                  <a:pt x="328803" y="213360"/>
                </a:lnTo>
              </a:path>
              <a:path w="783590" h="213360">
                <a:moveTo>
                  <a:pt x="395224" y="0"/>
                </a:moveTo>
                <a:lnTo>
                  <a:pt x="358140" y="166116"/>
                </a:lnTo>
              </a:path>
              <a:path w="783590" h="213360">
                <a:moveTo>
                  <a:pt x="783209" y="91440"/>
                </a:moveTo>
                <a:lnTo>
                  <a:pt x="371856" y="172085"/>
                </a:lnTo>
              </a:path>
            </a:pathLst>
          </a:custGeom>
          <a:ln w="6350">
            <a:solidFill>
              <a:srgbClr val="91938E"/>
            </a:solidFill>
          </a:ln>
        </p:spPr>
        <p:txBody>
          <a:bodyPr wrap="square" lIns="0" tIns="0" rIns="0" bIns="0" rtlCol="0"/>
          <a:lstStyle/>
          <a:p>
            <a:endParaRPr/>
          </a:p>
        </p:txBody>
      </p:sp>
      <p:pic>
        <p:nvPicPr>
          <p:cNvPr id="34" name="object 34"/>
          <p:cNvPicPr/>
          <p:nvPr/>
        </p:nvPicPr>
        <p:blipFill>
          <a:blip r:embed="rId4" cstate="print"/>
          <a:stretch>
            <a:fillRect/>
          </a:stretch>
        </p:blipFill>
        <p:spPr>
          <a:xfrm>
            <a:off x="7792211" y="1737360"/>
            <a:ext cx="3346704" cy="2232660"/>
          </a:xfrm>
          <a:prstGeom prst="rect">
            <a:avLst/>
          </a:prstGeom>
        </p:spPr>
      </p:pic>
      <p:pic>
        <p:nvPicPr>
          <p:cNvPr id="35" name="object 35"/>
          <p:cNvPicPr/>
          <p:nvPr/>
        </p:nvPicPr>
        <p:blipFill>
          <a:blip r:embed="rId5" cstate="print"/>
          <a:stretch>
            <a:fillRect/>
          </a:stretch>
        </p:blipFill>
        <p:spPr>
          <a:xfrm>
            <a:off x="7792211" y="4030979"/>
            <a:ext cx="3346704" cy="2232660"/>
          </a:xfrm>
          <a:prstGeom prst="rect">
            <a:avLst/>
          </a:prstGeom>
        </p:spPr>
      </p:pic>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775" y="2807207"/>
            <a:ext cx="757555" cy="914400"/>
          </a:xfrm>
          <a:prstGeom prst="rect">
            <a:avLst/>
          </a:prstGeom>
          <a:solidFill>
            <a:srgbClr val="39427A"/>
          </a:solidFill>
          <a:ln w="12700">
            <a:solidFill>
              <a:srgbClr val="272D58"/>
            </a:solidFill>
          </a:ln>
        </p:spPr>
        <p:txBody>
          <a:bodyPr vert="horz" wrap="square" lIns="0" tIns="22860" rIns="0" bIns="0" rtlCol="0">
            <a:spAutoFit/>
          </a:bodyPr>
          <a:lstStyle/>
          <a:p>
            <a:pPr>
              <a:lnSpc>
                <a:spcPct val="100000"/>
              </a:lnSpc>
              <a:spcBef>
                <a:spcPts val="180"/>
              </a:spcBef>
            </a:pPr>
            <a:endParaRPr sz="1600">
              <a:latin typeface="Times New Roman"/>
              <a:cs typeface="Times New Roman"/>
            </a:endParaRPr>
          </a:p>
          <a:p>
            <a:pPr marL="144780">
              <a:lnSpc>
                <a:spcPts val="1910"/>
              </a:lnSpc>
            </a:pPr>
            <a:r>
              <a:rPr sz="1600" b="1" spc="-25" dirty="0">
                <a:solidFill>
                  <a:srgbClr val="FFFFFF"/>
                </a:solidFill>
                <a:latin typeface="BIZ UDPGothic"/>
                <a:cs typeface="BIZ UDPGothic"/>
              </a:rPr>
              <a:t>DC１</a:t>
            </a:r>
            <a:endParaRPr sz="1600">
              <a:latin typeface="BIZ UDPGothic"/>
              <a:cs typeface="BIZ UDPGothic"/>
            </a:endParaRPr>
          </a:p>
          <a:p>
            <a:pPr marL="91440">
              <a:lnSpc>
                <a:spcPts val="1430"/>
              </a:lnSpc>
            </a:pPr>
            <a:r>
              <a:rPr sz="1200" b="1" spc="-10" dirty="0">
                <a:solidFill>
                  <a:srgbClr val="FFFFFF"/>
                </a:solidFill>
                <a:latin typeface="BIZ UDPGothic"/>
                <a:cs typeface="BIZ UDPGothic"/>
              </a:rPr>
              <a:t>（３</a:t>
            </a:r>
            <a:r>
              <a:rPr sz="1200" b="1" spc="-20" dirty="0">
                <a:solidFill>
                  <a:srgbClr val="FFFFFF"/>
                </a:solidFill>
                <a:latin typeface="BIZ UDPGothic"/>
                <a:cs typeface="BIZ UDPGothic"/>
              </a:rPr>
              <a:t>年間</a:t>
            </a:r>
            <a:r>
              <a:rPr sz="1200" b="1" spc="-50" dirty="0">
                <a:solidFill>
                  <a:srgbClr val="FFFFFF"/>
                </a:solidFill>
                <a:latin typeface="BIZ UDPGothic"/>
                <a:cs typeface="BIZ UDPGothic"/>
              </a:rPr>
              <a:t>）</a:t>
            </a:r>
            <a:endParaRPr sz="1200">
              <a:latin typeface="BIZ UDPGothic"/>
              <a:cs typeface="BIZ UDPGothic"/>
            </a:endParaRPr>
          </a:p>
        </p:txBody>
      </p:sp>
      <p:sp>
        <p:nvSpPr>
          <p:cNvPr id="3" name="object 3"/>
          <p:cNvSpPr txBox="1"/>
          <p:nvPr/>
        </p:nvSpPr>
        <p:spPr>
          <a:xfrm>
            <a:off x="880872" y="3806952"/>
            <a:ext cx="757555" cy="914400"/>
          </a:xfrm>
          <a:prstGeom prst="rect">
            <a:avLst/>
          </a:prstGeom>
          <a:solidFill>
            <a:srgbClr val="39427A"/>
          </a:solidFill>
          <a:ln w="12700">
            <a:solidFill>
              <a:srgbClr val="272D58"/>
            </a:solidFill>
          </a:ln>
        </p:spPr>
        <p:txBody>
          <a:bodyPr vert="horz" wrap="square" lIns="0" tIns="22860" rIns="0" bIns="0" rtlCol="0">
            <a:spAutoFit/>
          </a:bodyPr>
          <a:lstStyle/>
          <a:p>
            <a:pPr>
              <a:lnSpc>
                <a:spcPct val="100000"/>
              </a:lnSpc>
              <a:spcBef>
                <a:spcPts val="180"/>
              </a:spcBef>
            </a:pPr>
            <a:endParaRPr sz="1600">
              <a:latin typeface="Times New Roman"/>
              <a:cs typeface="Times New Roman"/>
            </a:endParaRPr>
          </a:p>
          <a:p>
            <a:pPr marL="133350">
              <a:lnSpc>
                <a:spcPts val="1910"/>
              </a:lnSpc>
              <a:spcBef>
                <a:spcPts val="5"/>
              </a:spcBef>
            </a:pPr>
            <a:r>
              <a:rPr sz="1600" b="1" spc="-25" dirty="0">
                <a:solidFill>
                  <a:srgbClr val="FFFFFF"/>
                </a:solidFill>
                <a:latin typeface="BIZ UDPGothic"/>
                <a:cs typeface="BIZ UDPGothic"/>
              </a:rPr>
              <a:t>DC２</a:t>
            </a:r>
            <a:endParaRPr sz="1600">
              <a:latin typeface="BIZ UDPGothic"/>
              <a:cs typeface="BIZ UDPGothic"/>
            </a:endParaRPr>
          </a:p>
          <a:p>
            <a:pPr marL="92075">
              <a:lnSpc>
                <a:spcPts val="1430"/>
              </a:lnSpc>
            </a:pPr>
            <a:r>
              <a:rPr sz="1200" b="1" spc="-10" dirty="0">
                <a:solidFill>
                  <a:srgbClr val="FFFFFF"/>
                </a:solidFill>
                <a:latin typeface="BIZ UDPGothic"/>
                <a:cs typeface="BIZ UDPGothic"/>
              </a:rPr>
              <a:t>（２</a:t>
            </a:r>
            <a:r>
              <a:rPr sz="1200" b="1" spc="-20" dirty="0">
                <a:solidFill>
                  <a:srgbClr val="FFFFFF"/>
                </a:solidFill>
                <a:latin typeface="BIZ UDPGothic"/>
                <a:cs typeface="BIZ UDPGothic"/>
              </a:rPr>
              <a:t>年間</a:t>
            </a:r>
            <a:r>
              <a:rPr sz="1200" b="1" spc="-50" dirty="0">
                <a:solidFill>
                  <a:srgbClr val="FFFFFF"/>
                </a:solidFill>
                <a:latin typeface="BIZ UDPGothic"/>
                <a:cs typeface="BIZ UDPGothic"/>
              </a:rPr>
              <a:t>）</a:t>
            </a:r>
            <a:endParaRPr sz="1200">
              <a:latin typeface="BIZ UDPGothic"/>
              <a:cs typeface="BIZ UDPGothic"/>
            </a:endParaRPr>
          </a:p>
        </p:txBody>
      </p:sp>
      <p:sp>
        <p:nvSpPr>
          <p:cNvPr id="4" name="object 4"/>
          <p:cNvSpPr txBox="1"/>
          <p:nvPr/>
        </p:nvSpPr>
        <p:spPr>
          <a:xfrm>
            <a:off x="1759457" y="1184528"/>
            <a:ext cx="8665210" cy="859155"/>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39427A"/>
                </a:solidFill>
                <a:latin typeface="BIZ UDPGothic"/>
                <a:cs typeface="BIZ UDPGothic"/>
              </a:rPr>
              <a:t>研究が評価された対象者は、</a:t>
            </a:r>
            <a:r>
              <a:rPr sz="1800" b="1" dirty="0">
                <a:solidFill>
                  <a:srgbClr val="39427A"/>
                </a:solidFill>
                <a:latin typeface="BIZ UDPGothic"/>
                <a:cs typeface="BIZ UDPGothic"/>
              </a:rPr>
              <a:t>DC</a:t>
            </a:r>
            <a:r>
              <a:rPr sz="1800" b="1" spc="-35" dirty="0">
                <a:solidFill>
                  <a:srgbClr val="39427A"/>
                </a:solidFill>
                <a:latin typeface="BIZ UDPGothic"/>
                <a:cs typeface="BIZ UDPGothic"/>
              </a:rPr>
              <a:t>最終年次に追加支援を受けられるようになりました！</a:t>
            </a:r>
            <a:endParaRPr sz="1800">
              <a:latin typeface="BIZ UDPGothic"/>
              <a:cs typeface="BIZ UDPGothic"/>
            </a:endParaRPr>
          </a:p>
          <a:p>
            <a:pPr>
              <a:lnSpc>
                <a:spcPct val="100000"/>
              </a:lnSpc>
              <a:spcBef>
                <a:spcPts val="380"/>
              </a:spcBef>
            </a:pPr>
            <a:endParaRPr sz="1800">
              <a:latin typeface="BIZ UDPGothic"/>
              <a:cs typeface="BIZ UDPGothic"/>
            </a:endParaRPr>
          </a:p>
          <a:p>
            <a:pPr marL="57785" algn="ctr">
              <a:lnSpc>
                <a:spcPct val="100000"/>
              </a:lnSpc>
            </a:pPr>
            <a:r>
              <a:rPr sz="1400" b="1" spc="-5" dirty="0">
                <a:solidFill>
                  <a:srgbClr val="39427A"/>
                </a:solidFill>
                <a:latin typeface="BIZ UDPGothic"/>
                <a:cs typeface="BIZ UDPGothic"/>
              </a:rPr>
              <a:t>採用•評価の流れ</a:t>
            </a:r>
            <a:r>
              <a:rPr sz="1400" b="1" spc="-10" dirty="0">
                <a:solidFill>
                  <a:srgbClr val="39427A"/>
                </a:solidFill>
                <a:latin typeface="BIZ UDPGothic"/>
                <a:cs typeface="BIZ UDPGothic"/>
              </a:rPr>
              <a:t>（</a:t>
            </a:r>
            <a:r>
              <a:rPr sz="1400" b="1" spc="-5" dirty="0">
                <a:solidFill>
                  <a:srgbClr val="39427A"/>
                </a:solidFill>
                <a:latin typeface="BIZ UDPGothic"/>
                <a:cs typeface="BIZ UDPGothic"/>
              </a:rPr>
              <a:t>モデルケース</a:t>
            </a:r>
            <a:r>
              <a:rPr sz="1400" b="1" spc="-50" dirty="0">
                <a:solidFill>
                  <a:srgbClr val="39427A"/>
                </a:solidFill>
                <a:latin typeface="BIZ UDPGothic"/>
                <a:cs typeface="BIZ UDPGothic"/>
              </a:rPr>
              <a:t>）</a:t>
            </a:r>
            <a:endParaRPr sz="1400">
              <a:latin typeface="BIZ UDPGothic"/>
              <a:cs typeface="BIZ UDPGothic"/>
            </a:endParaRPr>
          </a:p>
        </p:txBody>
      </p:sp>
      <p:sp>
        <p:nvSpPr>
          <p:cNvPr id="5" name="object 5"/>
          <p:cNvSpPr txBox="1"/>
          <p:nvPr/>
        </p:nvSpPr>
        <p:spPr>
          <a:xfrm>
            <a:off x="883411" y="5528259"/>
            <a:ext cx="10471785" cy="269240"/>
          </a:xfrm>
          <a:prstGeom prst="rect">
            <a:avLst/>
          </a:prstGeom>
        </p:spPr>
        <p:txBody>
          <a:bodyPr vert="horz" wrap="square" lIns="0" tIns="12065" rIns="0" bIns="0" rtlCol="0">
            <a:spAutoFit/>
          </a:bodyPr>
          <a:lstStyle/>
          <a:p>
            <a:pPr marL="12700">
              <a:lnSpc>
                <a:spcPct val="100000"/>
              </a:lnSpc>
              <a:spcBef>
                <a:spcPts val="95"/>
              </a:spcBef>
            </a:pPr>
            <a:r>
              <a:rPr sz="1600" spc="-35" dirty="0">
                <a:solidFill>
                  <a:srgbClr val="39427A"/>
                </a:solidFill>
                <a:latin typeface="BIZ UDPGothic"/>
                <a:cs typeface="BIZ UDPGothic"/>
              </a:rPr>
              <a:t>採用期間中に優れた研究成果を出し、更なる進展が期待される者に対し「</a:t>
            </a:r>
            <a:r>
              <a:rPr sz="1600" b="1" spc="-25" dirty="0">
                <a:solidFill>
                  <a:srgbClr val="39427A"/>
                </a:solidFill>
                <a:latin typeface="BIZ UDPGothic"/>
                <a:cs typeface="BIZ UDPGothic"/>
              </a:rPr>
              <a:t>研究奨励金特別手当</a:t>
            </a:r>
            <a:r>
              <a:rPr sz="1600" spc="-35" dirty="0">
                <a:solidFill>
                  <a:srgbClr val="39427A"/>
                </a:solidFill>
                <a:latin typeface="BIZ UDPGothic"/>
                <a:cs typeface="BIZ UDPGothic"/>
              </a:rPr>
              <a:t>」が追加で支給されます。</a:t>
            </a:r>
            <a:endParaRPr sz="1600">
              <a:latin typeface="BIZ UDPGothic"/>
              <a:cs typeface="BIZ UDPGothic"/>
            </a:endParaRPr>
          </a:p>
        </p:txBody>
      </p:sp>
      <p:sp>
        <p:nvSpPr>
          <p:cNvPr id="6" name="object 6"/>
          <p:cNvSpPr/>
          <p:nvPr/>
        </p:nvSpPr>
        <p:spPr>
          <a:xfrm>
            <a:off x="4559808" y="2116835"/>
            <a:ext cx="2231390" cy="370840"/>
          </a:xfrm>
          <a:custGeom>
            <a:avLst/>
            <a:gdLst/>
            <a:ahLst/>
            <a:cxnLst/>
            <a:rect l="l" t="t" r="r" b="b"/>
            <a:pathLst>
              <a:path w="2231390" h="370839">
                <a:moveTo>
                  <a:pt x="2045969" y="0"/>
                </a:moveTo>
                <a:lnTo>
                  <a:pt x="0" y="0"/>
                </a:lnTo>
                <a:lnTo>
                  <a:pt x="185165" y="185165"/>
                </a:lnTo>
                <a:lnTo>
                  <a:pt x="0" y="370331"/>
                </a:lnTo>
                <a:lnTo>
                  <a:pt x="2045969" y="370331"/>
                </a:lnTo>
                <a:lnTo>
                  <a:pt x="2231136" y="185165"/>
                </a:lnTo>
                <a:lnTo>
                  <a:pt x="2045969" y="0"/>
                </a:lnTo>
                <a:close/>
              </a:path>
            </a:pathLst>
          </a:custGeom>
          <a:solidFill>
            <a:srgbClr val="39427A"/>
          </a:solidFill>
        </p:spPr>
        <p:txBody>
          <a:bodyPr wrap="square" lIns="0" tIns="0" rIns="0" bIns="0" rtlCol="0"/>
          <a:lstStyle/>
          <a:p>
            <a:endParaRPr/>
          </a:p>
        </p:txBody>
      </p:sp>
      <p:sp>
        <p:nvSpPr>
          <p:cNvPr id="7" name="object 7"/>
          <p:cNvSpPr txBox="1"/>
          <p:nvPr/>
        </p:nvSpPr>
        <p:spPr>
          <a:xfrm>
            <a:off x="5441060" y="2205608"/>
            <a:ext cx="534670" cy="193675"/>
          </a:xfrm>
          <a:prstGeom prst="rect">
            <a:avLst/>
          </a:prstGeom>
        </p:spPr>
        <p:txBody>
          <a:bodyPr vert="horz" wrap="square" lIns="0" tIns="13335" rIns="0" bIns="0" rtlCol="0">
            <a:spAutoFit/>
          </a:bodyPr>
          <a:lstStyle/>
          <a:p>
            <a:pPr marL="12700">
              <a:lnSpc>
                <a:spcPct val="100000"/>
              </a:lnSpc>
              <a:spcBef>
                <a:spcPts val="105"/>
              </a:spcBef>
            </a:pPr>
            <a:r>
              <a:rPr sz="1100" spc="-15" dirty="0">
                <a:solidFill>
                  <a:srgbClr val="FFFFFF"/>
                </a:solidFill>
                <a:latin typeface="BIZ UDPGothic"/>
                <a:cs typeface="BIZ UDPGothic"/>
              </a:rPr>
              <a:t>博士１年</a:t>
            </a:r>
            <a:endParaRPr sz="1100">
              <a:latin typeface="BIZ UDPGothic"/>
              <a:cs typeface="BIZ UDPGothic"/>
            </a:endParaRPr>
          </a:p>
        </p:txBody>
      </p:sp>
      <p:grpSp>
        <p:nvGrpSpPr>
          <p:cNvPr id="8" name="object 8"/>
          <p:cNvGrpSpPr/>
          <p:nvPr/>
        </p:nvGrpSpPr>
        <p:grpSpPr>
          <a:xfrm>
            <a:off x="6648957" y="2102866"/>
            <a:ext cx="2244090" cy="383540"/>
            <a:chOff x="6648957" y="2102866"/>
            <a:chExt cx="2244090" cy="383540"/>
          </a:xfrm>
        </p:grpSpPr>
        <p:sp>
          <p:nvSpPr>
            <p:cNvPr id="9" name="object 9"/>
            <p:cNvSpPr/>
            <p:nvPr/>
          </p:nvSpPr>
          <p:spPr>
            <a:xfrm>
              <a:off x="6655307" y="2109216"/>
              <a:ext cx="2231390" cy="370840"/>
            </a:xfrm>
            <a:custGeom>
              <a:avLst/>
              <a:gdLst/>
              <a:ahLst/>
              <a:cxnLst/>
              <a:rect l="l" t="t" r="r" b="b"/>
              <a:pathLst>
                <a:path w="2231390" h="370839">
                  <a:moveTo>
                    <a:pt x="2045970" y="0"/>
                  </a:moveTo>
                  <a:lnTo>
                    <a:pt x="0" y="0"/>
                  </a:lnTo>
                  <a:lnTo>
                    <a:pt x="185166" y="185166"/>
                  </a:lnTo>
                  <a:lnTo>
                    <a:pt x="0" y="370332"/>
                  </a:lnTo>
                  <a:lnTo>
                    <a:pt x="2045970" y="370332"/>
                  </a:lnTo>
                  <a:lnTo>
                    <a:pt x="2231136" y="185166"/>
                  </a:lnTo>
                  <a:lnTo>
                    <a:pt x="2045970" y="0"/>
                  </a:lnTo>
                  <a:close/>
                </a:path>
              </a:pathLst>
            </a:custGeom>
            <a:solidFill>
              <a:srgbClr val="39427A"/>
            </a:solidFill>
          </p:spPr>
          <p:txBody>
            <a:bodyPr wrap="square" lIns="0" tIns="0" rIns="0" bIns="0" rtlCol="0"/>
            <a:lstStyle/>
            <a:p>
              <a:endParaRPr/>
            </a:p>
          </p:txBody>
        </p:sp>
        <p:sp>
          <p:nvSpPr>
            <p:cNvPr id="10" name="object 10"/>
            <p:cNvSpPr/>
            <p:nvPr/>
          </p:nvSpPr>
          <p:spPr>
            <a:xfrm>
              <a:off x="6655307" y="2109216"/>
              <a:ext cx="2231390" cy="370840"/>
            </a:xfrm>
            <a:custGeom>
              <a:avLst/>
              <a:gdLst/>
              <a:ahLst/>
              <a:cxnLst/>
              <a:rect l="l" t="t" r="r" b="b"/>
              <a:pathLst>
                <a:path w="2231390" h="370839">
                  <a:moveTo>
                    <a:pt x="0" y="0"/>
                  </a:moveTo>
                  <a:lnTo>
                    <a:pt x="2045970" y="0"/>
                  </a:lnTo>
                  <a:lnTo>
                    <a:pt x="2231136" y="185166"/>
                  </a:lnTo>
                  <a:lnTo>
                    <a:pt x="2045970" y="370332"/>
                  </a:lnTo>
                  <a:lnTo>
                    <a:pt x="0" y="370332"/>
                  </a:lnTo>
                  <a:lnTo>
                    <a:pt x="185166" y="185166"/>
                  </a:lnTo>
                  <a:lnTo>
                    <a:pt x="0" y="0"/>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7528052" y="2197988"/>
            <a:ext cx="5530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BIZ UDPGothic"/>
                <a:cs typeface="BIZ UDPGothic"/>
              </a:rPr>
              <a:t>博士2</a:t>
            </a:r>
            <a:r>
              <a:rPr sz="1100" spc="-50" dirty="0">
                <a:solidFill>
                  <a:srgbClr val="FFFFFF"/>
                </a:solidFill>
                <a:latin typeface="BIZ UDPGothic"/>
                <a:cs typeface="BIZ UDPGothic"/>
              </a:rPr>
              <a:t>年</a:t>
            </a:r>
            <a:endParaRPr sz="1100">
              <a:latin typeface="BIZ UDPGothic"/>
              <a:cs typeface="BIZ UDPGothic"/>
            </a:endParaRPr>
          </a:p>
        </p:txBody>
      </p:sp>
      <p:grpSp>
        <p:nvGrpSpPr>
          <p:cNvPr id="12" name="object 12"/>
          <p:cNvGrpSpPr/>
          <p:nvPr/>
        </p:nvGrpSpPr>
        <p:grpSpPr>
          <a:xfrm>
            <a:off x="8744457" y="2102866"/>
            <a:ext cx="2244090" cy="383540"/>
            <a:chOff x="8744457" y="2102866"/>
            <a:chExt cx="2244090" cy="383540"/>
          </a:xfrm>
        </p:grpSpPr>
        <p:sp>
          <p:nvSpPr>
            <p:cNvPr id="13" name="object 13"/>
            <p:cNvSpPr/>
            <p:nvPr/>
          </p:nvSpPr>
          <p:spPr>
            <a:xfrm>
              <a:off x="8750807" y="2109216"/>
              <a:ext cx="2231390" cy="370840"/>
            </a:xfrm>
            <a:custGeom>
              <a:avLst/>
              <a:gdLst/>
              <a:ahLst/>
              <a:cxnLst/>
              <a:rect l="l" t="t" r="r" b="b"/>
              <a:pathLst>
                <a:path w="2231390" h="370839">
                  <a:moveTo>
                    <a:pt x="2045970" y="0"/>
                  </a:moveTo>
                  <a:lnTo>
                    <a:pt x="0" y="0"/>
                  </a:lnTo>
                  <a:lnTo>
                    <a:pt x="185166" y="185166"/>
                  </a:lnTo>
                  <a:lnTo>
                    <a:pt x="0" y="370332"/>
                  </a:lnTo>
                  <a:lnTo>
                    <a:pt x="2045970" y="370332"/>
                  </a:lnTo>
                  <a:lnTo>
                    <a:pt x="2231136" y="185166"/>
                  </a:lnTo>
                  <a:lnTo>
                    <a:pt x="2045970" y="0"/>
                  </a:lnTo>
                  <a:close/>
                </a:path>
              </a:pathLst>
            </a:custGeom>
            <a:solidFill>
              <a:srgbClr val="39427A"/>
            </a:solidFill>
          </p:spPr>
          <p:txBody>
            <a:bodyPr wrap="square" lIns="0" tIns="0" rIns="0" bIns="0" rtlCol="0"/>
            <a:lstStyle/>
            <a:p>
              <a:endParaRPr/>
            </a:p>
          </p:txBody>
        </p:sp>
        <p:sp>
          <p:nvSpPr>
            <p:cNvPr id="14" name="object 14"/>
            <p:cNvSpPr/>
            <p:nvPr/>
          </p:nvSpPr>
          <p:spPr>
            <a:xfrm>
              <a:off x="8750807" y="2109216"/>
              <a:ext cx="2231390" cy="370840"/>
            </a:xfrm>
            <a:custGeom>
              <a:avLst/>
              <a:gdLst/>
              <a:ahLst/>
              <a:cxnLst/>
              <a:rect l="l" t="t" r="r" b="b"/>
              <a:pathLst>
                <a:path w="2231390" h="370839">
                  <a:moveTo>
                    <a:pt x="0" y="0"/>
                  </a:moveTo>
                  <a:lnTo>
                    <a:pt x="2045970" y="0"/>
                  </a:lnTo>
                  <a:lnTo>
                    <a:pt x="2231136" y="185166"/>
                  </a:lnTo>
                  <a:lnTo>
                    <a:pt x="2045970" y="370332"/>
                  </a:lnTo>
                  <a:lnTo>
                    <a:pt x="0" y="370332"/>
                  </a:lnTo>
                  <a:lnTo>
                    <a:pt x="185166" y="185166"/>
                  </a:lnTo>
                  <a:lnTo>
                    <a:pt x="0" y="0"/>
                  </a:lnTo>
                  <a:close/>
                </a:path>
              </a:pathLst>
            </a:custGeom>
            <a:ln w="12700">
              <a:solidFill>
                <a:srgbClr val="FFFFFF"/>
              </a:solidFill>
            </a:ln>
          </p:spPr>
          <p:txBody>
            <a:bodyPr wrap="square" lIns="0" tIns="0" rIns="0" bIns="0" rtlCol="0"/>
            <a:lstStyle/>
            <a:p>
              <a:endParaRPr/>
            </a:p>
          </p:txBody>
        </p:sp>
      </p:grpSp>
      <p:sp>
        <p:nvSpPr>
          <p:cNvPr id="15" name="object 15"/>
          <p:cNvSpPr txBox="1"/>
          <p:nvPr/>
        </p:nvSpPr>
        <p:spPr>
          <a:xfrm>
            <a:off x="9623806" y="2197988"/>
            <a:ext cx="5530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BIZ UDPGothic"/>
                <a:cs typeface="BIZ UDPGothic"/>
              </a:rPr>
              <a:t>博士3</a:t>
            </a:r>
            <a:r>
              <a:rPr sz="1100" spc="-50" dirty="0">
                <a:solidFill>
                  <a:srgbClr val="FFFFFF"/>
                </a:solidFill>
                <a:latin typeface="BIZ UDPGothic"/>
                <a:cs typeface="BIZ UDPGothic"/>
              </a:rPr>
              <a:t>年</a:t>
            </a:r>
            <a:endParaRPr sz="1100">
              <a:latin typeface="BIZ UDPGothic"/>
              <a:cs typeface="BIZ UDPGothic"/>
            </a:endParaRPr>
          </a:p>
        </p:txBody>
      </p:sp>
      <p:sp>
        <p:nvSpPr>
          <p:cNvPr id="16" name="object 16"/>
          <p:cNvSpPr/>
          <p:nvPr/>
        </p:nvSpPr>
        <p:spPr>
          <a:xfrm>
            <a:off x="1789176" y="2121407"/>
            <a:ext cx="1492250" cy="370840"/>
          </a:xfrm>
          <a:custGeom>
            <a:avLst/>
            <a:gdLst/>
            <a:ahLst/>
            <a:cxnLst/>
            <a:rect l="l" t="t" r="r" b="b"/>
            <a:pathLst>
              <a:path w="1492250" h="370839">
                <a:moveTo>
                  <a:pt x="1306830" y="0"/>
                </a:moveTo>
                <a:lnTo>
                  <a:pt x="0" y="0"/>
                </a:lnTo>
                <a:lnTo>
                  <a:pt x="0" y="370331"/>
                </a:lnTo>
                <a:lnTo>
                  <a:pt x="1306830" y="370331"/>
                </a:lnTo>
                <a:lnTo>
                  <a:pt x="1491996" y="185165"/>
                </a:lnTo>
                <a:lnTo>
                  <a:pt x="1306830" y="0"/>
                </a:lnTo>
                <a:close/>
              </a:path>
            </a:pathLst>
          </a:custGeom>
          <a:solidFill>
            <a:srgbClr val="92959C"/>
          </a:solidFill>
        </p:spPr>
        <p:txBody>
          <a:bodyPr wrap="square" lIns="0" tIns="0" rIns="0" bIns="0" rtlCol="0"/>
          <a:lstStyle/>
          <a:p>
            <a:endParaRPr/>
          </a:p>
        </p:txBody>
      </p:sp>
      <p:sp>
        <p:nvSpPr>
          <p:cNvPr id="17" name="object 17"/>
          <p:cNvSpPr txBox="1"/>
          <p:nvPr/>
        </p:nvSpPr>
        <p:spPr>
          <a:xfrm>
            <a:off x="2256282" y="2209545"/>
            <a:ext cx="53467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BIZ UDPGothic"/>
                <a:cs typeface="BIZ UDPGothic"/>
              </a:rPr>
              <a:t>修士1</a:t>
            </a:r>
            <a:r>
              <a:rPr sz="1100" spc="-50" dirty="0">
                <a:solidFill>
                  <a:srgbClr val="FFFFFF"/>
                </a:solidFill>
                <a:latin typeface="BIZ UDPGothic"/>
                <a:cs typeface="BIZ UDPGothic"/>
              </a:rPr>
              <a:t>年</a:t>
            </a:r>
            <a:endParaRPr sz="1100">
              <a:latin typeface="BIZ UDPGothic"/>
              <a:cs typeface="BIZ UDPGothic"/>
            </a:endParaRPr>
          </a:p>
        </p:txBody>
      </p:sp>
      <p:grpSp>
        <p:nvGrpSpPr>
          <p:cNvPr id="18" name="object 18"/>
          <p:cNvGrpSpPr/>
          <p:nvPr/>
        </p:nvGrpSpPr>
        <p:grpSpPr>
          <a:xfrm>
            <a:off x="3123945" y="2115057"/>
            <a:ext cx="1588770" cy="383540"/>
            <a:chOff x="3123945" y="2115057"/>
            <a:chExt cx="1588770" cy="383540"/>
          </a:xfrm>
        </p:grpSpPr>
        <p:sp>
          <p:nvSpPr>
            <p:cNvPr id="19" name="object 19"/>
            <p:cNvSpPr/>
            <p:nvPr/>
          </p:nvSpPr>
          <p:spPr>
            <a:xfrm>
              <a:off x="3130295" y="2121407"/>
              <a:ext cx="1576070" cy="370840"/>
            </a:xfrm>
            <a:custGeom>
              <a:avLst/>
              <a:gdLst/>
              <a:ahLst/>
              <a:cxnLst/>
              <a:rect l="l" t="t" r="r" b="b"/>
              <a:pathLst>
                <a:path w="1576070" h="370839">
                  <a:moveTo>
                    <a:pt x="1390650" y="0"/>
                  </a:moveTo>
                  <a:lnTo>
                    <a:pt x="0" y="0"/>
                  </a:lnTo>
                  <a:lnTo>
                    <a:pt x="185166" y="185165"/>
                  </a:lnTo>
                  <a:lnTo>
                    <a:pt x="0" y="370331"/>
                  </a:lnTo>
                  <a:lnTo>
                    <a:pt x="1390650" y="370331"/>
                  </a:lnTo>
                  <a:lnTo>
                    <a:pt x="1575816" y="185165"/>
                  </a:lnTo>
                  <a:lnTo>
                    <a:pt x="1390650" y="0"/>
                  </a:lnTo>
                  <a:close/>
                </a:path>
              </a:pathLst>
            </a:custGeom>
            <a:solidFill>
              <a:srgbClr val="92959C"/>
            </a:solidFill>
          </p:spPr>
          <p:txBody>
            <a:bodyPr wrap="square" lIns="0" tIns="0" rIns="0" bIns="0" rtlCol="0"/>
            <a:lstStyle/>
            <a:p>
              <a:endParaRPr/>
            </a:p>
          </p:txBody>
        </p:sp>
        <p:sp>
          <p:nvSpPr>
            <p:cNvPr id="20" name="object 20"/>
            <p:cNvSpPr/>
            <p:nvPr/>
          </p:nvSpPr>
          <p:spPr>
            <a:xfrm>
              <a:off x="3130295" y="2121407"/>
              <a:ext cx="1576070" cy="370840"/>
            </a:xfrm>
            <a:custGeom>
              <a:avLst/>
              <a:gdLst/>
              <a:ahLst/>
              <a:cxnLst/>
              <a:rect l="l" t="t" r="r" b="b"/>
              <a:pathLst>
                <a:path w="1576070" h="370839">
                  <a:moveTo>
                    <a:pt x="0" y="0"/>
                  </a:moveTo>
                  <a:lnTo>
                    <a:pt x="1390650" y="0"/>
                  </a:lnTo>
                  <a:lnTo>
                    <a:pt x="1575816" y="185165"/>
                  </a:lnTo>
                  <a:lnTo>
                    <a:pt x="1390650" y="370331"/>
                  </a:lnTo>
                  <a:lnTo>
                    <a:pt x="0" y="370331"/>
                  </a:lnTo>
                  <a:lnTo>
                    <a:pt x="185166" y="185165"/>
                  </a:lnTo>
                  <a:lnTo>
                    <a:pt x="0" y="0"/>
                  </a:lnTo>
                  <a:close/>
                </a:path>
              </a:pathLst>
            </a:custGeom>
            <a:ln w="12700">
              <a:solidFill>
                <a:srgbClr val="FFFFFF"/>
              </a:solidFill>
            </a:ln>
          </p:spPr>
          <p:txBody>
            <a:bodyPr wrap="square" lIns="0" tIns="0" rIns="0" bIns="0" rtlCol="0"/>
            <a:lstStyle/>
            <a:p>
              <a:endParaRPr/>
            </a:p>
          </p:txBody>
        </p:sp>
      </p:grpSp>
      <p:sp>
        <p:nvSpPr>
          <p:cNvPr id="21" name="object 21"/>
          <p:cNvSpPr txBox="1"/>
          <p:nvPr/>
        </p:nvSpPr>
        <p:spPr>
          <a:xfrm>
            <a:off x="3676903" y="2209545"/>
            <a:ext cx="5530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BIZ UDPGothic"/>
                <a:cs typeface="BIZ UDPGothic"/>
              </a:rPr>
              <a:t>修士2</a:t>
            </a:r>
            <a:r>
              <a:rPr sz="1100" spc="-50" dirty="0">
                <a:solidFill>
                  <a:srgbClr val="FFFFFF"/>
                </a:solidFill>
                <a:latin typeface="BIZ UDPGothic"/>
                <a:cs typeface="BIZ UDPGothic"/>
              </a:rPr>
              <a:t>年</a:t>
            </a:r>
            <a:endParaRPr sz="1100">
              <a:latin typeface="BIZ UDPGothic"/>
              <a:cs typeface="BIZ UDPGothic"/>
            </a:endParaRPr>
          </a:p>
        </p:txBody>
      </p:sp>
      <p:sp>
        <p:nvSpPr>
          <p:cNvPr id="22" name="object 22"/>
          <p:cNvSpPr/>
          <p:nvPr/>
        </p:nvSpPr>
        <p:spPr>
          <a:xfrm>
            <a:off x="4706111" y="2802635"/>
            <a:ext cx="6231890" cy="914400"/>
          </a:xfrm>
          <a:custGeom>
            <a:avLst/>
            <a:gdLst/>
            <a:ahLst/>
            <a:cxnLst/>
            <a:rect l="l" t="t" r="r" b="b"/>
            <a:pathLst>
              <a:path w="6231890" h="914400">
                <a:moveTo>
                  <a:pt x="5774436" y="0"/>
                </a:moveTo>
                <a:lnTo>
                  <a:pt x="0" y="0"/>
                </a:lnTo>
                <a:lnTo>
                  <a:pt x="0" y="914400"/>
                </a:lnTo>
                <a:lnTo>
                  <a:pt x="5774436" y="914400"/>
                </a:lnTo>
                <a:lnTo>
                  <a:pt x="6231636" y="457200"/>
                </a:lnTo>
                <a:lnTo>
                  <a:pt x="5774436" y="0"/>
                </a:lnTo>
                <a:close/>
              </a:path>
            </a:pathLst>
          </a:custGeom>
          <a:solidFill>
            <a:srgbClr val="EAEBF6"/>
          </a:solidFill>
        </p:spPr>
        <p:txBody>
          <a:bodyPr wrap="square" lIns="0" tIns="0" rIns="0" bIns="0" rtlCol="0"/>
          <a:lstStyle/>
          <a:p>
            <a:endParaRPr/>
          </a:p>
        </p:txBody>
      </p:sp>
      <p:sp>
        <p:nvSpPr>
          <p:cNvPr id="23" name="object 23"/>
          <p:cNvSpPr txBox="1"/>
          <p:nvPr/>
        </p:nvSpPr>
        <p:spPr>
          <a:xfrm>
            <a:off x="5700521" y="3165475"/>
            <a:ext cx="533400" cy="208279"/>
          </a:xfrm>
          <a:prstGeom prst="rect">
            <a:avLst/>
          </a:prstGeom>
        </p:spPr>
        <p:txBody>
          <a:bodyPr vert="horz" wrap="square" lIns="0" tIns="12700" rIns="0" bIns="0" rtlCol="0">
            <a:spAutoFit/>
          </a:bodyPr>
          <a:lstStyle/>
          <a:p>
            <a:pPr marL="12700">
              <a:lnSpc>
                <a:spcPct val="100000"/>
              </a:lnSpc>
              <a:spcBef>
                <a:spcPts val="100"/>
              </a:spcBef>
              <a:tabLst>
                <a:tab pos="367665" algn="l"/>
              </a:tabLst>
            </a:pPr>
            <a:r>
              <a:rPr sz="1200" b="1" spc="-50" dirty="0">
                <a:solidFill>
                  <a:srgbClr val="39427A"/>
                </a:solidFill>
                <a:latin typeface="BIZ UDPGothic"/>
                <a:cs typeface="BIZ UDPGothic"/>
              </a:rPr>
              <a:t>採</a:t>
            </a:r>
            <a:r>
              <a:rPr sz="1200" b="1" dirty="0">
                <a:solidFill>
                  <a:srgbClr val="39427A"/>
                </a:solidFill>
                <a:latin typeface="BIZ UDPGothic"/>
                <a:cs typeface="BIZ UDPGothic"/>
              </a:rPr>
              <a:t>	</a:t>
            </a:r>
            <a:r>
              <a:rPr sz="1200" b="1" spc="-50" dirty="0">
                <a:solidFill>
                  <a:srgbClr val="39427A"/>
                </a:solidFill>
                <a:latin typeface="BIZ UDPGothic"/>
                <a:cs typeface="BIZ UDPGothic"/>
              </a:rPr>
              <a:t>用</a:t>
            </a:r>
            <a:endParaRPr sz="1200">
              <a:latin typeface="BIZ UDPGothic"/>
              <a:cs typeface="BIZ UDPGothic"/>
            </a:endParaRPr>
          </a:p>
        </p:txBody>
      </p:sp>
      <p:sp>
        <p:nvSpPr>
          <p:cNvPr id="24" name="object 24"/>
          <p:cNvSpPr/>
          <p:nvPr/>
        </p:nvSpPr>
        <p:spPr>
          <a:xfrm>
            <a:off x="6696456" y="3832859"/>
            <a:ext cx="4267200" cy="922019"/>
          </a:xfrm>
          <a:custGeom>
            <a:avLst/>
            <a:gdLst/>
            <a:ahLst/>
            <a:cxnLst/>
            <a:rect l="l" t="t" r="r" b="b"/>
            <a:pathLst>
              <a:path w="4267200" h="922020">
                <a:moveTo>
                  <a:pt x="3806190" y="0"/>
                </a:moveTo>
                <a:lnTo>
                  <a:pt x="0" y="0"/>
                </a:lnTo>
                <a:lnTo>
                  <a:pt x="0" y="922019"/>
                </a:lnTo>
                <a:lnTo>
                  <a:pt x="3806190" y="922019"/>
                </a:lnTo>
                <a:lnTo>
                  <a:pt x="4267200" y="461009"/>
                </a:lnTo>
                <a:lnTo>
                  <a:pt x="3806190" y="0"/>
                </a:lnTo>
                <a:close/>
              </a:path>
            </a:pathLst>
          </a:custGeom>
          <a:solidFill>
            <a:srgbClr val="EAEBF6"/>
          </a:solidFill>
        </p:spPr>
        <p:txBody>
          <a:bodyPr wrap="square" lIns="0" tIns="0" rIns="0" bIns="0" rtlCol="0"/>
          <a:lstStyle/>
          <a:p>
            <a:endParaRPr/>
          </a:p>
        </p:txBody>
      </p:sp>
      <p:sp>
        <p:nvSpPr>
          <p:cNvPr id="25" name="object 25"/>
          <p:cNvSpPr txBox="1"/>
          <p:nvPr/>
        </p:nvSpPr>
        <p:spPr>
          <a:xfrm>
            <a:off x="7386319" y="4200270"/>
            <a:ext cx="533400" cy="208279"/>
          </a:xfrm>
          <a:prstGeom prst="rect">
            <a:avLst/>
          </a:prstGeom>
        </p:spPr>
        <p:txBody>
          <a:bodyPr vert="horz" wrap="square" lIns="0" tIns="12700" rIns="0" bIns="0" rtlCol="0">
            <a:spAutoFit/>
          </a:bodyPr>
          <a:lstStyle/>
          <a:p>
            <a:pPr marL="12700">
              <a:lnSpc>
                <a:spcPct val="100000"/>
              </a:lnSpc>
              <a:spcBef>
                <a:spcPts val="100"/>
              </a:spcBef>
              <a:tabLst>
                <a:tab pos="367665" algn="l"/>
              </a:tabLst>
            </a:pPr>
            <a:r>
              <a:rPr sz="1200" b="1" spc="-50" dirty="0">
                <a:solidFill>
                  <a:srgbClr val="39427A"/>
                </a:solidFill>
                <a:latin typeface="BIZ UDPGothic"/>
                <a:cs typeface="BIZ UDPGothic"/>
              </a:rPr>
              <a:t>採</a:t>
            </a:r>
            <a:r>
              <a:rPr sz="1200" b="1" dirty="0">
                <a:solidFill>
                  <a:srgbClr val="39427A"/>
                </a:solidFill>
                <a:latin typeface="BIZ UDPGothic"/>
                <a:cs typeface="BIZ UDPGothic"/>
              </a:rPr>
              <a:t>	</a:t>
            </a:r>
            <a:r>
              <a:rPr sz="1200" b="1" spc="-50" dirty="0">
                <a:solidFill>
                  <a:srgbClr val="39427A"/>
                </a:solidFill>
                <a:latin typeface="BIZ UDPGothic"/>
                <a:cs typeface="BIZ UDPGothic"/>
              </a:rPr>
              <a:t>用</a:t>
            </a:r>
            <a:endParaRPr sz="1200">
              <a:latin typeface="BIZ UDPGothic"/>
              <a:cs typeface="BIZ UDPGothic"/>
            </a:endParaRPr>
          </a:p>
        </p:txBody>
      </p:sp>
      <p:grpSp>
        <p:nvGrpSpPr>
          <p:cNvPr id="26" name="object 26"/>
          <p:cNvGrpSpPr/>
          <p:nvPr/>
        </p:nvGrpSpPr>
        <p:grpSpPr>
          <a:xfrm>
            <a:off x="8879205" y="2653664"/>
            <a:ext cx="2063114" cy="2264410"/>
            <a:chOff x="8879205" y="2653664"/>
            <a:chExt cx="2063114" cy="2264410"/>
          </a:xfrm>
        </p:grpSpPr>
        <p:sp>
          <p:nvSpPr>
            <p:cNvPr id="27" name="object 27"/>
            <p:cNvSpPr/>
            <p:nvPr/>
          </p:nvSpPr>
          <p:spPr>
            <a:xfrm>
              <a:off x="8888730" y="2663189"/>
              <a:ext cx="2044064" cy="2245360"/>
            </a:xfrm>
            <a:custGeom>
              <a:avLst/>
              <a:gdLst/>
              <a:ahLst/>
              <a:cxnLst/>
              <a:rect l="l" t="t" r="r" b="b"/>
              <a:pathLst>
                <a:path w="2044065" h="2245360">
                  <a:moveTo>
                    <a:pt x="1981073" y="0"/>
                  </a:moveTo>
                  <a:lnTo>
                    <a:pt x="62611" y="0"/>
                  </a:lnTo>
                  <a:lnTo>
                    <a:pt x="38254" y="4925"/>
                  </a:lnTo>
                  <a:lnTo>
                    <a:pt x="18351" y="18351"/>
                  </a:lnTo>
                  <a:lnTo>
                    <a:pt x="4925" y="38254"/>
                  </a:lnTo>
                  <a:lnTo>
                    <a:pt x="0" y="62611"/>
                  </a:lnTo>
                  <a:lnTo>
                    <a:pt x="0" y="2182241"/>
                  </a:lnTo>
                  <a:lnTo>
                    <a:pt x="4925" y="2206597"/>
                  </a:lnTo>
                  <a:lnTo>
                    <a:pt x="18351" y="2226500"/>
                  </a:lnTo>
                  <a:lnTo>
                    <a:pt x="38254" y="2239926"/>
                  </a:lnTo>
                  <a:lnTo>
                    <a:pt x="62611" y="2244852"/>
                  </a:lnTo>
                  <a:lnTo>
                    <a:pt x="1981073" y="2244852"/>
                  </a:lnTo>
                  <a:lnTo>
                    <a:pt x="2005429" y="2239926"/>
                  </a:lnTo>
                  <a:lnTo>
                    <a:pt x="2025332" y="2226500"/>
                  </a:lnTo>
                  <a:lnTo>
                    <a:pt x="2038758" y="2206597"/>
                  </a:lnTo>
                  <a:lnTo>
                    <a:pt x="2043684" y="2182241"/>
                  </a:lnTo>
                  <a:lnTo>
                    <a:pt x="2043684" y="62611"/>
                  </a:lnTo>
                  <a:lnTo>
                    <a:pt x="2038758" y="38254"/>
                  </a:lnTo>
                  <a:lnTo>
                    <a:pt x="2025332" y="18351"/>
                  </a:lnTo>
                  <a:lnTo>
                    <a:pt x="2005429" y="4925"/>
                  </a:lnTo>
                  <a:lnTo>
                    <a:pt x="1981073" y="0"/>
                  </a:lnTo>
                  <a:close/>
                </a:path>
              </a:pathLst>
            </a:custGeom>
            <a:solidFill>
              <a:srgbClr val="FF894B">
                <a:alpha val="10195"/>
              </a:srgbClr>
            </a:solidFill>
          </p:spPr>
          <p:txBody>
            <a:bodyPr wrap="square" lIns="0" tIns="0" rIns="0" bIns="0" rtlCol="0"/>
            <a:lstStyle/>
            <a:p>
              <a:endParaRPr/>
            </a:p>
          </p:txBody>
        </p:sp>
        <p:sp>
          <p:nvSpPr>
            <p:cNvPr id="28" name="object 28"/>
            <p:cNvSpPr/>
            <p:nvPr/>
          </p:nvSpPr>
          <p:spPr>
            <a:xfrm>
              <a:off x="8888730" y="2663189"/>
              <a:ext cx="2044064" cy="2245360"/>
            </a:xfrm>
            <a:custGeom>
              <a:avLst/>
              <a:gdLst/>
              <a:ahLst/>
              <a:cxnLst/>
              <a:rect l="l" t="t" r="r" b="b"/>
              <a:pathLst>
                <a:path w="2044065" h="2245360">
                  <a:moveTo>
                    <a:pt x="0" y="62611"/>
                  </a:moveTo>
                  <a:lnTo>
                    <a:pt x="4925" y="38254"/>
                  </a:lnTo>
                  <a:lnTo>
                    <a:pt x="18351" y="18351"/>
                  </a:lnTo>
                  <a:lnTo>
                    <a:pt x="38254" y="4925"/>
                  </a:lnTo>
                  <a:lnTo>
                    <a:pt x="62611" y="0"/>
                  </a:lnTo>
                  <a:lnTo>
                    <a:pt x="1981073" y="0"/>
                  </a:lnTo>
                  <a:lnTo>
                    <a:pt x="2005429" y="4925"/>
                  </a:lnTo>
                  <a:lnTo>
                    <a:pt x="2025332" y="18351"/>
                  </a:lnTo>
                  <a:lnTo>
                    <a:pt x="2038758" y="38254"/>
                  </a:lnTo>
                  <a:lnTo>
                    <a:pt x="2043684" y="62611"/>
                  </a:lnTo>
                  <a:lnTo>
                    <a:pt x="2043684" y="2182241"/>
                  </a:lnTo>
                  <a:lnTo>
                    <a:pt x="2038758" y="2206597"/>
                  </a:lnTo>
                  <a:lnTo>
                    <a:pt x="2025332" y="2226500"/>
                  </a:lnTo>
                  <a:lnTo>
                    <a:pt x="2005429" y="2239926"/>
                  </a:lnTo>
                  <a:lnTo>
                    <a:pt x="1981073" y="2244852"/>
                  </a:lnTo>
                  <a:lnTo>
                    <a:pt x="62611" y="2244852"/>
                  </a:lnTo>
                  <a:lnTo>
                    <a:pt x="38254" y="2239926"/>
                  </a:lnTo>
                  <a:lnTo>
                    <a:pt x="18351" y="2226500"/>
                  </a:lnTo>
                  <a:lnTo>
                    <a:pt x="4925" y="2206597"/>
                  </a:lnTo>
                  <a:lnTo>
                    <a:pt x="0" y="2182241"/>
                  </a:lnTo>
                  <a:lnTo>
                    <a:pt x="0" y="62611"/>
                  </a:lnTo>
                  <a:close/>
                </a:path>
              </a:pathLst>
            </a:custGeom>
            <a:ln w="19050">
              <a:solidFill>
                <a:srgbClr val="F7571D"/>
              </a:solidFill>
              <a:prstDash val="sysDash"/>
            </a:ln>
          </p:spPr>
          <p:txBody>
            <a:bodyPr wrap="square" lIns="0" tIns="0" rIns="0" bIns="0" rtlCol="0"/>
            <a:lstStyle/>
            <a:p>
              <a:endParaRPr/>
            </a:p>
          </p:txBody>
        </p:sp>
      </p:grpSp>
      <p:sp>
        <p:nvSpPr>
          <p:cNvPr id="29" name="object 29"/>
          <p:cNvSpPr txBox="1"/>
          <p:nvPr/>
        </p:nvSpPr>
        <p:spPr>
          <a:xfrm>
            <a:off x="9441306" y="3571443"/>
            <a:ext cx="939800" cy="450215"/>
          </a:xfrm>
          <a:prstGeom prst="rect">
            <a:avLst/>
          </a:prstGeom>
        </p:spPr>
        <p:txBody>
          <a:bodyPr vert="horz" wrap="square" lIns="0" tIns="12065" rIns="0" bIns="0" rtlCol="0">
            <a:spAutoFit/>
          </a:bodyPr>
          <a:lstStyle/>
          <a:p>
            <a:pPr marL="64135">
              <a:lnSpc>
                <a:spcPts val="1910"/>
              </a:lnSpc>
              <a:spcBef>
                <a:spcPts val="95"/>
              </a:spcBef>
            </a:pPr>
            <a:r>
              <a:rPr sz="1600" b="1" spc="-35" dirty="0">
                <a:solidFill>
                  <a:srgbClr val="F7571D"/>
                </a:solidFill>
                <a:latin typeface="BIZ UDPGothic"/>
                <a:cs typeface="BIZ UDPGothic"/>
              </a:rPr>
              <a:t>追加支援</a:t>
            </a:r>
            <a:endParaRPr sz="1600">
              <a:latin typeface="BIZ UDPGothic"/>
              <a:cs typeface="BIZ UDPGothic"/>
            </a:endParaRPr>
          </a:p>
          <a:p>
            <a:pPr marL="12700">
              <a:lnSpc>
                <a:spcPts val="1430"/>
              </a:lnSpc>
            </a:pPr>
            <a:r>
              <a:rPr sz="1200" b="1" dirty="0">
                <a:solidFill>
                  <a:srgbClr val="F7571D"/>
                </a:solidFill>
                <a:latin typeface="BIZ UDPGothic"/>
                <a:cs typeface="BIZ UDPGothic"/>
              </a:rPr>
              <a:t>（対象者のみ</a:t>
            </a:r>
            <a:r>
              <a:rPr sz="1200" b="1" spc="-50" dirty="0">
                <a:solidFill>
                  <a:srgbClr val="F7571D"/>
                </a:solidFill>
                <a:latin typeface="BIZ UDPGothic"/>
                <a:cs typeface="BIZ UDPGothic"/>
              </a:rPr>
              <a:t>）</a:t>
            </a:r>
            <a:endParaRPr sz="1200">
              <a:latin typeface="BIZ UDPGothic"/>
              <a:cs typeface="BIZ UDPGothic"/>
            </a:endParaRPr>
          </a:p>
        </p:txBody>
      </p:sp>
      <p:sp>
        <p:nvSpPr>
          <p:cNvPr id="30" name="object 30"/>
          <p:cNvSpPr/>
          <p:nvPr/>
        </p:nvSpPr>
        <p:spPr>
          <a:xfrm>
            <a:off x="3445764" y="3832859"/>
            <a:ext cx="3251200" cy="922019"/>
          </a:xfrm>
          <a:custGeom>
            <a:avLst/>
            <a:gdLst/>
            <a:ahLst/>
            <a:cxnLst/>
            <a:rect l="l" t="t" r="r" b="b"/>
            <a:pathLst>
              <a:path w="3251200" h="922020">
                <a:moveTo>
                  <a:pt x="2789682" y="0"/>
                </a:moveTo>
                <a:lnTo>
                  <a:pt x="0" y="0"/>
                </a:lnTo>
                <a:lnTo>
                  <a:pt x="0" y="922019"/>
                </a:lnTo>
                <a:lnTo>
                  <a:pt x="2789682" y="922019"/>
                </a:lnTo>
                <a:lnTo>
                  <a:pt x="3250691" y="461009"/>
                </a:lnTo>
                <a:lnTo>
                  <a:pt x="2789682" y="0"/>
                </a:lnTo>
                <a:close/>
              </a:path>
            </a:pathLst>
          </a:custGeom>
          <a:solidFill>
            <a:srgbClr val="EEEFEE"/>
          </a:solidFill>
        </p:spPr>
        <p:txBody>
          <a:bodyPr wrap="square" lIns="0" tIns="0" rIns="0" bIns="0" rtlCol="0"/>
          <a:lstStyle/>
          <a:p>
            <a:endParaRPr/>
          </a:p>
        </p:txBody>
      </p:sp>
      <p:sp>
        <p:nvSpPr>
          <p:cNvPr id="31" name="object 31"/>
          <p:cNvSpPr txBox="1"/>
          <p:nvPr/>
        </p:nvSpPr>
        <p:spPr>
          <a:xfrm>
            <a:off x="3978021" y="4200270"/>
            <a:ext cx="1397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9427A"/>
                </a:solidFill>
                <a:latin typeface="BIZ UDPGothic"/>
                <a:cs typeface="BIZ UDPGothic"/>
              </a:rPr>
              <a:t>研究計画作成／</a:t>
            </a:r>
            <a:r>
              <a:rPr sz="1200" b="1" spc="-25" dirty="0">
                <a:solidFill>
                  <a:srgbClr val="39427A"/>
                </a:solidFill>
                <a:latin typeface="BIZ UDPGothic"/>
                <a:cs typeface="BIZ UDPGothic"/>
              </a:rPr>
              <a:t>申請</a:t>
            </a:r>
            <a:endParaRPr sz="1200">
              <a:latin typeface="BIZ UDPGothic"/>
              <a:cs typeface="BIZ UDPGothic"/>
            </a:endParaRPr>
          </a:p>
        </p:txBody>
      </p:sp>
      <p:sp>
        <p:nvSpPr>
          <p:cNvPr id="32" name="object 32"/>
          <p:cNvSpPr txBox="1"/>
          <p:nvPr/>
        </p:nvSpPr>
        <p:spPr>
          <a:xfrm>
            <a:off x="5451728" y="4200270"/>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9427A"/>
                </a:solidFill>
                <a:latin typeface="BIZ UDPGothic"/>
                <a:cs typeface="BIZ UDPGothic"/>
              </a:rPr>
              <a:t>（審査</a:t>
            </a:r>
            <a:r>
              <a:rPr sz="1200" spc="-50" dirty="0">
                <a:solidFill>
                  <a:srgbClr val="39427A"/>
                </a:solidFill>
                <a:latin typeface="BIZ UDPGothic"/>
                <a:cs typeface="BIZ UDPGothic"/>
              </a:rPr>
              <a:t>）</a:t>
            </a:r>
            <a:endParaRPr sz="1200">
              <a:latin typeface="BIZ UDPGothic"/>
              <a:cs typeface="BIZ UDPGothic"/>
            </a:endParaRPr>
          </a:p>
        </p:txBody>
      </p:sp>
      <p:sp>
        <p:nvSpPr>
          <p:cNvPr id="33" name="object 33"/>
          <p:cNvSpPr/>
          <p:nvPr/>
        </p:nvSpPr>
        <p:spPr>
          <a:xfrm>
            <a:off x="1825751" y="2807207"/>
            <a:ext cx="2849880" cy="928369"/>
          </a:xfrm>
          <a:custGeom>
            <a:avLst/>
            <a:gdLst/>
            <a:ahLst/>
            <a:cxnLst/>
            <a:rect l="l" t="t" r="r" b="b"/>
            <a:pathLst>
              <a:path w="2849879" h="928370">
                <a:moveTo>
                  <a:pt x="2385822" y="0"/>
                </a:moveTo>
                <a:lnTo>
                  <a:pt x="0" y="0"/>
                </a:lnTo>
                <a:lnTo>
                  <a:pt x="0" y="928115"/>
                </a:lnTo>
                <a:lnTo>
                  <a:pt x="2385822" y="928115"/>
                </a:lnTo>
                <a:lnTo>
                  <a:pt x="2849880" y="464057"/>
                </a:lnTo>
                <a:lnTo>
                  <a:pt x="2385822" y="0"/>
                </a:lnTo>
                <a:close/>
              </a:path>
            </a:pathLst>
          </a:custGeom>
          <a:solidFill>
            <a:srgbClr val="EEEFEE"/>
          </a:solidFill>
        </p:spPr>
        <p:txBody>
          <a:bodyPr wrap="square" lIns="0" tIns="0" rIns="0" bIns="0" rtlCol="0"/>
          <a:lstStyle/>
          <a:p>
            <a:endParaRPr/>
          </a:p>
        </p:txBody>
      </p:sp>
      <p:sp>
        <p:nvSpPr>
          <p:cNvPr id="34" name="object 34"/>
          <p:cNvSpPr txBox="1"/>
          <p:nvPr/>
        </p:nvSpPr>
        <p:spPr>
          <a:xfrm>
            <a:off x="2157222" y="3177285"/>
            <a:ext cx="139763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39427A"/>
                </a:solidFill>
                <a:latin typeface="BIZ UDPGothic"/>
                <a:cs typeface="BIZ UDPGothic"/>
              </a:rPr>
              <a:t>研究計画作成／</a:t>
            </a:r>
            <a:r>
              <a:rPr sz="1200" b="1" spc="-25" dirty="0">
                <a:solidFill>
                  <a:srgbClr val="39427A"/>
                </a:solidFill>
                <a:latin typeface="BIZ UDPGothic"/>
                <a:cs typeface="BIZ UDPGothic"/>
              </a:rPr>
              <a:t>申請</a:t>
            </a:r>
            <a:endParaRPr sz="1200">
              <a:latin typeface="BIZ UDPGothic"/>
              <a:cs typeface="BIZ UDPGothic"/>
            </a:endParaRPr>
          </a:p>
        </p:txBody>
      </p:sp>
      <p:sp>
        <p:nvSpPr>
          <p:cNvPr id="35" name="object 35"/>
          <p:cNvSpPr txBox="1"/>
          <p:nvPr/>
        </p:nvSpPr>
        <p:spPr>
          <a:xfrm>
            <a:off x="3631184" y="3177285"/>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9427A"/>
                </a:solidFill>
                <a:latin typeface="BIZ UDPGothic"/>
                <a:cs typeface="BIZ UDPGothic"/>
              </a:rPr>
              <a:t>（審査</a:t>
            </a:r>
            <a:r>
              <a:rPr sz="1200" spc="-50" dirty="0">
                <a:solidFill>
                  <a:srgbClr val="39427A"/>
                </a:solidFill>
                <a:latin typeface="BIZ UDPGothic"/>
                <a:cs typeface="BIZ UDPGothic"/>
              </a:rPr>
              <a:t>）</a:t>
            </a:r>
            <a:endParaRPr sz="1200">
              <a:latin typeface="BIZ UDPGothic"/>
              <a:cs typeface="BIZ UDPGothic"/>
            </a:endParaRPr>
          </a:p>
        </p:txBody>
      </p:sp>
      <p:sp>
        <p:nvSpPr>
          <p:cNvPr id="36" name="object 36"/>
          <p:cNvSpPr txBox="1"/>
          <p:nvPr/>
        </p:nvSpPr>
        <p:spPr>
          <a:xfrm>
            <a:off x="8551164" y="2662427"/>
            <a:ext cx="291465" cy="2245360"/>
          </a:xfrm>
          <a:prstGeom prst="rect">
            <a:avLst/>
          </a:prstGeom>
          <a:solidFill>
            <a:srgbClr val="A38B0C"/>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980"/>
              </a:spcBef>
            </a:pPr>
            <a:endParaRPr sz="1400">
              <a:latin typeface="Times New Roman"/>
              <a:cs typeface="Times New Roman"/>
            </a:endParaRPr>
          </a:p>
          <a:p>
            <a:pPr marL="51435" marR="52705">
              <a:lnSpc>
                <a:spcPct val="133000"/>
              </a:lnSpc>
            </a:pPr>
            <a:r>
              <a:rPr sz="1400" spc="-50" dirty="0">
                <a:solidFill>
                  <a:srgbClr val="FFFFFF"/>
                </a:solidFill>
                <a:latin typeface="BIZ UDPGothic"/>
                <a:cs typeface="BIZ UDPGothic"/>
              </a:rPr>
              <a:t>評価</a:t>
            </a:r>
            <a:endParaRPr sz="1400">
              <a:latin typeface="BIZ UDPGothic"/>
              <a:cs typeface="BIZ UDPGothic"/>
            </a:endParaRPr>
          </a:p>
        </p:txBody>
      </p:sp>
      <p:sp>
        <p:nvSpPr>
          <p:cNvPr id="37" name="object 37"/>
          <p:cNvSpPr/>
          <p:nvPr/>
        </p:nvSpPr>
        <p:spPr>
          <a:xfrm>
            <a:off x="10192511" y="4105655"/>
            <a:ext cx="980440" cy="980440"/>
          </a:xfrm>
          <a:custGeom>
            <a:avLst/>
            <a:gdLst/>
            <a:ahLst/>
            <a:cxnLst/>
            <a:rect l="l" t="t" r="r" b="b"/>
            <a:pathLst>
              <a:path w="980440" h="980439">
                <a:moveTo>
                  <a:pt x="489966" y="0"/>
                </a:moveTo>
                <a:lnTo>
                  <a:pt x="442773" y="2242"/>
                </a:lnTo>
                <a:lnTo>
                  <a:pt x="396851" y="8833"/>
                </a:lnTo>
                <a:lnTo>
                  <a:pt x="352404" y="19567"/>
                </a:lnTo>
                <a:lnTo>
                  <a:pt x="309638" y="34239"/>
                </a:lnTo>
                <a:lnTo>
                  <a:pt x="268758" y="52644"/>
                </a:lnTo>
                <a:lnTo>
                  <a:pt x="229970" y="74576"/>
                </a:lnTo>
                <a:lnTo>
                  <a:pt x="193477" y="99831"/>
                </a:lnTo>
                <a:lnTo>
                  <a:pt x="159487" y="128203"/>
                </a:lnTo>
                <a:lnTo>
                  <a:pt x="128203" y="159487"/>
                </a:lnTo>
                <a:lnTo>
                  <a:pt x="99831" y="193477"/>
                </a:lnTo>
                <a:lnTo>
                  <a:pt x="74576" y="229970"/>
                </a:lnTo>
                <a:lnTo>
                  <a:pt x="52644" y="268758"/>
                </a:lnTo>
                <a:lnTo>
                  <a:pt x="34239" y="309638"/>
                </a:lnTo>
                <a:lnTo>
                  <a:pt x="19567" y="352404"/>
                </a:lnTo>
                <a:lnTo>
                  <a:pt x="8833" y="396851"/>
                </a:lnTo>
                <a:lnTo>
                  <a:pt x="2242" y="442773"/>
                </a:lnTo>
                <a:lnTo>
                  <a:pt x="0" y="489966"/>
                </a:lnTo>
                <a:lnTo>
                  <a:pt x="2242" y="537158"/>
                </a:lnTo>
                <a:lnTo>
                  <a:pt x="8833" y="583080"/>
                </a:lnTo>
                <a:lnTo>
                  <a:pt x="19567" y="627527"/>
                </a:lnTo>
                <a:lnTo>
                  <a:pt x="34239" y="670293"/>
                </a:lnTo>
                <a:lnTo>
                  <a:pt x="52644" y="711173"/>
                </a:lnTo>
                <a:lnTo>
                  <a:pt x="74576" y="749961"/>
                </a:lnTo>
                <a:lnTo>
                  <a:pt x="99831" y="786454"/>
                </a:lnTo>
                <a:lnTo>
                  <a:pt x="128203" y="820444"/>
                </a:lnTo>
                <a:lnTo>
                  <a:pt x="159487" y="851728"/>
                </a:lnTo>
                <a:lnTo>
                  <a:pt x="193477" y="880100"/>
                </a:lnTo>
                <a:lnTo>
                  <a:pt x="229970" y="905355"/>
                </a:lnTo>
                <a:lnTo>
                  <a:pt x="268758" y="927287"/>
                </a:lnTo>
                <a:lnTo>
                  <a:pt x="309638" y="945692"/>
                </a:lnTo>
                <a:lnTo>
                  <a:pt x="352404" y="960364"/>
                </a:lnTo>
                <a:lnTo>
                  <a:pt x="396851" y="971098"/>
                </a:lnTo>
                <a:lnTo>
                  <a:pt x="442773" y="977689"/>
                </a:lnTo>
                <a:lnTo>
                  <a:pt x="489966" y="979932"/>
                </a:lnTo>
                <a:lnTo>
                  <a:pt x="537158" y="977689"/>
                </a:lnTo>
                <a:lnTo>
                  <a:pt x="583080" y="971098"/>
                </a:lnTo>
                <a:lnTo>
                  <a:pt x="627527" y="960364"/>
                </a:lnTo>
                <a:lnTo>
                  <a:pt x="670293" y="945692"/>
                </a:lnTo>
                <a:lnTo>
                  <a:pt x="711173" y="927287"/>
                </a:lnTo>
                <a:lnTo>
                  <a:pt x="749961" y="905355"/>
                </a:lnTo>
                <a:lnTo>
                  <a:pt x="786454" y="880100"/>
                </a:lnTo>
                <a:lnTo>
                  <a:pt x="820444" y="851728"/>
                </a:lnTo>
                <a:lnTo>
                  <a:pt x="851728" y="820444"/>
                </a:lnTo>
                <a:lnTo>
                  <a:pt x="880100" y="786454"/>
                </a:lnTo>
                <a:lnTo>
                  <a:pt x="905355" y="749961"/>
                </a:lnTo>
                <a:lnTo>
                  <a:pt x="927287" y="711173"/>
                </a:lnTo>
                <a:lnTo>
                  <a:pt x="945692" y="670293"/>
                </a:lnTo>
                <a:lnTo>
                  <a:pt x="960364" y="627527"/>
                </a:lnTo>
                <a:lnTo>
                  <a:pt x="971098" y="583080"/>
                </a:lnTo>
                <a:lnTo>
                  <a:pt x="977689" y="537158"/>
                </a:lnTo>
                <a:lnTo>
                  <a:pt x="979932" y="489966"/>
                </a:lnTo>
                <a:lnTo>
                  <a:pt x="977689" y="442773"/>
                </a:lnTo>
                <a:lnTo>
                  <a:pt x="971098" y="396851"/>
                </a:lnTo>
                <a:lnTo>
                  <a:pt x="960364" y="352404"/>
                </a:lnTo>
                <a:lnTo>
                  <a:pt x="945692" y="309638"/>
                </a:lnTo>
                <a:lnTo>
                  <a:pt x="927287" y="268758"/>
                </a:lnTo>
                <a:lnTo>
                  <a:pt x="905355" y="229970"/>
                </a:lnTo>
                <a:lnTo>
                  <a:pt x="880100" y="193477"/>
                </a:lnTo>
                <a:lnTo>
                  <a:pt x="851728" y="159487"/>
                </a:lnTo>
                <a:lnTo>
                  <a:pt x="820444" y="128203"/>
                </a:lnTo>
                <a:lnTo>
                  <a:pt x="786454" y="99831"/>
                </a:lnTo>
                <a:lnTo>
                  <a:pt x="749961" y="74576"/>
                </a:lnTo>
                <a:lnTo>
                  <a:pt x="711173" y="52644"/>
                </a:lnTo>
                <a:lnTo>
                  <a:pt x="670293" y="34239"/>
                </a:lnTo>
                <a:lnTo>
                  <a:pt x="627527" y="19567"/>
                </a:lnTo>
                <a:lnTo>
                  <a:pt x="583080" y="8833"/>
                </a:lnTo>
                <a:lnTo>
                  <a:pt x="537158" y="2242"/>
                </a:lnTo>
                <a:lnTo>
                  <a:pt x="489966" y="0"/>
                </a:lnTo>
                <a:close/>
              </a:path>
            </a:pathLst>
          </a:custGeom>
          <a:solidFill>
            <a:srgbClr val="F7571D"/>
          </a:solidFill>
        </p:spPr>
        <p:txBody>
          <a:bodyPr wrap="square" lIns="0" tIns="0" rIns="0" bIns="0" rtlCol="0"/>
          <a:lstStyle/>
          <a:p>
            <a:endParaRPr/>
          </a:p>
        </p:txBody>
      </p:sp>
      <p:sp>
        <p:nvSpPr>
          <p:cNvPr id="38" name="object 38"/>
          <p:cNvSpPr txBox="1"/>
          <p:nvPr/>
        </p:nvSpPr>
        <p:spPr>
          <a:xfrm>
            <a:off x="10290175" y="4280407"/>
            <a:ext cx="787400" cy="642620"/>
          </a:xfrm>
          <a:prstGeom prst="rect">
            <a:avLst/>
          </a:prstGeom>
        </p:spPr>
        <p:txBody>
          <a:bodyPr vert="horz" wrap="square" lIns="0" tIns="8890" rIns="0" bIns="0" rtlCol="0">
            <a:spAutoFit/>
          </a:bodyPr>
          <a:lstStyle/>
          <a:p>
            <a:pPr marL="86995" marR="5080" indent="-74930">
              <a:lnSpc>
                <a:spcPct val="101899"/>
              </a:lnSpc>
              <a:spcBef>
                <a:spcPts val="70"/>
              </a:spcBef>
            </a:pPr>
            <a:r>
              <a:rPr sz="1200" b="1" spc="-10" dirty="0">
                <a:solidFill>
                  <a:srgbClr val="FFFFFF"/>
                </a:solidFill>
                <a:latin typeface="BIZ UDPGothic"/>
                <a:cs typeface="BIZ UDPGothic"/>
              </a:rPr>
              <a:t>研究奨励金</a:t>
            </a:r>
            <a:r>
              <a:rPr sz="1200" b="1" spc="-15" dirty="0">
                <a:solidFill>
                  <a:srgbClr val="FFFFFF"/>
                </a:solidFill>
                <a:latin typeface="BIZ UDPGothic"/>
                <a:cs typeface="BIZ UDPGothic"/>
              </a:rPr>
              <a:t>特別手当</a:t>
            </a:r>
            <a:r>
              <a:rPr sz="1200" b="1" dirty="0">
                <a:solidFill>
                  <a:srgbClr val="FFFFFF"/>
                </a:solidFill>
                <a:latin typeface="BIZ UDPGothic"/>
                <a:cs typeface="BIZ UDPGothic"/>
              </a:rPr>
              <a:t>月</a:t>
            </a:r>
            <a:r>
              <a:rPr sz="1600" b="1" spc="-10" dirty="0">
                <a:solidFill>
                  <a:srgbClr val="FFFFFF"/>
                </a:solidFill>
                <a:latin typeface="BIZ UDPGothic"/>
                <a:cs typeface="BIZ UDPGothic"/>
              </a:rPr>
              <a:t>３</a:t>
            </a:r>
            <a:r>
              <a:rPr sz="1200" b="1" spc="-25" dirty="0">
                <a:solidFill>
                  <a:srgbClr val="FFFFFF"/>
                </a:solidFill>
                <a:latin typeface="BIZ UDPGothic"/>
                <a:cs typeface="BIZ UDPGothic"/>
              </a:rPr>
              <a:t>万円</a:t>
            </a:r>
            <a:endParaRPr sz="1200">
              <a:latin typeface="BIZ UDPGothic"/>
              <a:cs typeface="BIZ UDPGothic"/>
            </a:endParaRPr>
          </a:p>
        </p:txBody>
      </p:sp>
      <p:pic>
        <p:nvPicPr>
          <p:cNvPr id="39" name="object 39"/>
          <p:cNvPicPr/>
          <p:nvPr/>
        </p:nvPicPr>
        <p:blipFill>
          <a:blip r:embed="rId2" cstate="print"/>
          <a:stretch>
            <a:fillRect/>
          </a:stretch>
        </p:blipFill>
        <p:spPr>
          <a:xfrm>
            <a:off x="7057771" y="5803087"/>
            <a:ext cx="2046731" cy="73152"/>
          </a:xfrm>
          <a:prstGeom prst="rect">
            <a:avLst/>
          </a:prstGeom>
        </p:spPr>
      </p:pic>
      <p:sp>
        <p:nvSpPr>
          <p:cNvPr id="40" name="object 40"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最近の動向③｜特別研究員-DC</a:t>
            </a:r>
            <a:r>
              <a:rPr spc="-15" dirty="0"/>
              <a:t>最終年次に係る研究奨励金特別手当</a:t>
            </a:r>
          </a:p>
        </p:txBody>
      </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74775" y="4977384"/>
            <a:ext cx="7164705" cy="1224280"/>
            <a:chOff x="874775" y="4977384"/>
            <a:chExt cx="7164705" cy="1224280"/>
          </a:xfrm>
        </p:grpSpPr>
        <p:sp>
          <p:nvSpPr>
            <p:cNvPr id="3" name="object 3"/>
            <p:cNvSpPr/>
            <p:nvPr/>
          </p:nvSpPr>
          <p:spPr>
            <a:xfrm>
              <a:off x="874775" y="4977384"/>
              <a:ext cx="7164705" cy="1224280"/>
            </a:xfrm>
            <a:custGeom>
              <a:avLst/>
              <a:gdLst/>
              <a:ahLst/>
              <a:cxnLst/>
              <a:rect l="l" t="t" r="r" b="b"/>
              <a:pathLst>
                <a:path w="7164705" h="1224279">
                  <a:moveTo>
                    <a:pt x="7161149" y="0"/>
                  </a:moveTo>
                  <a:lnTo>
                    <a:pt x="3162" y="0"/>
                  </a:lnTo>
                  <a:lnTo>
                    <a:pt x="0" y="3175"/>
                  </a:lnTo>
                  <a:lnTo>
                    <a:pt x="0" y="7112"/>
                  </a:lnTo>
                  <a:lnTo>
                    <a:pt x="0" y="1220609"/>
                  </a:lnTo>
                  <a:lnTo>
                    <a:pt x="3162" y="1223772"/>
                  </a:lnTo>
                  <a:lnTo>
                    <a:pt x="7161149" y="1223772"/>
                  </a:lnTo>
                  <a:lnTo>
                    <a:pt x="7164324" y="1220609"/>
                  </a:lnTo>
                  <a:lnTo>
                    <a:pt x="7164324" y="3175"/>
                  </a:lnTo>
                  <a:lnTo>
                    <a:pt x="7161149" y="0"/>
                  </a:lnTo>
                  <a:close/>
                </a:path>
              </a:pathLst>
            </a:custGeom>
            <a:solidFill>
              <a:srgbClr val="E6E6E6"/>
            </a:solidFill>
          </p:spPr>
          <p:txBody>
            <a:bodyPr wrap="square" lIns="0" tIns="0" rIns="0" bIns="0" rtlCol="0"/>
            <a:lstStyle/>
            <a:p>
              <a:endParaRPr/>
            </a:p>
          </p:txBody>
        </p:sp>
        <p:pic>
          <p:nvPicPr>
            <p:cNvPr id="4" name="object 4"/>
            <p:cNvPicPr/>
            <p:nvPr/>
          </p:nvPicPr>
          <p:blipFill>
            <a:blip r:embed="rId2" cstate="print"/>
            <a:stretch>
              <a:fillRect/>
            </a:stretch>
          </p:blipFill>
          <p:spPr>
            <a:xfrm>
              <a:off x="888491" y="4977384"/>
              <a:ext cx="1975104" cy="1223771"/>
            </a:xfrm>
            <a:prstGeom prst="rect">
              <a:avLst/>
            </a:prstGeom>
          </p:spPr>
        </p:pic>
      </p:grpSp>
      <p:sp>
        <p:nvSpPr>
          <p:cNvPr id="5" name="object 5"/>
          <p:cNvSpPr txBox="1"/>
          <p:nvPr/>
        </p:nvSpPr>
        <p:spPr>
          <a:xfrm>
            <a:off x="912977" y="1274445"/>
            <a:ext cx="104597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9427A"/>
                </a:solidFill>
                <a:latin typeface="BIZ UDPGothic"/>
                <a:cs typeface="BIZ UDPGothic"/>
              </a:rPr>
              <a:t>令和７年度採用分より、RPDの申請資格（研究中断の要件）</a:t>
            </a:r>
            <a:r>
              <a:rPr sz="1800" b="1" spc="-35" dirty="0">
                <a:solidFill>
                  <a:srgbClr val="39427A"/>
                </a:solidFill>
                <a:latin typeface="BIZ UDPGothic"/>
                <a:cs typeface="BIZ UDPGothic"/>
              </a:rPr>
              <a:t>を見直し、より使いやすい制度になりました！</a:t>
            </a:r>
            <a:endParaRPr sz="1800">
              <a:latin typeface="BIZ UDPGothic"/>
              <a:cs typeface="BIZ UDPGothic"/>
            </a:endParaRPr>
          </a:p>
        </p:txBody>
      </p:sp>
      <p:sp>
        <p:nvSpPr>
          <p:cNvPr id="6" name="object 6" descr="$PPTXTitle"/>
          <p:cNvSpPr txBox="1">
            <a:spLocks noGrp="1"/>
          </p:cNvSpPr>
          <p:nvPr>
            <p:ph type="title"/>
          </p:nvPr>
        </p:nvSpPr>
        <p:spPr>
          <a:xfrm>
            <a:off x="2533269" y="321386"/>
            <a:ext cx="7124700" cy="391795"/>
          </a:xfrm>
          <a:prstGeom prst="rect">
            <a:avLst/>
          </a:prstGeom>
        </p:spPr>
        <p:txBody>
          <a:bodyPr vert="horz" wrap="square" lIns="0" tIns="12700" rIns="0" bIns="0" rtlCol="0">
            <a:spAutoFit/>
          </a:bodyPr>
          <a:lstStyle/>
          <a:p>
            <a:pPr marL="12700">
              <a:lnSpc>
                <a:spcPct val="100000"/>
              </a:lnSpc>
              <a:spcBef>
                <a:spcPts val="100"/>
              </a:spcBef>
            </a:pPr>
            <a:r>
              <a:rPr spc="-10" dirty="0"/>
              <a:t>最近の動向④｜特別研究員</a:t>
            </a:r>
            <a:r>
              <a:rPr dirty="0">
                <a:latin typeface="Arial"/>
                <a:cs typeface="Arial"/>
              </a:rPr>
              <a:t>-</a:t>
            </a:r>
            <a:r>
              <a:rPr spc="-35" dirty="0">
                <a:latin typeface="Arial"/>
                <a:cs typeface="Arial"/>
              </a:rPr>
              <a:t>RPD</a:t>
            </a:r>
            <a:r>
              <a:rPr spc="-15" dirty="0"/>
              <a:t>の申請資格の見直し</a:t>
            </a:r>
          </a:p>
        </p:txBody>
      </p:sp>
      <p:graphicFrame>
        <p:nvGraphicFramePr>
          <p:cNvPr id="7" name="object 7"/>
          <p:cNvGraphicFramePr>
            <a:graphicFrameLocks noGrp="1"/>
          </p:cNvGraphicFramePr>
          <p:nvPr/>
        </p:nvGraphicFramePr>
        <p:xfrm>
          <a:off x="855662" y="1820926"/>
          <a:ext cx="10593704" cy="2816860"/>
        </p:xfrm>
        <a:graphic>
          <a:graphicData uri="http://schemas.openxmlformats.org/drawingml/2006/table">
            <a:tbl>
              <a:tblPr firstRow="1" bandRow="1">
                <a:tableStyleId>{2D5ABB26-0587-4C30-8999-92F81FD0307C}</a:tableStyleId>
              </a:tblPr>
              <a:tblGrid>
                <a:gridCol w="448309">
                  <a:extLst>
                    <a:ext uri="{9D8B030D-6E8A-4147-A177-3AD203B41FA5}">
                      <a16:colId xmlns:a16="http://schemas.microsoft.com/office/drawing/2014/main" val="20000"/>
                    </a:ext>
                  </a:extLst>
                </a:gridCol>
                <a:gridCol w="470979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692400">
                  <a:extLst>
                    <a:ext uri="{9D8B030D-6E8A-4147-A177-3AD203B41FA5}">
                      <a16:colId xmlns:a16="http://schemas.microsoft.com/office/drawing/2014/main" val="20003"/>
                    </a:ext>
                  </a:extLst>
                </a:gridCol>
              </a:tblGrid>
              <a:tr h="556895">
                <a:tc gridSpan="2">
                  <a:txBody>
                    <a:bodyPr/>
                    <a:lstStyle/>
                    <a:p>
                      <a:pPr marL="1270" algn="ctr">
                        <a:lnSpc>
                          <a:spcPct val="100000"/>
                        </a:lnSpc>
                        <a:spcBef>
                          <a:spcPts val="1430"/>
                        </a:spcBef>
                      </a:pPr>
                      <a:r>
                        <a:rPr sz="1400" spc="-10" dirty="0">
                          <a:solidFill>
                            <a:srgbClr val="39427A"/>
                          </a:solidFill>
                          <a:latin typeface="BIZ UDPGothic"/>
                          <a:cs typeface="BIZ UDPGothic"/>
                        </a:rPr>
                        <a:t>研究中断要件</a:t>
                      </a:r>
                      <a:endParaRPr sz="1400">
                        <a:latin typeface="BIZ UDPGothic"/>
                        <a:cs typeface="BIZ UDPGothic"/>
                      </a:endParaRPr>
                    </a:p>
                  </a:txBody>
                  <a:tcPr marL="0" marR="0" marT="181610"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tc>
                  <a:txBody>
                    <a:bodyPr/>
                    <a:lstStyle/>
                    <a:p>
                      <a:pPr marL="1270" algn="ctr">
                        <a:lnSpc>
                          <a:spcPct val="100000"/>
                        </a:lnSpc>
                        <a:spcBef>
                          <a:spcPts val="590"/>
                        </a:spcBef>
                      </a:pPr>
                      <a:r>
                        <a:rPr sz="1400" spc="-20" dirty="0">
                          <a:solidFill>
                            <a:srgbClr val="39427A"/>
                          </a:solidFill>
                          <a:latin typeface="BIZ UDPGothic"/>
                          <a:cs typeface="BIZ UDPGothic"/>
                        </a:rPr>
                        <a:t>変更前</a:t>
                      </a:r>
                      <a:endParaRPr sz="1400">
                        <a:latin typeface="BIZ UDPGothic"/>
                        <a:cs typeface="BIZ UDPGothic"/>
                      </a:endParaRPr>
                    </a:p>
                    <a:p>
                      <a:pPr marL="1270" algn="ctr">
                        <a:lnSpc>
                          <a:spcPct val="100000"/>
                        </a:lnSpc>
                      </a:pPr>
                      <a:r>
                        <a:rPr sz="1400" dirty="0">
                          <a:solidFill>
                            <a:srgbClr val="39427A"/>
                          </a:solidFill>
                          <a:latin typeface="BIZ UDPGothic"/>
                          <a:cs typeface="BIZ UDPGothic"/>
                        </a:rPr>
                        <a:t>～令和6</a:t>
                      </a:r>
                      <a:r>
                        <a:rPr sz="1400" spc="-10" dirty="0">
                          <a:solidFill>
                            <a:srgbClr val="39427A"/>
                          </a:solidFill>
                          <a:latin typeface="BIZ UDPGothic"/>
                          <a:cs typeface="BIZ UDPGothic"/>
                        </a:rPr>
                        <a:t>年度採用分</a:t>
                      </a:r>
                      <a:endParaRPr sz="1400">
                        <a:latin typeface="BIZ UDPGothic"/>
                        <a:cs typeface="BIZ UDPGothic"/>
                      </a:endParaRPr>
                    </a:p>
                  </a:txBody>
                  <a:tcPr marL="0" marR="0" marT="74930" marB="0">
                    <a:lnL w="38100">
                      <a:solidFill>
                        <a:srgbClr val="222321"/>
                      </a:solidFill>
                      <a:prstDash val="solid"/>
                    </a:lnL>
                    <a:lnR w="12700">
                      <a:solidFill>
                        <a:srgbClr val="39427A"/>
                      </a:solidFill>
                      <a:prstDash val="solid"/>
                    </a:lnR>
                    <a:lnT w="38100">
                      <a:solidFill>
                        <a:srgbClr val="222321"/>
                      </a:solidFill>
                      <a:prstDash val="solid"/>
                    </a:lnT>
                    <a:lnB w="12700">
                      <a:solidFill>
                        <a:srgbClr val="39427A"/>
                      </a:solidFill>
                      <a:prstDash val="solid"/>
                    </a:lnB>
                  </a:tcPr>
                </a:tc>
                <a:tc>
                  <a:txBody>
                    <a:bodyPr/>
                    <a:lstStyle/>
                    <a:p>
                      <a:pPr marL="1270" algn="ctr">
                        <a:lnSpc>
                          <a:spcPct val="100000"/>
                        </a:lnSpc>
                        <a:spcBef>
                          <a:spcPts val="590"/>
                        </a:spcBef>
                      </a:pPr>
                      <a:r>
                        <a:rPr sz="1400" b="1" spc="-20" dirty="0">
                          <a:solidFill>
                            <a:srgbClr val="39427A"/>
                          </a:solidFill>
                          <a:latin typeface="BIZ UDPGothic"/>
                          <a:cs typeface="BIZ UDPGothic"/>
                        </a:rPr>
                        <a:t>変更後</a:t>
                      </a:r>
                      <a:endParaRPr sz="1400">
                        <a:latin typeface="BIZ UDPGothic"/>
                        <a:cs typeface="BIZ UDPGothic"/>
                      </a:endParaRPr>
                    </a:p>
                    <a:p>
                      <a:pPr marL="1270" algn="ctr">
                        <a:lnSpc>
                          <a:spcPct val="100000"/>
                        </a:lnSpc>
                      </a:pPr>
                      <a:r>
                        <a:rPr sz="1400" b="1" dirty="0">
                          <a:solidFill>
                            <a:srgbClr val="39427A"/>
                          </a:solidFill>
                          <a:latin typeface="BIZ UDPGothic"/>
                          <a:cs typeface="BIZ UDPGothic"/>
                        </a:rPr>
                        <a:t>令和7年度採用分</a:t>
                      </a:r>
                      <a:r>
                        <a:rPr sz="1400" b="1" spc="-50" dirty="0">
                          <a:solidFill>
                            <a:srgbClr val="39427A"/>
                          </a:solidFill>
                          <a:latin typeface="BIZ UDPGothic"/>
                          <a:cs typeface="BIZ UDPGothic"/>
                        </a:rPr>
                        <a:t>～</a:t>
                      </a:r>
                      <a:endParaRPr sz="1400">
                        <a:latin typeface="BIZ UDPGothic"/>
                        <a:cs typeface="BIZ UDPGothic"/>
                      </a:endParaRPr>
                    </a:p>
                  </a:txBody>
                  <a:tcPr marL="0" marR="0" marT="74930" marB="0">
                    <a:lnL w="12700">
                      <a:solidFill>
                        <a:srgbClr val="39427A"/>
                      </a:solidFill>
                      <a:prstDash val="solid"/>
                    </a:lnL>
                    <a:lnR w="38100">
                      <a:solidFill>
                        <a:srgbClr val="222321"/>
                      </a:solidFill>
                      <a:prstDash val="solid"/>
                    </a:lnR>
                    <a:lnT w="38100">
                      <a:solidFill>
                        <a:srgbClr val="222321"/>
                      </a:solidFill>
                      <a:prstDash val="solid"/>
                    </a:lnT>
                    <a:lnB w="12700">
                      <a:solidFill>
                        <a:srgbClr val="39427A"/>
                      </a:solidFill>
                      <a:prstDash val="solid"/>
                    </a:lnB>
                  </a:tcPr>
                </a:tc>
                <a:extLst>
                  <a:ext uri="{0D108BD9-81ED-4DB2-BD59-A6C34878D82A}">
                    <a16:rowId xmlns:a16="http://schemas.microsoft.com/office/drawing/2014/main" val="10000"/>
                  </a:ext>
                </a:extLst>
              </a:tr>
              <a:tr h="687705">
                <a:tc>
                  <a:txBody>
                    <a:bodyPr/>
                    <a:lstStyle/>
                    <a:p>
                      <a:pPr>
                        <a:lnSpc>
                          <a:spcPct val="100000"/>
                        </a:lnSpc>
                        <a:spcBef>
                          <a:spcPts val="335"/>
                        </a:spcBef>
                      </a:pPr>
                      <a:endParaRPr sz="1400">
                        <a:latin typeface="Times New Roman"/>
                        <a:cs typeface="Times New Roman"/>
                      </a:endParaRPr>
                    </a:p>
                    <a:p>
                      <a:pPr algn="ctr">
                        <a:lnSpc>
                          <a:spcPct val="100000"/>
                        </a:lnSpc>
                        <a:spcBef>
                          <a:spcPts val="5"/>
                        </a:spcBef>
                      </a:pPr>
                      <a:r>
                        <a:rPr sz="1400" b="1" spc="-50" dirty="0">
                          <a:solidFill>
                            <a:srgbClr val="39427A"/>
                          </a:solidFill>
                          <a:latin typeface="BIZ UDPGothic"/>
                          <a:cs typeface="BIZ UDPGothic"/>
                        </a:rPr>
                        <a:t>①</a:t>
                      </a:r>
                      <a:endParaRPr sz="1400">
                        <a:latin typeface="BIZ UDPGothic"/>
                        <a:cs typeface="BIZ UDPGothic"/>
                      </a:endParaRPr>
                    </a:p>
                  </a:txBody>
                  <a:tcPr marL="0" marR="0" marT="4254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91440" marR="85090" algn="just">
                        <a:lnSpc>
                          <a:spcPct val="100000"/>
                        </a:lnSpc>
                        <a:spcBef>
                          <a:spcPts val="625"/>
                        </a:spcBef>
                      </a:pPr>
                      <a:r>
                        <a:rPr sz="1200" spc="-5" dirty="0">
                          <a:solidFill>
                            <a:srgbClr val="39427A"/>
                          </a:solidFill>
                          <a:latin typeface="BIZ UDPGothic"/>
                          <a:cs typeface="BIZ UDPGothic"/>
                        </a:rPr>
                        <a:t>申請年度４月１日時点で</a:t>
                      </a:r>
                      <a:r>
                        <a:rPr sz="1200" u="sng" dirty="0">
                          <a:solidFill>
                            <a:srgbClr val="39427A"/>
                          </a:solidFill>
                          <a:uFill>
                            <a:solidFill>
                              <a:srgbClr val="39427A"/>
                            </a:solidFill>
                          </a:uFill>
                          <a:latin typeface="BIZ UDPGothic"/>
                          <a:cs typeface="BIZ UDPGothic"/>
                        </a:rPr>
                        <a:t>小学生以下の子</a:t>
                      </a:r>
                      <a:r>
                        <a:rPr sz="1200" u="none" spc="-20" dirty="0">
                          <a:solidFill>
                            <a:srgbClr val="39427A"/>
                          </a:solidFill>
                          <a:latin typeface="BIZ UDPGothic"/>
                          <a:cs typeface="BIZ UDPGothic"/>
                        </a:rPr>
                        <a:t>を養育しており、その子の出</a:t>
                      </a:r>
                      <a:r>
                        <a:rPr sz="1200" u="none" dirty="0">
                          <a:solidFill>
                            <a:srgbClr val="39427A"/>
                          </a:solidFill>
                          <a:latin typeface="BIZ UDPGothic"/>
                          <a:cs typeface="BIZ UDPGothic"/>
                        </a:rPr>
                        <a:t>産・育児のため、平成25(2013)年10月１日から令和８(2026</a:t>
                      </a:r>
                      <a:r>
                        <a:rPr sz="1200" u="none" spc="-25" dirty="0">
                          <a:solidFill>
                            <a:srgbClr val="39427A"/>
                          </a:solidFill>
                          <a:latin typeface="BIZ UDPGothic"/>
                          <a:cs typeface="BIZ UDPGothic"/>
                        </a:rPr>
                        <a:t>)年</a:t>
                      </a:r>
                      <a:r>
                        <a:rPr sz="1200" u="none" spc="-50" dirty="0">
                          <a:solidFill>
                            <a:srgbClr val="39427A"/>
                          </a:solidFill>
                          <a:latin typeface="BIZ UDPGothic"/>
                          <a:cs typeface="BIZ UDPGothic"/>
                        </a:rPr>
                        <a:t> </a:t>
                      </a:r>
                      <a:r>
                        <a:rPr sz="1200" u="none" spc="-20" dirty="0">
                          <a:solidFill>
                            <a:srgbClr val="39427A"/>
                          </a:solidFill>
                          <a:latin typeface="BIZ UDPGothic"/>
                          <a:cs typeface="BIZ UDPGothic"/>
                        </a:rPr>
                        <a:t>３月</a:t>
                      </a:r>
                      <a:r>
                        <a:rPr sz="1200" u="none" dirty="0">
                          <a:solidFill>
                            <a:srgbClr val="39427A"/>
                          </a:solidFill>
                          <a:latin typeface="BIZ UDPGothic"/>
                          <a:cs typeface="BIZ UDPGothic"/>
                        </a:rPr>
                        <a:t>31</a:t>
                      </a:r>
                      <a:r>
                        <a:rPr sz="1200" u="none" spc="-10" dirty="0">
                          <a:solidFill>
                            <a:srgbClr val="39427A"/>
                          </a:solidFill>
                          <a:latin typeface="BIZ UDPGothic"/>
                          <a:cs typeface="BIZ UDPGothic"/>
                        </a:rPr>
                        <a:t>日の間に</a:t>
                      </a:r>
                      <a:r>
                        <a:rPr sz="1200" u="sng" spc="-20" dirty="0">
                          <a:solidFill>
                            <a:srgbClr val="39427A"/>
                          </a:solidFill>
                          <a:uFill>
                            <a:solidFill>
                              <a:srgbClr val="39427A"/>
                            </a:solidFill>
                          </a:uFill>
                          <a:latin typeface="BIZ UDPGothic"/>
                          <a:cs typeface="BIZ UDPGothic"/>
                        </a:rPr>
                        <a:t>６週間以上</a:t>
                      </a:r>
                      <a:r>
                        <a:rPr sz="1200" u="none" spc="-30" dirty="0">
                          <a:solidFill>
                            <a:srgbClr val="39427A"/>
                          </a:solidFill>
                          <a:latin typeface="BIZ UDPGothic"/>
                          <a:cs typeface="BIZ UDPGothic"/>
                        </a:rPr>
                        <a:t>研究活動を中断した者。</a:t>
                      </a:r>
                      <a:endParaRPr sz="1200">
                        <a:latin typeface="BIZ UDPGothic"/>
                        <a:cs typeface="BIZ UDPGothic"/>
                      </a:endParaRPr>
                    </a:p>
                  </a:txBody>
                  <a:tcPr marL="0" marR="0" marT="79375"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tc>
                  <a:txBody>
                    <a:bodyPr/>
                    <a:lstStyle/>
                    <a:p>
                      <a:pPr marL="92075">
                        <a:lnSpc>
                          <a:spcPct val="100000"/>
                        </a:lnSpc>
                        <a:spcBef>
                          <a:spcPts val="1010"/>
                        </a:spcBef>
                      </a:pPr>
                      <a:r>
                        <a:rPr sz="1400" dirty="0">
                          <a:solidFill>
                            <a:srgbClr val="39427A"/>
                          </a:solidFill>
                          <a:latin typeface="BIZ UDPGothic"/>
                          <a:cs typeface="BIZ UDPGothic"/>
                        </a:rPr>
                        <a:t>・</a:t>
                      </a:r>
                      <a:r>
                        <a:rPr sz="1400" u="sng" spc="-10" dirty="0">
                          <a:solidFill>
                            <a:srgbClr val="39427A"/>
                          </a:solidFill>
                          <a:uFill>
                            <a:solidFill>
                              <a:srgbClr val="39427A"/>
                            </a:solidFill>
                          </a:uFill>
                          <a:latin typeface="Arial"/>
                          <a:cs typeface="Arial"/>
                        </a:rPr>
                        <a:t>3</a:t>
                      </a:r>
                      <a:r>
                        <a:rPr sz="1400" u="sng" spc="-5" dirty="0">
                          <a:solidFill>
                            <a:srgbClr val="39427A"/>
                          </a:solidFill>
                          <a:uFill>
                            <a:solidFill>
                              <a:srgbClr val="39427A"/>
                            </a:solidFill>
                          </a:uFill>
                          <a:latin typeface="BIZ UDPGothic"/>
                          <a:cs typeface="BIZ UDPGothic"/>
                        </a:rPr>
                        <a:t>ヶ月</a:t>
                      </a:r>
                      <a:r>
                        <a:rPr sz="1400" u="none" spc="-30" dirty="0">
                          <a:solidFill>
                            <a:srgbClr val="39427A"/>
                          </a:solidFill>
                          <a:latin typeface="BIZ UDPGothic"/>
                          <a:cs typeface="BIZ UDPGothic"/>
                        </a:rPr>
                        <a:t>以上</a:t>
                      </a:r>
                      <a:endParaRPr sz="1400">
                        <a:latin typeface="BIZ UDPGothic"/>
                        <a:cs typeface="BIZ UDPGothic"/>
                      </a:endParaRPr>
                    </a:p>
                    <a:p>
                      <a:pPr marL="92075">
                        <a:lnSpc>
                          <a:spcPct val="100000"/>
                        </a:lnSpc>
                        <a:spcBef>
                          <a:spcPts val="100"/>
                        </a:spcBef>
                      </a:pPr>
                      <a:r>
                        <a:rPr sz="1400" dirty="0">
                          <a:solidFill>
                            <a:srgbClr val="39427A"/>
                          </a:solidFill>
                          <a:latin typeface="BIZ UDPGothic"/>
                          <a:cs typeface="BIZ UDPGothic"/>
                        </a:rPr>
                        <a:t>・</a:t>
                      </a:r>
                      <a:r>
                        <a:rPr sz="1400" u="sng" dirty="0">
                          <a:solidFill>
                            <a:srgbClr val="39427A"/>
                          </a:solidFill>
                          <a:uFill>
                            <a:solidFill>
                              <a:srgbClr val="39427A"/>
                            </a:solidFill>
                          </a:uFill>
                          <a:latin typeface="BIZ UDPGothic"/>
                          <a:cs typeface="BIZ UDPGothic"/>
                        </a:rPr>
                        <a:t>未就学児</a:t>
                      </a:r>
                      <a:r>
                        <a:rPr sz="1400" u="none" spc="-20" dirty="0">
                          <a:solidFill>
                            <a:srgbClr val="39427A"/>
                          </a:solidFill>
                          <a:latin typeface="BIZ UDPGothic"/>
                          <a:cs typeface="BIZ UDPGothic"/>
                        </a:rPr>
                        <a:t>の養育</a:t>
                      </a:r>
                      <a:endParaRPr sz="1400">
                        <a:latin typeface="BIZ UDPGothic"/>
                        <a:cs typeface="BIZ UDPGothic"/>
                      </a:endParaRPr>
                    </a:p>
                  </a:txBody>
                  <a:tcPr marL="0" marR="0" marT="128270" marB="0">
                    <a:lnL w="38100">
                      <a:solidFill>
                        <a:srgbClr val="222321"/>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92075">
                        <a:lnSpc>
                          <a:spcPct val="100000"/>
                        </a:lnSpc>
                        <a:spcBef>
                          <a:spcPts val="1105"/>
                        </a:spcBef>
                      </a:pPr>
                      <a:r>
                        <a:rPr sz="1400" dirty="0">
                          <a:solidFill>
                            <a:srgbClr val="39427A"/>
                          </a:solidFill>
                          <a:latin typeface="BIZ UDPGothic"/>
                          <a:cs typeface="BIZ UDPGothic"/>
                        </a:rPr>
                        <a:t>・</a:t>
                      </a:r>
                      <a:r>
                        <a:rPr sz="1400" u="sng" spc="-10" dirty="0">
                          <a:solidFill>
                            <a:srgbClr val="39427A"/>
                          </a:solidFill>
                          <a:uFill>
                            <a:solidFill>
                              <a:srgbClr val="39427A"/>
                            </a:solidFill>
                          </a:uFill>
                          <a:latin typeface="BIZ UDPGothic"/>
                          <a:cs typeface="BIZ UDPGothic"/>
                        </a:rPr>
                        <a:t>6週間</a:t>
                      </a:r>
                      <a:r>
                        <a:rPr sz="1400" u="none" spc="-35" dirty="0">
                          <a:solidFill>
                            <a:srgbClr val="39427A"/>
                          </a:solidFill>
                          <a:latin typeface="BIZ UDPGothic"/>
                          <a:cs typeface="BIZ UDPGothic"/>
                        </a:rPr>
                        <a:t>以上</a:t>
                      </a:r>
                      <a:endParaRPr sz="1400">
                        <a:latin typeface="BIZ UDPGothic"/>
                        <a:cs typeface="BIZ UDPGothic"/>
                      </a:endParaRPr>
                    </a:p>
                    <a:p>
                      <a:pPr marL="92075">
                        <a:lnSpc>
                          <a:spcPct val="100000"/>
                        </a:lnSpc>
                        <a:spcBef>
                          <a:spcPts val="5"/>
                        </a:spcBef>
                      </a:pPr>
                      <a:r>
                        <a:rPr sz="1400" dirty="0">
                          <a:solidFill>
                            <a:srgbClr val="39427A"/>
                          </a:solidFill>
                          <a:latin typeface="BIZ UDPGothic"/>
                          <a:cs typeface="BIZ UDPGothic"/>
                        </a:rPr>
                        <a:t>・</a:t>
                      </a:r>
                      <a:r>
                        <a:rPr sz="1400" u="sng" dirty="0">
                          <a:solidFill>
                            <a:srgbClr val="39427A"/>
                          </a:solidFill>
                          <a:uFill>
                            <a:solidFill>
                              <a:srgbClr val="39427A"/>
                            </a:solidFill>
                          </a:uFill>
                          <a:latin typeface="BIZ UDPGothic"/>
                          <a:cs typeface="BIZ UDPGothic"/>
                        </a:rPr>
                        <a:t>小学生以下の子</a:t>
                      </a:r>
                      <a:r>
                        <a:rPr sz="1400" u="none" spc="-25" dirty="0">
                          <a:solidFill>
                            <a:srgbClr val="39427A"/>
                          </a:solidFill>
                          <a:latin typeface="BIZ UDPGothic"/>
                          <a:cs typeface="BIZ UDPGothic"/>
                        </a:rPr>
                        <a:t>の養育</a:t>
                      </a:r>
                      <a:endParaRPr sz="1400">
                        <a:latin typeface="BIZ UDPGothic"/>
                        <a:cs typeface="BIZ UDPGothic"/>
                      </a:endParaRPr>
                    </a:p>
                  </a:txBody>
                  <a:tcPr marL="0" marR="0" marT="140335"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687705">
                <a:tc>
                  <a:txBody>
                    <a:bodyPr/>
                    <a:lstStyle/>
                    <a:p>
                      <a:pPr>
                        <a:lnSpc>
                          <a:spcPct val="100000"/>
                        </a:lnSpc>
                        <a:spcBef>
                          <a:spcPts val="340"/>
                        </a:spcBef>
                      </a:pPr>
                      <a:endParaRPr sz="1400">
                        <a:latin typeface="Times New Roman"/>
                        <a:cs typeface="Times New Roman"/>
                      </a:endParaRPr>
                    </a:p>
                    <a:p>
                      <a:pPr algn="ctr">
                        <a:lnSpc>
                          <a:spcPct val="100000"/>
                        </a:lnSpc>
                      </a:pPr>
                      <a:r>
                        <a:rPr sz="1400" b="1" spc="-50" dirty="0">
                          <a:solidFill>
                            <a:srgbClr val="39427A"/>
                          </a:solidFill>
                          <a:latin typeface="BIZ UDPGothic"/>
                          <a:cs typeface="BIZ UDPGothic"/>
                        </a:rPr>
                        <a:t>②</a:t>
                      </a:r>
                      <a:endParaRPr sz="1400">
                        <a:latin typeface="BIZ UDPGothic"/>
                        <a:cs typeface="BIZ UDPGothic"/>
                      </a:endParaRPr>
                    </a:p>
                  </a:txBody>
                  <a:tcPr marL="0" marR="0" marT="4318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91440" marR="83185" algn="just">
                        <a:lnSpc>
                          <a:spcPct val="100000"/>
                        </a:lnSpc>
                        <a:spcBef>
                          <a:spcPts val="630"/>
                        </a:spcBef>
                      </a:pPr>
                      <a:r>
                        <a:rPr sz="1200" spc="-5" dirty="0">
                          <a:solidFill>
                            <a:srgbClr val="39427A"/>
                          </a:solidFill>
                          <a:latin typeface="BIZ UDPGothic"/>
                          <a:cs typeface="BIZ UDPGothic"/>
                        </a:rPr>
                        <a:t>出産又は疾病や障がいのある子を養育したため、平成</a:t>
                      </a:r>
                      <a:r>
                        <a:rPr sz="1200" spc="-10" dirty="0">
                          <a:solidFill>
                            <a:srgbClr val="39427A"/>
                          </a:solidFill>
                          <a:latin typeface="BIZ UDPGothic"/>
                          <a:cs typeface="BIZ UDPGothic"/>
                        </a:rPr>
                        <a:t>27(2015</a:t>
                      </a:r>
                      <a:r>
                        <a:rPr sz="1200" spc="-30" dirty="0">
                          <a:solidFill>
                            <a:srgbClr val="39427A"/>
                          </a:solidFill>
                          <a:latin typeface="BIZ UDPGothic"/>
                          <a:cs typeface="BIZ UDPGothic"/>
                        </a:rPr>
                        <a:t>)年</a:t>
                      </a:r>
                      <a:r>
                        <a:rPr sz="1200" spc="-50" dirty="0">
                          <a:solidFill>
                            <a:srgbClr val="39427A"/>
                          </a:solidFill>
                          <a:latin typeface="BIZ UDPGothic"/>
                          <a:cs typeface="BIZ UDPGothic"/>
                        </a:rPr>
                        <a:t> </a:t>
                      </a:r>
                      <a:r>
                        <a:rPr sz="1200" spc="-10" dirty="0">
                          <a:solidFill>
                            <a:srgbClr val="39427A"/>
                          </a:solidFill>
                          <a:latin typeface="BIZ UDPGothic"/>
                          <a:cs typeface="BIZ UDPGothic"/>
                        </a:rPr>
                        <a:t>４月１日から令和８(2026)年３月31日の間に、６週間以上研究活動</a:t>
                      </a:r>
                      <a:r>
                        <a:rPr sz="1200" spc="-30" dirty="0">
                          <a:solidFill>
                            <a:srgbClr val="39427A"/>
                          </a:solidFill>
                          <a:latin typeface="BIZ UDPGothic"/>
                          <a:cs typeface="BIZ UDPGothic"/>
                        </a:rPr>
                        <a:t>を中断した者。</a:t>
                      </a:r>
                      <a:endParaRPr sz="1200">
                        <a:latin typeface="BIZ UDPGothic"/>
                        <a:cs typeface="BIZ UDPGothic"/>
                      </a:endParaRPr>
                    </a:p>
                  </a:txBody>
                  <a:tcPr marL="0" marR="0" marT="80010"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245"/>
                        </a:spcBef>
                      </a:pPr>
                      <a:endParaRPr sz="1400">
                        <a:latin typeface="Times New Roman"/>
                        <a:cs typeface="Times New Roman"/>
                      </a:endParaRPr>
                    </a:p>
                    <a:p>
                      <a:pPr marL="92075">
                        <a:lnSpc>
                          <a:spcPct val="100000"/>
                        </a:lnSpc>
                      </a:pPr>
                      <a:r>
                        <a:rPr sz="1400" dirty="0">
                          <a:solidFill>
                            <a:srgbClr val="39427A"/>
                          </a:solidFill>
                          <a:latin typeface="BIZ UDPGothic"/>
                          <a:cs typeface="BIZ UDPGothic"/>
                        </a:rPr>
                        <a:t>・</a:t>
                      </a:r>
                      <a:r>
                        <a:rPr sz="1400" u="sng" spc="-10" dirty="0">
                          <a:solidFill>
                            <a:srgbClr val="39427A"/>
                          </a:solidFill>
                          <a:uFill>
                            <a:solidFill>
                              <a:srgbClr val="39427A"/>
                            </a:solidFill>
                          </a:uFill>
                          <a:latin typeface="Arial"/>
                          <a:cs typeface="Arial"/>
                        </a:rPr>
                        <a:t>3</a:t>
                      </a:r>
                      <a:r>
                        <a:rPr sz="1400" u="sng" dirty="0">
                          <a:solidFill>
                            <a:srgbClr val="39427A"/>
                          </a:solidFill>
                          <a:uFill>
                            <a:solidFill>
                              <a:srgbClr val="39427A"/>
                            </a:solidFill>
                          </a:uFill>
                          <a:latin typeface="BIZ UDPGothic"/>
                          <a:cs typeface="BIZ UDPGothic"/>
                        </a:rPr>
                        <a:t>ヶ月</a:t>
                      </a:r>
                      <a:r>
                        <a:rPr sz="1400" u="none" spc="-25" dirty="0">
                          <a:solidFill>
                            <a:srgbClr val="39427A"/>
                          </a:solidFill>
                          <a:latin typeface="BIZ UDPGothic"/>
                          <a:cs typeface="BIZ UDPGothic"/>
                        </a:rPr>
                        <a:t>以上</a:t>
                      </a:r>
                      <a:endParaRPr sz="1400">
                        <a:latin typeface="BIZ UDPGothic"/>
                        <a:cs typeface="BIZ UDPGothic"/>
                      </a:endParaRPr>
                    </a:p>
                  </a:txBody>
                  <a:tcPr marL="0" marR="0" marT="31115" marB="0">
                    <a:lnL w="38100">
                      <a:solidFill>
                        <a:srgbClr val="222321"/>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340"/>
                        </a:spcBef>
                      </a:pPr>
                      <a:endParaRPr sz="1400">
                        <a:latin typeface="Times New Roman"/>
                        <a:cs typeface="Times New Roman"/>
                      </a:endParaRPr>
                    </a:p>
                    <a:p>
                      <a:pPr marL="92075">
                        <a:lnSpc>
                          <a:spcPct val="100000"/>
                        </a:lnSpc>
                      </a:pPr>
                      <a:r>
                        <a:rPr sz="1400" dirty="0">
                          <a:solidFill>
                            <a:srgbClr val="39427A"/>
                          </a:solidFill>
                          <a:latin typeface="BIZ UDPGothic"/>
                          <a:cs typeface="BIZ UDPGothic"/>
                        </a:rPr>
                        <a:t>・</a:t>
                      </a:r>
                      <a:r>
                        <a:rPr sz="1400" u="sng" dirty="0">
                          <a:solidFill>
                            <a:srgbClr val="39427A"/>
                          </a:solidFill>
                          <a:uFill>
                            <a:solidFill>
                              <a:srgbClr val="39427A"/>
                            </a:solidFill>
                          </a:uFill>
                          <a:latin typeface="BIZ UDPGothic"/>
                          <a:cs typeface="BIZ UDPGothic"/>
                        </a:rPr>
                        <a:t>6週間</a:t>
                      </a:r>
                      <a:r>
                        <a:rPr sz="1400" u="none" spc="-25" dirty="0">
                          <a:solidFill>
                            <a:srgbClr val="39427A"/>
                          </a:solidFill>
                          <a:latin typeface="BIZ UDPGothic"/>
                          <a:cs typeface="BIZ UDPGothic"/>
                        </a:rPr>
                        <a:t>以上</a:t>
                      </a:r>
                      <a:endParaRPr sz="1400">
                        <a:latin typeface="BIZ UDPGothic"/>
                        <a:cs typeface="BIZ UDPGothic"/>
                      </a:endParaRPr>
                    </a:p>
                  </a:txBody>
                  <a:tcPr marL="0" marR="0" marT="43180"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884555">
                <a:tc>
                  <a:txBody>
                    <a:bodyPr/>
                    <a:lstStyle/>
                    <a:p>
                      <a:pPr>
                        <a:lnSpc>
                          <a:spcPct val="100000"/>
                        </a:lnSpc>
                        <a:spcBef>
                          <a:spcPts val="1115"/>
                        </a:spcBef>
                      </a:pPr>
                      <a:endParaRPr sz="1400">
                        <a:latin typeface="Times New Roman"/>
                        <a:cs typeface="Times New Roman"/>
                      </a:endParaRPr>
                    </a:p>
                    <a:p>
                      <a:pPr algn="ctr">
                        <a:lnSpc>
                          <a:spcPct val="100000"/>
                        </a:lnSpc>
                      </a:pPr>
                      <a:r>
                        <a:rPr sz="1400" b="1" spc="-50" dirty="0">
                          <a:solidFill>
                            <a:srgbClr val="39427A"/>
                          </a:solidFill>
                          <a:latin typeface="BIZ UDPGothic"/>
                          <a:cs typeface="BIZ UDPGothic"/>
                        </a:rPr>
                        <a:t>③</a:t>
                      </a:r>
                      <a:endParaRPr sz="1400">
                        <a:latin typeface="BIZ UDPGothic"/>
                        <a:cs typeface="BIZ UDPGothic"/>
                      </a:endParaRPr>
                    </a:p>
                  </a:txBody>
                  <a:tcPr marL="0" marR="0" marT="14160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91440" marR="83185" algn="just">
                        <a:lnSpc>
                          <a:spcPct val="100000"/>
                        </a:lnSpc>
                        <a:spcBef>
                          <a:spcPts val="685"/>
                        </a:spcBef>
                      </a:pPr>
                      <a:r>
                        <a:rPr sz="1200" spc="-5" dirty="0">
                          <a:solidFill>
                            <a:srgbClr val="39427A"/>
                          </a:solidFill>
                          <a:latin typeface="BIZ UDPGothic"/>
                          <a:cs typeface="BIZ UDPGothic"/>
                        </a:rPr>
                        <a:t>①、②のいずれにも当てはまらず、申請年度４月２日以降申請期限ま</a:t>
                      </a:r>
                      <a:r>
                        <a:rPr sz="1200" dirty="0">
                          <a:solidFill>
                            <a:srgbClr val="39427A"/>
                          </a:solidFill>
                          <a:latin typeface="BIZ UDPGothic"/>
                          <a:cs typeface="BIZ UDPGothic"/>
                        </a:rPr>
                        <a:t>でに子を出産し（予定も可。配偶者の出産も可。）</a:t>
                      </a:r>
                      <a:r>
                        <a:rPr sz="1200" spc="-10" dirty="0">
                          <a:solidFill>
                            <a:srgbClr val="39427A"/>
                          </a:solidFill>
                          <a:latin typeface="BIZ UDPGothic"/>
                          <a:cs typeface="BIZ UDPGothic"/>
                        </a:rPr>
                        <a:t>、その子の出産・育児のため、令和７(2025</a:t>
                      </a:r>
                      <a:r>
                        <a:rPr sz="1200" spc="-5" dirty="0">
                          <a:solidFill>
                            <a:srgbClr val="39427A"/>
                          </a:solidFill>
                          <a:latin typeface="BIZ UDPGothic"/>
                          <a:cs typeface="BIZ UDPGothic"/>
                        </a:rPr>
                        <a:t>)年</a:t>
                      </a:r>
                      <a:r>
                        <a:rPr sz="1200" dirty="0">
                          <a:solidFill>
                            <a:srgbClr val="39427A"/>
                          </a:solidFill>
                          <a:latin typeface="BIZ UDPGothic"/>
                          <a:cs typeface="BIZ UDPGothic"/>
                        </a:rPr>
                        <a:t>10</a:t>
                      </a:r>
                      <a:r>
                        <a:rPr sz="1200" spc="-10" dirty="0">
                          <a:solidFill>
                            <a:srgbClr val="39427A"/>
                          </a:solidFill>
                          <a:latin typeface="BIZ UDPGothic"/>
                          <a:cs typeface="BIZ UDPGothic"/>
                        </a:rPr>
                        <a:t>月１日から令和９(2027</a:t>
                      </a:r>
                      <a:r>
                        <a:rPr sz="1200" spc="-5" dirty="0">
                          <a:solidFill>
                            <a:srgbClr val="39427A"/>
                          </a:solidFill>
                          <a:latin typeface="BIZ UDPGothic"/>
                          <a:cs typeface="BIZ UDPGothic"/>
                        </a:rPr>
                        <a:t>)年３月</a:t>
                      </a:r>
                      <a:r>
                        <a:rPr sz="1200" spc="-25" dirty="0">
                          <a:solidFill>
                            <a:srgbClr val="39427A"/>
                          </a:solidFill>
                          <a:latin typeface="BIZ UDPGothic"/>
                          <a:cs typeface="BIZ UDPGothic"/>
                        </a:rPr>
                        <a:t>31日の間に６週間以上研究活動を中断した、または中断する予定の者。</a:t>
                      </a:r>
                      <a:endParaRPr sz="1200">
                        <a:latin typeface="BIZ UDPGothic"/>
                        <a:cs typeface="BIZ UDPGothic"/>
                      </a:endParaRPr>
                    </a:p>
                  </a:txBody>
                  <a:tcPr marL="0" marR="0" marT="86995"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tcPr>
                </a:tc>
                <a:tc>
                  <a:txBody>
                    <a:bodyPr/>
                    <a:lstStyle/>
                    <a:p>
                      <a:pPr marL="92075" marR="171450">
                        <a:lnSpc>
                          <a:spcPct val="100000"/>
                        </a:lnSpc>
                        <a:spcBef>
                          <a:spcPts val="1045"/>
                        </a:spcBef>
                      </a:pPr>
                      <a:r>
                        <a:rPr sz="1400" spc="-15" dirty="0">
                          <a:solidFill>
                            <a:srgbClr val="39427A"/>
                          </a:solidFill>
                          <a:latin typeface="BIZ UDPGothic"/>
                          <a:cs typeface="BIZ UDPGothic"/>
                        </a:rPr>
                        <a:t>・申請年度４月１日時点で未就学児を養育している</a:t>
                      </a:r>
                      <a:endParaRPr sz="1400">
                        <a:latin typeface="BIZ UDPGothic"/>
                        <a:cs typeface="BIZ UDPGothic"/>
                      </a:endParaRPr>
                    </a:p>
                    <a:p>
                      <a:pPr marL="92075">
                        <a:lnSpc>
                          <a:spcPct val="100000"/>
                        </a:lnSpc>
                      </a:pPr>
                      <a:r>
                        <a:rPr sz="1400" dirty="0">
                          <a:solidFill>
                            <a:srgbClr val="39427A"/>
                          </a:solidFill>
                          <a:latin typeface="BIZ UDPGothic"/>
                          <a:cs typeface="BIZ UDPGothic"/>
                        </a:rPr>
                        <a:t>・</a:t>
                      </a:r>
                      <a:r>
                        <a:rPr sz="1400" u="sng" dirty="0">
                          <a:solidFill>
                            <a:srgbClr val="39427A"/>
                          </a:solidFill>
                          <a:uFill>
                            <a:solidFill>
                              <a:srgbClr val="39427A"/>
                            </a:solidFill>
                          </a:uFill>
                          <a:latin typeface="BIZ UDPGothic"/>
                          <a:cs typeface="BIZ UDPGothic"/>
                        </a:rPr>
                        <a:t>3ヶ月</a:t>
                      </a:r>
                      <a:r>
                        <a:rPr sz="1400" u="none" spc="-25" dirty="0">
                          <a:solidFill>
                            <a:srgbClr val="39427A"/>
                          </a:solidFill>
                          <a:latin typeface="BIZ UDPGothic"/>
                          <a:cs typeface="BIZ UDPGothic"/>
                        </a:rPr>
                        <a:t>以上</a:t>
                      </a:r>
                      <a:endParaRPr sz="1400">
                        <a:latin typeface="BIZ UDPGothic"/>
                        <a:cs typeface="BIZ UDPGothic"/>
                      </a:endParaRPr>
                    </a:p>
                  </a:txBody>
                  <a:tcPr marL="0" marR="0" marT="132715" marB="0">
                    <a:lnL w="38100">
                      <a:solidFill>
                        <a:srgbClr val="222321"/>
                      </a:solidFill>
                      <a:prstDash val="solid"/>
                    </a:lnL>
                    <a:lnR w="12700">
                      <a:solidFill>
                        <a:srgbClr val="39427A"/>
                      </a:solidFill>
                      <a:prstDash val="solid"/>
                    </a:lnR>
                    <a:lnT w="12700">
                      <a:solidFill>
                        <a:srgbClr val="39427A"/>
                      </a:solidFill>
                      <a:prstDash val="solid"/>
                    </a:lnT>
                    <a:lnB w="38100">
                      <a:solidFill>
                        <a:srgbClr val="222321"/>
                      </a:solidFill>
                      <a:prstDash val="solid"/>
                    </a:lnB>
                  </a:tcPr>
                </a:tc>
                <a:tc>
                  <a:txBody>
                    <a:bodyPr/>
                    <a:lstStyle/>
                    <a:p>
                      <a:pPr marL="92075" marR="93980">
                        <a:lnSpc>
                          <a:spcPct val="100000"/>
                        </a:lnSpc>
                        <a:spcBef>
                          <a:spcPts val="1045"/>
                        </a:spcBef>
                      </a:pPr>
                      <a:r>
                        <a:rPr sz="1400" dirty="0">
                          <a:solidFill>
                            <a:srgbClr val="39427A"/>
                          </a:solidFill>
                          <a:latin typeface="BIZ UDPGothic"/>
                          <a:cs typeface="BIZ UDPGothic"/>
                        </a:rPr>
                        <a:t>・申請年度4月2</a:t>
                      </a:r>
                      <a:r>
                        <a:rPr sz="1400" spc="-20" dirty="0">
                          <a:solidFill>
                            <a:srgbClr val="39427A"/>
                          </a:solidFill>
                          <a:latin typeface="BIZ UDPGothic"/>
                          <a:cs typeface="BIZ UDPGothic"/>
                        </a:rPr>
                        <a:t>日以降申請期限までに出産した場合も申請可</a:t>
                      </a:r>
                      <a:endParaRPr sz="1400" dirty="0">
                        <a:latin typeface="BIZ UDPGothic"/>
                        <a:cs typeface="BIZ UDPGothic"/>
                      </a:endParaRPr>
                    </a:p>
                    <a:p>
                      <a:pPr marL="92075">
                        <a:lnSpc>
                          <a:spcPct val="100000"/>
                        </a:lnSpc>
                      </a:pPr>
                      <a:r>
                        <a:rPr sz="1400" dirty="0">
                          <a:solidFill>
                            <a:srgbClr val="39427A"/>
                          </a:solidFill>
                          <a:latin typeface="BIZ UDPGothic"/>
                          <a:cs typeface="BIZ UDPGothic"/>
                        </a:rPr>
                        <a:t>・</a:t>
                      </a:r>
                      <a:r>
                        <a:rPr sz="1400" u="sng" dirty="0">
                          <a:solidFill>
                            <a:srgbClr val="39427A"/>
                          </a:solidFill>
                          <a:uFill>
                            <a:solidFill>
                              <a:srgbClr val="39427A"/>
                            </a:solidFill>
                          </a:uFill>
                          <a:latin typeface="BIZ UDPGothic"/>
                          <a:cs typeface="BIZ UDPGothic"/>
                        </a:rPr>
                        <a:t>6週間</a:t>
                      </a:r>
                      <a:r>
                        <a:rPr sz="1400" u="none" spc="-25" dirty="0">
                          <a:solidFill>
                            <a:srgbClr val="39427A"/>
                          </a:solidFill>
                          <a:latin typeface="BIZ UDPGothic"/>
                          <a:cs typeface="BIZ UDPGothic"/>
                        </a:rPr>
                        <a:t>以上</a:t>
                      </a:r>
                      <a:endParaRPr sz="1400" dirty="0">
                        <a:latin typeface="BIZ UDPGothic"/>
                        <a:cs typeface="BIZ UDPGothic"/>
                      </a:endParaRPr>
                    </a:p>
                  </a:txBody>
                  <a:tcPr marL="0" marR="0" marT="132715" marB="0">
                    <a:lnL w="12700">
                      <a:solidFill>
                        <a:srgbClr val="39427A"/>
                      </a:solidFill>
                      <a:prstDash val="solid"/>
                    </a:lnL>
                    <a:lnR w="38100">
                      <a:solidFill>
                        <a:srgbClr val="222321"/>
                      </a:solidFill>
                      <a:prstDash val="solid"/>
                    </a:lnR>
                    <a:lnT w="12700">
                      <a:solidFill>
                        <a:srgbClr val="39427A"/>
                      </a:solidFill>
                      <a:prstDash val="solid"/>
                    </a:lnT>
                    <a:lnB w="38100">
                      <a:solidFill>
                        <a:srgbClr val="222321"/>
                      </a:solidFill>
                      <a:prstDash val="solid"/>
                    </a:lnB>
                  </a:tcPr>
                </a:tc>
                <a:extLst>
                  <a:ext uri="{0D108BD9-81ED-4DB2-BD59-A6C34878D82A}">
                    <a16:rowId xmlns:a16="http://schemas.microsoft.com/office/drawing/2014/main" val="10003"/>
                  </a:ext>
                </a:extLst>
              </a:tr>
            </a:tbl>
          </a:graphicData>
        </a:graphic>
      </p:graphicFrame>
      <p:pic>
        <p:nvPicPr>
          <p:cNvPr id="8" name="object 8"/>
          <p:cNvPicPr/>
          <p:nvPr/>
        </p:nvPicPr>
        <p:blipFill>
          <a:blip r:embed="rId3" cstate="print"/>
          <a:stretch>
            <a:fillRect/>
          </a:stretch>
        </p:blipFill>
        <p:spPr>
          <a:xfrm>
            <a:off x="10167704" y="4937759"/>
            <a:ext cx="1129708" cy="1293876"/>
          </a:xfrm>
          <a:prstGeom prst="rect">
            <a:avLst/>
          </a:prstGeom>
        </p:spPr>
      </p:pic>
      <p:pic>
        <p:nvPicPr>
          <p:cNvPr id="9" name="object 9"/>
          <p:cNvPicPr/>
          <p:nvPr/>
        </p:nvPicPr>
        <p:blipFill>
          <a:blip r:embed="rId4" cstate="print"/>
          <a:stretch>
            <a:fillRect/>
          </a:stretch>
        </p:blipFill>
        <p:spPr>
          <a:xfrm>
            <a:off x="8217534" y="4592446"/>
            <a:ext cx="2093214" cy="1670297"/>
          </a:xfrm>
          <a:prstGeom prst="rect">
            <a:avLst/>
          </a:prstGeom>
        </p:spPr>
      </p:pic>
      <p:sp>
        <p:nvSpPr>
          <p:cNvPr id="10" name="object 10"/>
          <p:cNvSpPr txBox="1"/>
          <p:nvPr/>
        </p:nvSpPr>
        <p:spPr>
          <a:xfrm>
            <a:off x="8504681" y="5017363"/>
            <a:ext cx="1461135" cy="788035"/>
          </a:xfrm>
          <a:prstGeom prst="rect">
            <a:avLst/>
          </a:prstGeom>
        </p:spPr>
        <p:txBody>
          <a:bodyPr vert="horz" wrap="square" lIns="0" tIns="13335" rIns="0" bIns="0" rtlCol="0">
            <a:spAutoFit/>
          </a:bodyPr>
          <a:lstStyle/>
          <a:p>
            <a:pPr marL="12700" marR="5080">
              <a:lnSpc>
                <a:spcPct val="151400"/>
              </a:lnSpc>
              <a:spcBef>
                <a:spcPts val="105"/>
              </a:spcBef>
            </a:pPr>
            <a:r>
              <a:rPr sz="1100" dirty="0">
                <a:solidFill>
                  <a:srgbClr val="39427A"/>
                </a:solidFill>
                <a:latin typeface="BIZ UDPGothic"/>
                <a:cs typeface="BIZ UDPGothic"/>
              </a:rPr>
              <a:t>令和8</a:t>
            </a:r>
            <a:r>
              <a:rPr sz="1100" spc="-15" dirty="0">
                <a:solidFill>
                  <a:srgbClr val="39427A"/>
                </a:solidFill>
                <a:latin typeface="BIZ UDPGothic"/>
                <a:cs typeface="BIZ UDPGothic"/>
              </a:rPr>
              <a:t>年度採用分から、</a:t>
            </a:r>
            <a:r>
              <a:rPr sz="1100" dirty="0">
                <a:solidFill>
                  <a:srgbClr val="39427A"/>
                </a:solidFill>
                <a:latin typeface="BIZ UDPGothic"/>
                <a:cs typeface="BIZ UDPGothic"/>
              </a:rPr>
              <a:t> </a:t>
            </a:r>
            <a:r>
              <a:rPr sz="1100" u="sng" dirty="0">
                <a:solidFill>
                  <a:srgbClr val="39427A"/>
                </a:solidFill>
                <a:uFill>
                  <a:solidFill>
                    <a:srgbClr val="39427A"/>
                  </a:solidFill>
                </a:uFill>
                <a:latin typeface="BIZ UDPGothic"/>
                <a:cs typeface="BIZ UDPGothic"/>
              </a:rPr>
              <a:t>RP</a:t>
            </a:r>
            <a:r>
              <a:rPr sz="1100" u="sng" spc="-5" dirty="0">
                <a:solidFill>
                  <a:srgbClr val="39427A"/>
                </a:solidFill>
                <a:uFill>
                  <a:solidFill>
                    <a:srgbClr val="39427A"/>
                  </a:solidFill>
                </a:uFill>
                <a:latin typeface="BIZ UDPGothic"/>
                <a:cs typeface="BIZ UDPGothic"/>
              </a:rPr>
              <a:t>D</a:t>
            </a:r>
            <a:r>
              <a:rPr sz="1100" u="sng" dirty="0">
                <a:solidFill>
                  <a:srgbClr val="39427A"/>
                </a:solidFill>
                <a:uFill>
                  <a:solidFill>
                    <a:srgbClr val="39427A"/>
                  </a:solidFill>
                </a:uFill>
                <a:latin typeface="BIZ UDPGothic"/>
                <a:cs typeface="BIZ UDPGothic"/>
              </a:rPr>
              <a:t>採用経験者の申</a:t>
            </a:r>
            <a:r>
              <a:rPr sz="1100" u="sng" spc="-10" dirty="0">
                <a:solidFill>
                  <a:srgbClr val="39427A"/>
                </a:solidFill>
                <a:uFill>
                  <a:solidFill>
                    <a:srgbClr val="39427A"/>
                  </a:solidFill>
                </a:uFill>
                <a:latin typeface="BIZ UDPGothic"/>
                <a:cs typeface="BIZ UDPGothic"/>
              </a:rPr>
              <a:t>請資格も拡大しました</a:t>
            </a:r>
            <a:endParaRPr sz="1100">
              <a:latin typeface="BIZ UDPGothic"/>
              <a:cs typeface="BIZ UDPGothic"/>
            </a:endParaRPr>
          </a:p>
        </p:txBody>
      </p:sp>
      <p:sp>
        <p:nvSpPr>
          <p:cNvPr id="11" name="object 11"/>
          <p:cNvSpPr txBox="1"/>
          <p:nvPr/>
        </p:nvSpPr>
        <p:spPr>
          <a:xfrm>
            <a:off x="874775" y="4977384"/>
            <a:ext cx="7164705" cy="1224280"/>
          </a:xfrm>
          <a:prstGeom prst="rect">
            <a:avLst/>
          </a:prstGeom>
        </p:spPr>
        <p:txBody>
          <a:bodyPr vert="horz" wrap="square" lIns="0" tIns="82550" rIns="0" bIns="0" rtlCol="0">
            <a:spAutoFit/>
          </a:bodyPr>
          <a:lstStyle/>
          <a:p>
            <a:pPr>
              <a:lnSpc>
                <a:spcPct val="100000"/>
              </a:lnSpc>
              <a:spcBef>
                <a:spcPts val="650"/>
              </a:spcBef>
            </a:pPr>
            <a:endParaRPr sz="1400">
              <a:latin typeface="Times New Roman"/>
              <a:cs typeface="Times New Roman"/>
            </a:endParaRPr>
          </a:p>
          <a:p>
            <a:pPr marL="2120265">
              <a:lnSpc>
                <a:spcPct val="100000"/>
              </a:lnSpc>
            </a:pPr>
            <a:r>
              <a:rPr sz="1400" b="1" spc="-5" dirty="0">
                <a:solidFill>
                  <a:srgbClr val="39427A"/>
                </a:solidFill>
                <a:latin typeface="BIZ UDPGothic"/>
                <a:cs typeface="BIZ UDPGothic"/>
              </a:rPr>
              <a:t>特別研究員- </a:t>
            </a:r>
            <a:r>
              <a:rPr sz="1400" b="1" spc="-10" dirty="0">
                <a:solidFill>
                  <a:srgbClr val="39427A"/>
                </a:solidFill>
                <a:latin typeface="BIZ UDPGothic"/>
                <a:cs typeface="BIZ UDPGothic"/>
              </a:rPr>
              <a:t>RPD</a:t>
            </a:r>
            <a:r>
              <a:rPr sz="1400" b="1" spc="-20" dirty="0">
                <a:solidFill>
                  <a:srgbClr val="39427A"/>
                </a:solidFill>
                <a:latin typeface="BIZ UDPGothic"/>
                <a:cs typeface="BIZ UDPGothic"/>
              </a:rPr>
              <a:t>交流会</a:t>
            </a:r>
            <a:endParaRPr sz="1400">
              <a:latin typeface="BIZ UDPGothic"/>
              <a:cs typeface="BIZ UDPGothic"/>
            </a:endParaRPr>
          </a:p>
          <a:p>
            <a:pPr marL="2121535">
              <a:lnSpc>
                <a:spcPct val="100000"/>
              </a:lnSpc>
              <a:spcBef>
                <a:spcPts val="695"/>
              </a:spcBef>
            </a:pPr>
            <a:r>
              <a:rPr sz="1200" spc="-20" dirty="0">
                <a:solidFill>
                  <a:srgbClr val="39427A"/>
                </a:solidFill>
                <a:latin typeface="BIZ UDPGothic"/>
                <a:cs typeface="BIZ UDPGothic"/>
              </a:rPr>
              <a:t>RPD</a:t>
            </a:r>
            <a:r>
              <a:rPr sz="1200" dirty="0">
                <a:solidFill>
                  <a:srgbClr val="39427A"/>
                </a:solidFill>
                <a:latin typeface="BIZ UDPGothic"/>
                <a:cs typeface="BIZ UDPGothic"/>
              </a:rPr>
              <a:t>採用者を対象に、先輩研究者による体験談も交え、他分野の</a:t>
            </a:r>
            <a:r>
              <a:rPr sz="1200" spc="-25" dirty="0">
                <a:solidFill>
                  <a:srgbClr val="39427A"/>
                </a:solidFill>
                <a:latin typeface="BIZ UDPGothic"/>
                <a:cs typeface="BIZ UDPGothic"/>
              </a:rPr>
              <a:t>RPD</a:t>
            </a:r>
            <a:endParaRPr sz="1200">
              <a:latin typeface="BIZ UDPGothic"/>
              <a:cs typeface="BIZ UDPGothic"/>
            </a:endParaRPr>
          </a:p>
          <a:p>
            <a:pPr marL="2121535">
              <a:lnSpc>
                <a:spcPct val="100000"/>
              </a:lnSpc>
              <a:spcBef>
                <a:spcPts val="290"/>
              </a:spcBef>
            </a:pPr>
            <a:r>
              <a:rPr sz="1200" spc="-15" dirty="0">
                <a:solidFill>
                  <a:srgbClr val="39427A"/>
                </a:solidFill>
                <a:latin typeface="BIZ UDPGothic"/>
                <a:cs typeface="BIZ UDPGothic"/>
              </a:rPr>
              <a:t>との分野を越えた研究交流・情報交換の機会を提供しています。</a:t>
            </a:r>
            <a:endParaRPr sz="1200">
              <a:latin typeface="BIZ UDPGothic"/>
              <a:cs typeface="BIZ UDPGothic"/>
            </a:endParaRPr>
          </a:p>
        </p:txBody>
      </p:sp>
      <p:sp>
        <p:nvSpPr>
          <p:cNvPr id="12" name="object 12"/>
          <p:cNvSpPr/>
          <p:nvPr/>
        </p:nvSpPr>
        <p:spPr>
          <a:xfrm>
            <a:off x="8471916" y="2016251"/>
            <a:ext cx="607060" cy="230504"/>
          </a:xfrm>
          <a:custGeom>
            <a:avLst/>
            <a:gdLst/>
            <a:ahLst/>
            <a:cxnLst/>
            <a:rect l="l" t="t" r="r" b="b"/>
            <a:pathLst>
              <a:path w="607059" h="230505">
                <a:moveTo>
                  <a:pt x="201168" y="115062"/>
                </a:moveTo>
                <a:lnTo>
                  <a:pt x="0" y="0"/>
                </a:lnTo>
                <a:lnTo>
                  <a:pt x="0" y="230124"/>
                </a:lnTo>
                <a:lnTo>
                  <a:pt x="201168" y="115062"/>
                </a:lnTo>
                <a:close/>
              </a:path>
              <a:path w="607059" h="230505">
                <a:moveTo>
                  <a:pt x="403860" y="115062"/>
                </a:moveTo>
                <a:lnTo>
                  <a:pt x="201168" y="0"/>
                </a:lnTo>
                <a:lnTo>
                  <a:pt x="201168" y="115062"/>
                </a:lnTo>
                <a:lnTo>
                  <a:pt x="201168" y="230124"/>
                </a:lnTo>
                <a:lnTo>
                  <a:pt x="403860" y="115062"/>
                </a:lnTo>
                <a:close/>
              </a:path>
              <a:path w="607059" h="230505">
                <a:moveTo>
                  <a:pt x="606552" y="115062"/>
                </a:moveTo>
                <a:lnTo>
                  <a:pt x="403860" y="0"/>
                </a:lnTo>
                <a:lnTo>
                  <a:pt x="403860" y="115062"/>
                </a:lnTo>
                <a:lnTo>
                  <a:pt x="403860" y="230124"/>
                </a:lnTo>
                <a:lnTo>
                  <a:pt x="606552" y="115062"/>
                </a:lnTo>
                <a:close/>
              </a:path>
            </a:pathLst>
          </a:custGeom>
          <a:solidFill>
            <a:srgbClr val="A38B0C"/>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4547" y="1291209"/>
            <a:ext cx="1024445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39427A"/>
                </a:solidFill>
                <a:latin typeface="BIZ UDPGothic"/>
                <a:cs typeface="BIZ UDPGothic"/>
              </a:rPr>
              <a:t>出産•育児に伴う採用の中断からの本格的な研究再開に向け、</a:t>
            </a:r>
            <a:r>
              <a:rPr sz="1800" b="1" u="sng" spc="-25" dirty="0">
                <a:solidFill>
                  <a:srgbClr val="39427A"/>
                </a:solidFill>
                <a:uFill>
                  <a:solidFill>
                    <a:srgbClr val="39427A"/>
                  </a:solidFill>
                </a:uFill>
                <a:latin typeface="BIZ UDPGothic"/>
                <a:cs typeface="BIZ UDPGothic"/>
              </a:rPr>
              <a:t>短時間の研究継続をする方を支援</a:t>
            </a:r>
            <a:r>
              <a:rPr sz="1800" b="1" u="none" spc="-30" dirty="0">
                <a:solidFill>
                  <a:srgbClr val="39427A"/>
                </a:solidFill>
                <a:latin typeface="BIZ UDPGothic"/>
                <a:cs typeface="BIZ UDPGothic"/>
              </a:rPr>
              <a:t>します</a:t>
            </a:r>
            <a:endParaRPr sz="1800">
              <a:latin typeface="BIZ UDPGothic"/>
              <a:cs typeface="BIZ UDPGothic"/>
            </a:endParaRPr>
          </a:p>
        </p:txBody>
      </p:sp>
      <p:sp>
        <p:nvSpPr>
          <p:cNvPr id="3" name="object 3" descr="$PPTXTitle"/>
          <p:cNvSpPr txBox="1">
            <a:spLocks noGrp="1"/>
          </p:cNvSpPr>
          <p:nvPr>
            <p:ph type="title"/>
          </p:nvPr>
        </p:nvSpPr>
        <p:spPr>
          <a:xfrm>
            <a:off x="2671952" y="321386"/>
            <a:ext cx="6847205" cy="391795"/>
          </a:xfrm>
          <a:prstGeom prst="rect">
            <a:avLst/>
          </a:prstGeom>
        </p:spPr>
        <p:txBody>
          <a:bodyPr vert="horz" wrap="square" lIns="0" tIns="12700" rIns="0" bIns="0" rtlCol="0">
            <a:spAutoFit/>
          </a:bodyPr>
          <a:lstStyle/>
          <a:p>
            <a:pPr marL="12700">
              <a:lnSpc>
                <a:spcPct val="100000"/>
              </a:lnSpc>
              <a:spcBef>
                <a:spcPts val="100"/>
              </a:spcBef>
            </a:pPr>
            <a:r>
              <a:rPr spc="-10" dirty="0"/>
              <a:t>最近の動向⑤｜</a:t>
            </a:r>
            <a:r>
              <a:rPr spc="-15" dirty="0"/>
              <a:t>出産・育児に伴う研究再開準備支援</a:t>
            </a:r>
          </a:p>
        </p:txBody>
      </p:sp>
      <p:pic>
        <p:nvPicPr>
          <p:cNvPr id="4" name="object 4"/>
          <p:cNvPicPr/>
          <p:nvPr/>
        </p:nvPicPr>
        <p:blipFill>
          <a:blip r:embed="rId2" cstate="print"/>
          <a:stretch>
            <a:fillRect/>
          </a:stretch>
        </p:blipFill>
        <p:spPr>
          <a:xfrm>
            <a:off x="8133588" y="5140452"/>
            <a:ext cx="2040636" cy="1053084"/>
          </a:xfrm>
          <a:prstGeom prst="rect">
            <a:avLst/>
          </a:prstGeom>
        </p:spPr>
      </p:pic>
      <p:graphicFrame>
        <p:nvGraphicFramePr>
          <p:cNvPr id="5" name="object 5"/>
          <p:cNvGraphicFramePr>
            <a:graphicFrameLocks noGrp="1"/>
          </p:cNvGraphicFramePr>
          <p:nvPr/>
        </p:nvGraphicFramePr>
        <p:xfrm>
          <a:off x="1214056" y="2002917"/>
          <a:ext cx="9751060" cy="3615690"/>
        </p:xfrm>
        <a:graphic>
          <a:graphicData uri="http://schemas.openxmlformats.org/drawingml/2006/table">
            <a:tbl>
              <a:tblPr firstRow="1" bandRow="1">
                <a:tableStyleId>{2D5ABB26-0587-4C30-8999-92F81FD0307C}</a:tableStyleId>
              </a:tblPr>
              <a:tblGrid>
                <a:gridCol w="1236980">
                  <a:extLst>
                    <a:ext uri="{9D8B030D-6E8A-4147-A177-3AD203B41FA5}">
                      <a16:colId xmlns:a16="http://schemas.microsoft.com/office/drawing/2014/main" val="20000"/>
                    </a:ext>
                  </a:extLst>
                </a:gridCol>
                <a:gridCol w="8514080">
                  <a:extLst>
                    <a:ext uri="{9D8B030D-6E8A-4147-A177-3AD203B41FA5}">
                      <a16:colId xmlns:a16="http://schemas.microsoft.com/office/drawing/2014/main" val="20001"/>
                    </a:ext>
                  </a:extLst>
                </a:gridCol>
              </a:tblGrid>
              <a:tr h="1402080">
                <a:tc>
                  <a:txBody>
                    <a:bodyPr/>
                    <a:lstStyle/>
                    <a:p>
                      <a:pPr>
                        <a:lnSpc>
                          <a:spcPct val="100000"/>
                        </a:lnSpc>
                      </a:pPr>
                      <a:endParaRPr sz="1400">
                        <a:latin typeface="Times New Roman"/>
                        <a:cs typeface="Times New Roman"/>
                      </a:endParaRPr>
                    </a:p>
                    <a:p>
                      <a:pPr>
                        <a:lnSpc>
                          <a:spcPct val="100000"/>
                        </a:lnSpc>
                        <a:spcBef>
                          <a:spcPts val="1540"/>
                        </a:spcBef>
                      </a:pPr>
                      <a:endParaRPr sz="1400">
                        <a:latin typeface="Times New Roman"/>
                        <a:cs typeface="Times New Roman"/>
                      </a:endParaRPr>
                    </a:p>
                    <a:p>
                      <a:pPr algn="ctr">
                        <a:lnSpc>
                          <a:spcPct val="100000"/>
                        </a:lnSpc>
                      </a:pPr>
                      <a:r>
                        <a:rPr sz="1400" b="1" spc="-20" dirty="0">
                          <a:solidFill>
                            <a:srgbClr val="39427A"/>
                          </a:solidFill>
                          <a:latin typeface="BIZ UDPGothic"/>
                          <a:cs typeface="BIZ UDPGothic"/>
                        </a:rPr>
                        <a:t>対象者</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55"/>
                        </a:spcBef>
                      </a:pPr>
                      <a:endParaRPr sz="1400">
                        <a:latin typeface="Times New Roman"/>
                        <a:cs typeface="Times New Roman"/>
                      </a:endParaRPr>
                    </a:p>
                    <a:p>
                      <a:pPr marL="91440">
                        <a:lnSpc>
                          <a:spcPct val="100000"/>
                        </a:lnSpc>
                      </a:pPr>
                      <a:r>
                        <a:rPr sz="1400" spc="-20" dirty="0">
                          <a:solidFill>
                            <a:srgbClr val="39427A"/>
                          </a:solidFill>
                          <a:latin typeface="BIZ UDPGothic"/>
                          <a:cs typeface="BIZ UDPGothic"/>
                        </a:rPr>
                        <a:t>・特別研究員に採用中の方</a:t>
                      </a:r>
                      <a:endParaRPr sz="1400">
                        <a:latin typeface="BIZ UDPGothic"/>
                        <a:cs typeface="BIZ UDPGothic"/>
                      </a:endParaRPr>
                    </a:p>
                    <a:p>
                      <a:pPr marL="91440">
                        <a:lnSpc>
                          <a:spcPct val="100000"/>
                        </a:lnSpc>
                        <a:spcBef>
                          <a:spcPts val="335"/>
                        </a:spcBef>
                      </a:pPr>
                      <a:r>
                        <a:rPr sz="1400" dirty="0">
                          <a:solidFill>
                            <a:srgbClr val="39427A"/>
                          </a:solidFill>
                          <a:latin typeface="BIZ UDPGothic"/>
                          <a:cs typeface="BIZ UDPGothic"/>
                        </a:rPr>
                        <a:t>・出産または3</a:t>
                      </a:r>
                      <a:r>
                        <a:rPr sz="1400" spc="-25" dirty="0">
                          <a:solidFill>
                            <a:srgbClr val="39427A"/>
                          </a:solidFill>
                          <a:latin typeface="BIZ UDPGothic"/>
                          <a:cs typeface="BIZ UDPGothic"/>
                        </a:rPr>
                        <a:t>歳に達するまでの子を養育するため、採用の中断及びそれに伴う延長を行った方</a:t>
                      </a:r>
                      <a:endParaRPr sz="1400">
                        <a:latin typeface="BIZ UDPGothic"/>
                        <a:cs typeface="BIZ UDPGothic"/>
                      </a:endParaRPr>
                    </a:p>
                    <a:p>
                      <a:pPr marL="91440">
                        <a:lnSpc>
                          <a:spcPct val="100000"/>
                        </a:lnSpc>
                        <a:spcBef>
                          <a:spcPts val="335"/>
                        </a:spcBef>
                      </a:pPr>
                      <a:r>
                        <a:rPr sz="1400" spc="-20" dirty="0">
                          <a:solidFill>
                            <a:srgbClr val="39427A"/>
                          </a:solidFill>
                          <a:latin typeface="BIZ UDPGothic"/>
                          <a:cs typeface="BIZ UDPGothic"/>
                        </a:rPr>
                        <a:t>・出産・育児により研究に十分な時間を割けない方等</a:t>
                      </a:r>
                      <a:endParaRPr sz="1400">
                        <a:latin typeface="BIZ UDPGothic"/>
                        <a:cs typeface="BIZ UDPGothic"/>
                      </a:endParaRPr>
                    </a:p>
                  </a:txBody>
                  <a:tcPr marL="0" marR="0" marT="14668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0"/>
                  </a:ext>
                </a:extLst>
              </a:tr>
              <a:tr h="1402080">
                <a:tc>
                  <a:txBody>
                    <a:bodyPr/>
                    <a:lstStyle/>
                    <a:p>
                      <a:pPr>
                        <a:lnSpc>
                          <a:spcPct val="100000"/>
                        </a:lnSpc>
                      </a:pPr>
                      <a:endParaRPr sz="1400">
                        <a:latin typeface="Times New Roman"/>
                        <a:cs typeface="Times New Roman"/>
                      </a:endParaRPr>
                    </a:p>
                    <a:p>
                      <a:pPr>
                        <a:lnSpc>
                          <a:spcPct val="100000"/>
                        </a:lnSpc>
                        <a:spcBef>
                          <a:spcPts val="1545"/>
                        </a:spcBef>
                      </a:pPr>
                      <a:endParaRPr sz="1400">
                        <a:latin typeface="Times New Roman"/>
                        <a:cs typeface="Times New Roman"/>
                      </a:endParaRPr>
                    </a:p>
                    <a:p>
                      <a:pPr marL="635" algn="ctr">
                        <a:lnSpc>
                          <a:spcPct val="100000"/>
                        </a:lnSpc>
                      </a:pPr>
                      <a:r>
                        <a:rPr sz="1400" b="1" spc="-25" dirty="0">
                          <a:solidFill>
                            <a:srgbClr val="39427A"/>
                          </a:solidFill>
                          <a:latin typeface="BIZ UDPGothic"/>
                          <a:cs typeface="BIZ UDPGothic"/>
                        </a:rPr>
                        <a:t>概要</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55"/>
                        </a:spcBef>
                      </a:pPr>
                      <a:endParaRPr sz="1400">
                        <a:latin typeface="Times New Roman"/>
                        <a:cs typeface="Times New Roman"/>
                      </a:endParaRPr>
                    </a:p>
                    <a:p>
                      <a:pPr marL="91440">
                        <a:lnSpc>
                          <a:spcPct val="100000"/>
                        </a:lnSpc>
                        <a:spcBef>
                          <a:spcPts val="5"/>
                        </a:spcBef>
                      </a:pPr>
                      <a:r>
                        <a:rPr sz="1400" spc="-20" dirty="0">
                          <a:solidFill>
                            <a:srgbClr val="39427A"/>
                          </a:solidFill>
                          <a:latin typeface="BIZ UDPGothic"/>
                          <a:cs typeface="BIZ UDPGothic"/>
                        </a:rPr>
                        <a:t>・研究中断期間内における、</a:t>
                      </a:r>
                      <a:r>
                        <a:rPr sz="1400" u="sng" spc="-10" dirty="0">
                          <a:solidFill>
                            <a:srgbClr val="39427A"/>
                          </a:solidFill>
                          <a:uFill>
                            <a:solidFill>
                              <a:srgbClr val="39427A"/>
                            </a:solidFill>
                          </a:uFill>
                          <a:latin typeface="BIZ UDPGothic"/>
                          <a:cs typeface="BIZ UDPGothic"/>
                        </a:rPr>
                        <a:t>短時間の研究継続を支援</a:t>
                      </a:r>
                      <a:r>
                        <a:rPr sz="1400" u="none" spc="-25" dirty="0">
                          <a:solidFill>
                            <a:srgbClr val="39427A"/>
                          </a:solidFill>
                          <a:latin typeface="BIZ UDPGothic"/>
                          <a:cs typeface="BIZ UDPGothic"/>
                        </a:rPr>
                        <a:t>します。</a:t>
                      </a:r>
                      <a:endParaRPr sz="1400">
                        <a:latin typeface="BIZ UDPGothic"/>
                        <a:cs typeface="BIZ UDPGothic"/>
                      </a:endParaRPr>
                    </a:p>
                    <a:p>
                      <a:pPr marL="91440" marR="114300">
                        <a:lnSpc>
                          <a:spcPct val="120000"/>
                        </a:lnSpc>
                      </a:pPr>
                      <a:r>
                        <a:rPr sz="1400" spc="-20" dirty="0">
                          <a:solidFill>
                            <a:srgbClr val="39427A"/>
                          </a:solidFill>
                          <a:latin typeface="BIZ UDPGothic"/>
                          <a:cs typeface="BIZ UDPGothic"/>
                        </a:rPr>
                        <a:t>・「研究再開準備支援」の取扱いを受けた期間は、その２分の１の期間についてのみ、採用終了日を繰り延べま</a:t>
                      </a:r>
                      <a:r>
                        <a:rPr sz="1400" spc="-10" dirty="0">
                          <a:solidFill>
                            <a:srgbClr val="39427A"/>
                          </a:solidFill>
                          <a:latin typeface="BIZ UDPGothic"/>
                          <a:cs typeface="BIZ UDPGothic"/>
                        </a:rPr>
                        <a:t>す</a:t>
                      </a:r>
                      <a:r>
                        <a:rPr sz="1400" dirty="0">
                          <a:solidFill>
                            <a:srgbClr val="39427A"/>
                          </a:solidFill>
                          <a:latin typeface="BIZ UDPGothic"/>
                          <a:cs typeface="BIZ UDPGothic"/>
                        </a:rPr>
                        <a:t>（</a:t>
                      </a:r>
                      <a:r>
                        <a:rPr sz="1400" u="sng" spc="-5" dirty="0">
                          <a:solidFill>
                            <a:srgbClr val="39427A"/>
                          </a:solidFill>
                          <a:uFill>
                            <a:solidFill>
                              <a:srgbClr val="39427A"/>
                            </a:solidFill>
                          </a:uFill>
                          <a:latin typeface="BIZ UDPGothic"/>
                          <a:cs typeface="BIZ UDPGothic"/>
                        </a:rPr>
                        <a:t>採用期間の延長</a:t>
                      </a:r>
                      <a:r>
                        <a:rPr sz="1400" u="none" dirty="0">
                          <a:solidFill>
                            <a:srgbClr val="39427A"/>
                          </a:solidFill>
                          <a:latin typeface="BIZ UDPGothic"/>
                          <a:cs typeface="BIZ UDPGothic"/>
                        </a:rPr>
                        <a:t>）</a:t>
                      </a:r>
                      <a:r>
                        <a:rPr sz="1400" u="none" spc="-50" dirty="0">
                          <a:solidFill>
                            <a:srgbClr val="39427A"/>
                          </a:solidFill>
                          <a:latin typeface="BIZ UDPGothic"/>
                          <a:cs typeface="BIZ UDPGothic"/>
                        </a:rPr>
                        <a:t>。</a:t>
                      </a:r>
                      <a:endParaRPr sz="1400">
                        <a:latin typeface="BIZ UDPGothic"/>
                        <a:cs typeface="BIZ UDPGothic"/>
                      </a:endParaRPr>
                    </a:p>
                  </a:txBody>
                  <a:tcPr marL="0" marR="0" marT="14668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811530">
                <a:tc>
                  <a:txBody>
                    <a:bodyPr/>
                    <a:lstStyle/>
                    <a:p>
                      <a:pPr>
                        <a:lnSpc>
                          <a:spcPct val="100000"/>
                        </a:lnSpc>
                        <a:spcBef>
                          <a:spcPts val="830"/>
                        </a:spcBef>
                      </a:pPr>
                      <a:endParaRPr sz="1400">
                        <a:latin typeface="Times New Roman"/>
                        <a:cs typeface="Times New Roman"/>
                      </a:endParaRPr>
                    </a:p>
                    <a:p>
                      <a:pPr marL="635" algn="ctr">
                        <a:lnSpc>
                          <a:spcPct val="100000"/>
                        </a:lnSpc>
                        <a:spcBef>
                          <a:spcPts val="5"/>
                        </a:spcBef>
                      </a:pPr>
                      <a:r>
                        <a:rPr sz="1400" b="1" spc="-15" dirty="0">
                          <a:solidFill>
                            <a:srgbClr val="39427A"/>
                          </a:solidFill>
                          <a:latin typeface="BIZ UDPGothic"/>
                          <a:cs typeface="BIZ UDPGothic"/>
                        </a:rPr>
                        <a:t>支給金額</a:t>
                      </a:r>
                      <a:endParaRPr sz="1400">
                        <a:latin typeface="BIZ UDPGothic"/>
                        <a:cs typeface="BIZ UDPGothic"/>
                      </a:endParaRPr>
                    </a:p>
                  </a:txBody>
                  <a:tcPr marL="0" marR="0" marT="1054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830"/>
                        </a:spcBef>
                      </a:pPr>
                      <a:endParaRPr sz="1400" dirty="0">
                        <a:latin typeface="Times New Roman"/>
                        <a:cs typeface="Times New Roman"/>
                      </a:endParaRPr>
                    </a:p>
                    <a:p>
                      <a:pPr marL="91440">
                        <a:lnSpc>
                          <a:spcPct val="100000"/>
                        </a:lnSpc>
                        <a:spcBef>
                          <a:spcPts val="5"/>
                        </a:spcBef>
                      </a:pPr>
                      <a:r>
                        <a:rPr sz="1400" spc="-10" dirty="0">
                          <a:solidFill>
                            <a:srgbClr val="39427A"/>
                          </a:solidFill>
                          <a:latin typeface="BIZ UDPGothic"/>
                          <a:cs typeface="BIZ UDPGothic"/>
                        </a:rPr>
                        <a:t>研究奨励金の半額</a:t>
                      </a:r>
                      <a:endParaRPr sz="1400" dirty="0">
                        <a:latin typeface="BIZ UDPGothic"/>
                        <a:cs typeface="BIZ UDPGothic"/>
                      </a:endParaRPr>
                    </a:p>
                    <a:p>
                      <a:pPr marR="1315085" algn="r">
                        <a:lnSpc>
                          <a:spcPts val="1245"/>
                        </a:lnSpc>
                        <a:spcBef>
                          <a:spcPts val="919"/>
                        </a:spcBef>
                      </a:pPr>
                      <a:r>
                        <a:rPr sz="1400" spc="-10" dirty="0">
                          <a:solidFill>
                            <a:srgbClr val="39427A"/>
                          </a:solidFill>
                          <a:latin typeface="BIZ UDPGothic"/>
                          <a:cs typeface="BIZ UDPGothic"/>
                        </a:rPr>
                        <a:t>科研費も使える</a:t>
                      </a:r>
                      <a:endParaRPr sz="1400" dirty="0">
                        <a:latin typeface="BIZ UDPGothic"/>
                        <a:cs typeface="BIZ UDPGothic"/>
                      </a:endParaRPr>
                    </a:p>
                  </a:txBody>
                  <a:tcPr marL="0" marR="0" marT="1054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8436991" y="5655970"/>
            <a:ext cx="120205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39427A"/>
                </a:solidFill>
                <a:latin typeface="BIZ UDPGothic"/>
                <a:cs typeface="BIZ UDPGothic"/>
              </a:rPr>
              <a:t>ようになります</a:t>
            </a:r>
            <a:endParaRPr sz="1400">
              <a:latin typeface="BIZ UDPGothic"/>
              <a:cs typeface="BIZ UDPGothic"/>
            </a:endParaRPr>
          </a:p>
        </p:txBody>
      </p:sp>
      <p:pic>
        <p:nvPicPr>
          <p:cNvPr id="7" name="object 7"/>
          <p:cNvPicPr/>
          <p:nvPr/>
        </p:nvPicPr>
        <p:blipFill>
          <a:blip r:embed="rId3" cstate="print"/>
          <a:stretch>
            <a:fillRect/>
          </a:stretch>
        </p:blipFill>
        <p:spPr>
          <a:xfrm>
            <a:off x="10174223" y="4965191"/>
            <a:ext cx="1143000" cy="1293876"/>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18</a:t>
            </a:r>
          </a:p>
        </p:txBody>
      </p:sp>
      <p:sp>
        <p:nvSpPr>
          <p:cNvPr id="9" name="吹き出し: 円形 8">
            <a:extLst>
              <a:ext uri="{FF2B5EF4-FFF2-40B4-BE49-F238E27FC236}">
                <a16:creationId xmlns:a16="http://schemas.microsoft.com/office/drawing/2014/main" id="{ABCCB221-D4BD-9D99-BE6F-65D2BA3DD767}"/>
              </a:ext>
            </a:extLst>
          </p:cNvPr>
          <p:cNvSpPr/>
          <p:nvPr/>
        </p:nvSpPr>
        <p:spPr>
          <a:xfrm>
            <a:off x="8078724" y="5077970"/>
            <a:ext cx="1905000" cy="1178048"/>
          </a:xfrm>
          <a:prstGeom prst="wedgeEllipseCallout">
            <a:avLst>
              <a:gd name="adj1" fmla="val 63817"/>
              <a:gd name="adj2" fmla="val 1564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400" dirty="0">
                <a:solidFill>
                  <a:schemeClr val="tx2"/>
                </a:solidFill>
                <a:latin typeface="BIZ UDPゴシック" panose="020B0400000000000000" pitchFamily="50" charset="-128"/>
                <a:ea typeface="BIZ UDPゴシック" panose="020B0400000000000000" pitchFamily="50" charset="-128"/>
              </a:rPr>
              <a:t>科研費も使えるようになります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pic>
        <p:nvPicPr>
          <p:cNvPr id="5" name="object 5"/>
          <p:cNvPicPr/>
          <p:nvPr/>
        </p:nvPicPr>
        <p:blipFill>
          <a:blip r:embed="rId3" cstate="print"/>
          <a:stretch>
            <a:fillRect/>
          </a:stretch>
        </p:blipFill>
        <p:spPr>
          <a:xfrm>
            <a:off x="11437619" y="89915"/>
            <a:ext cx="649224" cy="661415"/>
          </a:xfrm>
          <a:prstGeom prst="rect">
            <a:avLst/>
          </a:prstGeom>
        </p:spPr>
      </p:pic>
      <p:sp>
        <p:nvSpPr>
          <p:cNvPr id="6" name="object 6"/>
          <p:cNvSpPr txBox="1"/>
          <p:nvPr/>
        </p:nvSpPr>
        <p:spPr>
          <a:xfrm>
            <a:off x="5778500" y="321386"/>
            <a:ext cx="635000" cy="391795"/>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39427A"/>
                </a:solidFill>
                <a:latin typeface="BIZ UDPGothic"/>
                <a:cs typeface="BIZ UDPGothic"/>
              </a:rPr>
              <a:t>目次</a:t>
            </a:r>
            <a:endParaRPr sz="2400">
              <a:latin typeface="BIZ UDPGothic"/>
              <a:cs typeface="BIZ UDPGothic"/>
            </a:endParaRPr>
          </a:p>
        </p:txBody>
      </p:sp>
      <p:grpSp>
        <p:nvGrpSpPr>
          <p:cNvPr id="7" name="object 7"/>
          <p:cNvGrpSpPr/>
          <p:nvPr/>
        </p:nvGrpSpPr>
        <p:grpSpPr>
          <a:xfrm>
            <a:off x="0" y="801623"/>
            <a:ext cx="12192000" cy="59690"/>
            <a:chOff x="0" y="801623"/>
            <a:chExt cx="12192000" cy="59690"/>
          </a:xfrm>
        </p:grpSpPr>
        <p:sp>
          <p:nvSpPr>
            <p:cNvPr id="8" name="object 8"/>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9" name="object 9"/>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sp>
        <p:nvSpPr>
          <p:cNvPr id="10" name="object 10"/>
          <p:cNvSpPr/>
          <p:nvPr/>
        </p:nvSpPr>
        <p:spPr>
          <a:xfrm>
            <a:off x="1935479" y="1376172"/>
            <a:ext cx="8321040" cy="4570730"/>
          </a:xfrm>
          <a:custGeom>
            <a:avLst/>
            <a:gdLst/>
            <a:ahLst/>
            <a:cxnLst/>
            <a:rect l="l" t="t" r="r" b="b"/>
            <a:pathLst>
              <a:path w="8321040" h="4570730">
                <a:moveTo>
                  <a:pt x="8200009" y="0"/>
                </a:moveTo>
                <a:lnTo>
                  <a:pt x="121031" y="0"/>
                </a:lnTo>
                <a:lnTo>
                  <a:pt x="73937" y="9517"/>
                </a:lnTo>
                <a:lnTo>
                  <a:pt x="35464" y="35464"/>
                </a:lnTo>
                <a:lnTo>
                  <a:pt x="9517" y="73937"/>
                </a:lnTo>
                <a:lnTo>
                  <a:pt x="0" y="121030"/>
                </a:lnTo>
                <a:lnTo>
                  <a:pt x="0" y="4449445"/>
                </a:lnTo>
                <a:lnTo>
                  <a:pt x="9517" y="4496554"/>
                </a:lnTo>
                <a:lnTo>
                  <a:pt x="35464" y="4535025"/>
                </a:lnTo>
                <a:lnTo>
                  <a:pt x="73937" y="4560964"/>
                </a:lnTo>
                <a:lnTo>
                  <a:pt x="121031" y="4570476"/>
                </a:lnTo>
                <a:lnTo>
                  <a:pt x="8200009" y="4570476"/>
                </a:lnTo>
                <a:lnTo>
                  <a:pt x="8247102" y="4560964"/>
                </a:lnTo>
                <a:lnTo>
                  <a:pt x="8285575" y="4535025"/>
                </a:lnTo>
                <a:lnTo>
                  <a:pt x="8311522" y="4496554"/>
                </a:lnTo>
                <a:lnTo>
                  <a:pt x="8321040" y="4449445"/>
                </a:lnTo>
                <a:lnTo>
                  <a:pt x="8321040" y="121030"/>
                </a:lnTo>
                <a:lnTo>
                  <a:pt x="8311522" y="73937"/>
                </a:lnTo>
                <a:lnTo>
                  <a:pt x="8285575" y="35464"/>
                </a:lnTo>
                <a:lnTo>
                  <a:pt x="8247102" y="9517"/>
                </a:lnTo>
                <a:lnTo>
                  <a:pt x="8200009" y="0"/>
                </a:lnTo>
                <a:close/>
              </a:path>
            </a:pathLst>
          </a:custGeom>
          <a:solidFill>
            <a:srgbClr val="EAEBF6"/>
          </a:solidFill>
        </p:spPr>
        <p:txBody>
          <a:bodyPr wrap="square" lIns="0" tIns="0" rIns="0" bIns="0" rtlCol="0"/>
          <a:lstStyle/>
          <a:p>
            <a:endParaRPr/>
          </a:p>
        </p:txBody>
      </p:sp>
      <p:sp>
        <p:nvSpPr>
          <p:cNvPr id="11" name="object 11" descr="$PPTXTitle"/>
          <p:cNvSpPr txBox="1">
            <a:spLocks noGrp="1"/>
          </p:cNvSpPr>
          <p:nvPr>
            <p:ph type="title"/>
          </p:nvPr>
        </p:nvSpPr>
        <p:spPr>
          <a:xfrm>
            <a:off x="2579370" y="1823161"/>
            <a:ext cx="907415" cy="300355"/>
          </a:xfrm>
          <a:prstGeom prst="rect">
            <a:avLst/>
          </a:prstGeom>
        </p:spPr>
        <p:txBody>
          <a:bodyPr vert="horz" wrap="square" lIns="0" tIns="12700" rIns="0" bIns="0" rtlCol="0">
            <a:spAutoFit/>
          </a:bodyPr>
          <a:lstStyle/>
          <a:p>
            <a:pPr marL="12700">
              <a:lnSpc>
                <a:spcPct val="100000"/>
              </a:lnSpc>
              <a:spcBef>
                <a:spcPts val="100"/>
              </a:spcBef>
            </a:pPr>
            <a:r>
              <a:rPr sz="1800" spc="-25" dirty="0"/>
              <a:t>はじめに</a:t>
            </a:r>
            <a:endParaRPr sz="180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81610">
              <a:lnSpc>
                <a:spcPts val="1605"/>
              </a:lnSpc>
            </a:pPr>
            <a:r>
              <a:rPr spc="-50" dirty="0"/>
              <a:t>1</a:t>
            </a:r>
          </a:p>
        </p:txBody>
      </p:sp>
      <p:sp>
        <p:nvSpPr>
          <p:cNvPr id="12" name="object 12"/>
          <p:cNvSpPr txBox="1"/>
          <p:nvPr/>
        </p:nvSpPr>
        <p:spPr>
          <a:xfrm>
            <a:off x="2579370" y="2266778"/>
            <a:ext cx="3573779" cy="3231526"/>
          </a:xfrm>
          <a:prstGeom prst="rect">
            <a:avLst/>
          </a:prstGeom>
        </p:spPr>
        <p:txBody>
          <a:bodyPr vert="horz" wrap="square" lIns="0" tIns="12700" rIns="0" bIns="0" rtlCol="0">
            <a:spAutoFit/>
          </a:bodyPr>
          <a:lstStyle/>
          <a:p>
            <a:pPr>
              <a:lnSpc>
                <a:spcPct val="200000"/>
              </a:lnSpc>
            </a:pPr>
            <a:r>
              <a:rPr sz="1800" spc="-10" dirty="0">
                <a:solidFill>
                  <a:srgbClr val="39427A"/>
                </a:solidFill>
                <a:latin typeface="BIZ UDPGothic"/>
                <a:cs typeface="BIZ UDPGothic"/>
              </a:rPr>
              <a:t>０１｜</a:t>
            </a:r>
            <a:r>
              <a:rPr sz="1800" spc="-5" dirty="0">
                <a:solidFill>
                  <a:srgbClr val="39427A"/>
                </a:solidFill>
                <a:latin typeface="BIZ UDPGothic"/>
                <a:cs typeface="BIZ UDPGothic"/>
              </a:rPr>
              <a:t>特別研究員事業の概要</a:t>
            </a:r>
            <a:endParaRPr sz="1800" dirty="0">
              <a:latin typeface="BIZ UDPGothic"/>
              <a:cs typeface="BIZ UDPGothic"/>
            </a:endParaRPr>
          </a:p>
          <a:p>
            <a:pPr marR="5080">
              <a:lnSpc>
                <a:spcPct val="200000"/>
              </a:lnSpc>
            </a:pPr>
            <a:r>
              <a:rPr sz="1800" dirty="0">
                <a:solidFill>
                  <a:srgbClr val="39427A"/>
                </a:solidFill>
                <a:latin typeface="BIZ UDPGothic"/>
                <a:cs typeface="BIZ UDPGothic"/>
              </a:rPr>
              <a:t>０２｜</a:t>
            </a:r>
            <a:r>
              <a:rPr sz="1800" spc="-5" dirty="0">
                <a:solidFill>
                  <a:srgbClr val="39427A"/>
                </a:solidFill>
                <a:latin typeface="BIZ UDPGothic"/>
                <a:cs typeface="BIZ UDPGothic"/>
              </a:rPr>
              <a:t>特別研究員事業の最近の動向</a:t>
            </a:r>
            <a:r>
              <a:rPr sz="1800" spc="-50" dirty="0">
                <a:solidFill>
                  <a:srgbClr val="39427A"/>
                </a:solidFill>
                <a:latin typeface="BIZ UDPGothic"/>
                <a:cs typeface="BIZ UDPGothic"/>
              </a:rPr>
              <a:t> </a:t>
            </a:r>
            <a:r>
              <a:rPr sz="1800" dirty="0">
                <a:solidFill>
                  <a:srgbClr val="39427A"/>
                </a:solidFill>
                <a:latin typeface="BIZ UDPGothic"/>
                <a:cs typeface="BIZ UDPGothic"/>
              </a:rPr>
              <a:t>０3｜</a:t>
            </a:r>
            <a:r>
              <a:rPr sz="1800" spc="-10" dirty="0">
                <a:solidFill>
                  <a:srgbClr val="39427A"/>
                </a:solidFill>
                <a:latin typeface="BIZ UDPGothic"/>
                <a:cs typeface="BIZ UDPGothic"/>
              </a:rPr>
              <a:t>申請資格と支援内容</a:t>
            </a:r>
            <a:endParaRPr lang="en-US" sz="1800" spc="500" dirty="0">
              <a:solidFill>
                <a:srgbClr val="39427A"/>
              </a:solidFill>
              <a:latin typeface="BIZ UDPGothic"/>
              <a:cs typeface="BIZ UDPGothic"/>
            </a:endParaRPr>
          </a:p>
          <a:p>
            <a:pPr marR="5080">
              <a:lnSpc>
                <a:spcPct val="200000"/>
              </a:lnSpc>
            </a:pPr>
            <a:r>
              <a:rPr sz="1800" spc="-10" dirty="0">
                <a:solidFill>
                  <a:srgbClr val="39427A"/>
                </a:solidFill>
                <a:latin typeface="BIZ UDPGothic"/>
                <a:cs typeface="BIZ UDPGothic"/>
              </a:rPr>
              <a:t>０4｜</a:t>
            </a:r>
            <a:r>
              <a:rPr sz="1800" spc="-15" dirty="0">
                <a:solidFill>
                  <a:srgbClr val="39427A"/>
                </a:solidFill>
                <a:latin typeface="BIZ UDPGothic"/>
                <a:cs typeface="BIZ UDPGothic"/>
              </a:rPr>
              <a:t>審査とスケジュール</a:t>
            </a:r>
            <a:endParaRPr lang="en-US" spc="500" dirty="0">
              <a:solidFill>
                <a:srgbClr val="39427A"/>
              </a:solidFill>
              <a:latin typeface="BIZ UDPGothic"/>
              <a:cs typeface="BIZ UDPGothic"/>
            </a:endParaRPr>
          </a:p>
          <a:p>
            <a:pPr marR="5080">
              <a:lnSpc>
                <a:spcPct val="200000"/>
              </a:lnSpc>
            </a:pPr>
            <a:r>
              <a:rPr sz="1800" spc="-10" dirty="0">
                <a:solidFill>
                  <a:srgbClr val="39427A"/>
                </a:solidFill>
                <a:latin typeface="BIZ UDPGothic"/>
                <a:cs typeface="BIZ UDPGothic"/>
              </a:rPr>
              <a:t>０５｜科研費（特別研究員奨励費</a:t>
            </a:r>
            <a:r>
              <a:rPr sz="1800" spc="-50" dirty="0">
                <a:solidFill>
                  <a:srgbClr val="39427A"/>
                </a:solidFill>
                <a:latin typeface="BIZ UDPGothic"/>
                <a:cs typeface="BIZ UDPGothic"/>
              </a:rPr>
              <a:t>）</a:t>
            </a:r>
            <a:endParaRPr lang="en-US" spc="-50" dirty="0">
              <a:latin typeface="BIZ UDPGothic"/>
              <a:cs typeface="BIZ UDPGothic"/>
            </a:endParaRPr>
          </a:p>
          <a:p>
            <a:pPr marR="5080">
              <a:lnSpc>
                <a:spcPct val="200000"/>
              </a:lnSpc>
            </a:pPr>
            <a:r>
              <a:rPr sz="1800" dirty="0">
                <a:solidFill>
                  <a:srgbClr val="39427A"/>
                </a:solidFill>
                <a:latin typeface="BIZ UDPGothic"/>
                <a:cs typeface="BIZ UDPGothic"/>
              </a:rPr>
              <a:t>０６｜</a:t>
            </a:r>
            <a:r>
              <a:rPr sz="1800" spc="-10" dirty="0">
                <a:solidFill>
                  <a:srgbClr val="39427A"/>
                </a:solidFill>
                <a:latin typeface="BIZ UDPGothic"/>
                <a:cs typeface="BIZ UDPGothic"/>
              </a:rPr>
              <a:t>採用期間中の条件等</a:t>
            </a:r>
            <a:endParaRPr sz="1800" dirty="0">
              <a:latin typeface="BIZ UDPGothic"/>
              <a:cs typeface="BIZ UDP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4028" y="1305559"/>
            <a:ext cx="10027920"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39427A"/>
                </a:solidFill>
                <a:latin typeface="BIZ UDPGothic"/>
                <a:cs typeface="BIZ UDPGothic"/>
              </a:rPr>
              <a:t>採用期間中に出産する場合や、出産を理由に研究を中断している期間について支援金を支給します。</a:t>
            </a:r>
            <a:endParaRPr sz="1800">
              <a:latin typeface="BIZ UDPGothic"/>
              <a:cs typeface="BIZ UDPGothic"/>
            </a:endParaRPr>
          </a:p>
        </p:txBody>
      </p:sp>
      <p:sp>
        <p:nvSpPr>
          <p:cNvPr id="3" name="object 3" descr="$PPTXTitle"/>
          <p:cNvSpPr txBox="1">
            <a:spLocks noGrp="1"/>
          </p:cNvSpPr>
          <p:nvPr>
            <p:ph type="title"/>
          </p:nvPr>
        </p:nvSpPr>
        <p:spPr>
          <a:xfrm>
            <a:off x="1903857" y="321386"/>
            <a:ext cx="8383270" cy="391795"/>
          </a:xfrm>
          <a:prstGeom prst="rect">
            <a:avLst/>
          </a:prstGeom>
        </p:spPr>
        <p:txBody>
          <a:bodyPr vert="horz" wrap="square" lIns="0" tIns="12700" rIns="0" bIns="0" rtlCol="0">
            <a:spAutoFit/>
          </a:bodyPr>
          <a:lstStyle/>
          <a:p>
            <a:pPr marL="12700">
              <a:lnSpc>
                <a:spcPct val="100000"/>
              </a:lnSpc>
              <a:spcBef>
                <a:spcPts val="100"/>
              </a:spcBef>
            </a:pPr>
            <a:r>
              <a:rPr spc="-10" dirty="0"/>
              <a:t>最近の動向⑥｜</a:t>
            </a:r>
            <a:r>
              <a:rPr spc="-15" dirty="0"/>
              <a:t>女性研究者の出産に伴うキャリア継続支援事業</a:t>
            </a:r>
          </a:p>
        </p:txBody>
      </p:sp>
      <p:sp>
        <p:nvSpPr>
          <p:cNvPr id="4" name="object 4"/>
          <p:cNvSpPr txBox="1"/>
          <p:nvPr/>
        </p:nvSpPr>
        <p:spPr>
          <a:xfrm>
            <a:off x="8230616" y="1909953"/>
            <a:ext cx="2800350"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39427A"/>
                </a:solidFill>
                <a:latin typeface="BIZ UDPGothic"/>
                <a:cs typeface="BIZ UDPGothic"/>
              </a:rPr>
              <a:t>※詳細については最新の募集要領等をご確認ください。</a:t>
            </a:r>
            <a:endParaRPr sz="900">
              <a:latin typeface="BIZ UDPGothic"/>
              <a:cs typeface="BIZ UDPGothic"/>
            </a:endParaRPr>
          </a:p>
        </p:txBody>
      </p:sp>
      <p:pic>
        <p:nvPicPr>
          <p:cNvPr id="5" name="object 5"/>
          <p:cNvPicPr/>
          <p:nvPr/>
        </p:nvPicPr>
        <p:blipFill>
          <a:blip r:embed="rId2" cstate="print"/>
          <a:stretch>
            <a:fillRect/>
          </a:stretch>
        </p:blipFill>
        <p:spPr>
          <a:xfrm>
            <a:off x="8446007" y="4512564"/>
            <a:ext cx="1844040" cy="1266444"/>
          </a:xfrm>
          <a:prstGeom prst="rect">
            <a:avLst/>
          </a:prstGeom>
        </p:spPr>
      </p:pic>
      <p:graphicFrame>
        <p:nvGraphicFramePr>
          <p:cNvPr id="6" name="object 6"/>
          <p:cNvGraphicFramePr>
            <a:graphicFrameLocks noGrp="1"/>
          </p:cNvGraphicFramePr>
          <p:nvPr/>
        </p:nvGraphicFramePr>
        <p:xfrm>
          <a:off x="1193800" y="2112772"/>
          <a:ext cx="9756775" cy="3716655"/>
        </p:xfrm>
        <a:graphic>
          <a:graphicData uri="http://schemas.openxmlformats.org/drawingml/2006/table">
            <a:tbl>
              <a:tblPr firstRow="1" bandRow="1">
                <a:tableStyleId>{2D5ABB26-0587-4C30-8999-92F81FD0307C}</a:tableStyleId>
              </a:tblPr>
              <a:tblGrid>
                <a:gridCol w="1721485">
                  <a:extLst>
                    <a:ext uri="{9D8B030D-6E8A-4147-A177-3AD203B41FA5}">
                      <a16:colId xmlns:a16="http://schemas.microsoft.com/office/drawing/2014/main" val="20000"/>
                    </a:ext>
                  </a:extLst>
                </a:gridCol>
                <a:gridCol w="8035290">
                  <a:extLst>
                    <a:ext uri="{9D8B030D-6E8A-4147-A177-3AD203B41FA5}">
                      <a16:colId xmlns:a16="http://schemas.microsoft.com/office/drawing/2014/main" val="20001"/>
                    </a:ext>
                  </a:extLst>
                </a:gridCol>
              </a:tblGrid>
              <a:tr h="1176655">
                <a:tc>
                  <a:txBody>
                    <a:bodyPr/>
                    <a:lstStyle/>
                    <a:p>
                      <a:pPr>
                        <a:lnSpc>
                          <a:spcPct val="100000"/>
                        </a:lnSpc>
                      </a:pPr>
                      <a:endParaRPr sz="1400">
                        <a:latin typeface="Times New Roman"/>
                        <a:cs typeface="Times New Roman"/>
                      </a:endParaRPr>
                    </a:p>
                    <a:p>
                      <a:pPr>
                        <a:lnSpc>
                          <a:spcPct val="100000"/>
                        </a:lnSpc>
                        <a:spcBef>
                          <a:spcPts val="650"/>
                        </a:spcBef>
                      </a:pPr>
                      <a:endParaRPr sz="1400">
                        <a:latin typeface="Times New Roman"/>
                        <a:cs typeface="Times New Roman"/>
                      </a:endParaRPr>
                    </a:p>
                    <a:p>
                      <a:pPr algn="ctr">
                        <a:lnSpc>
                          <a:spcPct val="100000"/>
                        </a:lnSpc>
                        <a:spcBef>
                          <a:spcPts val="5"/>
                        </a:spcBef>
                      </a:pPr>
                      <a:r>
                        <a:rPr sz="1400" b="1" spc="-20" dirty="0">
                          <a:solidFill>
                            <a:srgbClr val="39427A"/>
                          </a:solidFill>
                          <a:latin typeface="BIZ UDPGothic"/>
                          <a:cs typeface="BIZ UDPGothic"/>
                        </a:rPr>
                        <a:t>対象者</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420"/>
                        </a:spcBef>
                      </a:pPr>
                      <a:endParaRPr sz="1400">
                        <a:latin typeface="Times New Roman"/>
                        <a:cs typeface="Times New Roman"/>
                      </a:endParaRPr>
                    </a:p>
                    <a:p>
                      <a:pPr marL="91440">
                        <a:lnSpc>
                          <a:spcPct val="100000"/>
                        </a:lnSpc>
                        <a:spcBef>
                          <a:spcPts val="5"/>
                        </a:spcBef>
                      </a:pPr>
                      <a:r>
                        <a:rPr sz="1400" spc="-20" dirty="0">
                          <a:solidFill>
                            <a:srgbClr val="39427A"/>
                          </a:solidFill>
                          <a:latin typeface="BIZ UDPGothic"/>
                          <a:cs typeface="BIZ UDPGothic"/>
                        </a:rPr>
                        <a:t>・特別研究員／海外特別研究員に採用中の方</a:t>
                      </a:r>
                      <a:endParaRPr sz="1400">
                        <a:latin typeface="BIZ UDPGothic"/>
                        <a:cs typeface="BIZ UDPGothic"/>
                      </a:endParaRPr>
                    </a:p>
                    <a:p>
                      <a:pPr marL="91440">
                        <a:lnSpc>
                          <a:spcPct val="100000"/>
                        </a:lnSpc>
                        <a:spcBef>
                          <a:spcPts val="420"/>
                        </a:spcBef>
                      </a:pPr>
                      <a:r>
                        <a:rPr sz="1400" dirty="0">
                          <a:solidFill>
                            <a:srgbClr val="39427A"/>
                          </a:solidFill>
                          <a:latin typeface="BIZ UDPGothic"/>
                          <a:cs typeface="BIZ UDPGothic"/>
                        </a:rPr>
                        <a:t>・</a:t>
                      </a:r>
                      <a:r>
                        <a:rPr sz="1400" u="sng" spc="-25" dirty="0">
                          <a:solidFill>
                            <a:srgbClr val="39427A"/>
                          </a:solidFill>
                          <a:uFill>
                            <a:solidFill>
                              <a:srgbClr val="39427A"/>
                            </a:solidFill>
                          </a:uFill>
                          <a:latin typeface="BIZ UDPGothic"/>
                          <a:cs typeface="BIZ UDPGothic"/>
                        </a:rPr>
                        <a:t>採用期間中に、出産を理由として採用の中断を行う者</a:t>
                      </a:r>
                      <a:endParaRPr sz="1400">
                        <a:latin typeface="BIZ UDPGothic"/>
                        <a:cs typeface="BIZ UDPGothic"/>
                      </a:endParaRPr>
                    </a:p>
                  </a:txBody>
                  <a:tcPr marL="0" marR="0" marT="180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0"/>
                  </a:ext>
                </a:extLst>
              </a:tr>
              <a:tr h="1176655">
                <a:tc>
                  <a:txBody>
                    <a:bodyPr/>
                    <a:lstStyle/>
                    <a:p>
                      <a:pPr>
                        <a:lnSpc>
                          <a:spcPct val="100000"/>
                        </a:lnSpc>
                      </a:pPr>
                      <a:endParaRPr sz="1400">
                        <a:latin typeface="Times New Roman"/>
                        <a:cs typeface="Times New Roman"/>
                      </a:endParaRPr>
                    </a:p>
                    <a:p>
                      <a:pPr>
                        <a:lnSpc>
                          <a:spcPct val="100000"/>
                        </a:lnSpc>
                        <a:spcBef>
                          <a:spcPts val="655"/>
                        </a:spcBef>
                      </a:pPr>
                      <a:endParaRPr sz="1400">
                        <a:latin typeface="Times New Roman"/>
                        <a:cs typeface="Times New Roman"/>
                      </a:endParaRPr>
                    </a:p>
                    <a:p>
                      <a:pPr algn="ctr">
                        <a:lnSpc>
                          <a:spcPct val="100000"/>
                        </a:lnSpc>
                      </a:pPr>
                      <a:r>
                        <a:rPr sz="1400" b="1" spc="-25" dirty="0">
                          <a:solidFill>
                            <a:srgbClr val="39427A"/>
                          </a:solidFill>
                          <a:latin typeface="BIZ UDPGothic"/>
                          <a:cs typeface="BIZ UDPGothic"/>
                        </a:rPr>
                        <a:t>概要</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91440" marR="192405">
                        <a:lnSpc>
                          <a:spcPct val="150000"/>
                        </a:lnSpc>
                        <a:spcBef>
                          <a:spcPts val="730"/>
                        </a:spcBef>
                      </a:pPr>
                      <a:r>
                        <a:rPr sz="1400" spc="-25" dirty="0">
                          <a:solidFill>
                            <a:srgbClr val="39427A"/>
                          </a:solidFill>
                          <a:latin typeface="BIZ UDPGothic"/>
                          <a:cs typeface="BIZ UDPGothic"/>
                        </a:rPr>
                        <a:t>・特別研究員や海外特別研究員として採用されている期間中に出産する場合や、出産を理由に採用を</a:t>
                      </a:r>
                      <a:r>
                        <a:rPr sz="1400" spc="-15" dirty="0">
                          <a:solidFill>
                            <a:srgbClr val="39427A"/>
                          </a:solidFill>
                          <a:latin typeface="BIZ UDPGothic"/>
                          <a:cs typeface="BIZ UDPGothic"/>
                        </a:rPr>
                        <a:t>中断している期間について、</a:t>
                      </a:r>
                      <a:r>
                        <a:rPr sz="1400" spc="-10" dirty="0">
                          <a:solidFill>
                            <a:srgbClr val="39427A"/>
                          </a:solidFill>
                          <a:latin typeface="BIZ UDPGothic"/>
                          <a:cs typeface="BIZ UDPGothic"/>
                        </a:rPr>
                        <a:t>1</a:t>
                      </a:r>
                      <a:r>
                        <a:rPr sz="1400" spc="-5" dirty="0">
                          <a:solidFill>
                            <a:srgbClr val="39427A"/>
                          </a:solidFill>
                          <a:latin typeface="BIZ UDPGothic"/>
                          <a:cs typeface="BIZ UDPGothic"/>
                        </a:rPr>
                        <a:t>日あたり</a:t>
                      </a:r>
                      <a:r>
                        <a:rPr sz="1400" spc="-10" dirty="0">
                          <a:solidFill>
                            <a:srgbClr val="39427A"/>
                          </a:solidFill>
                          <a:latin typeface="BIZ UDPGothic"/>
                          <a:cs typeface="BIZ UDPGothic"/>
                        </a:rPr>
                        <a:t>1</a:t>
                      </a:r>
                      <a:r>
                        <a:rPr sz="1400" spc="-15" dirty="0">
                          <a:solidFill>
                            <a:srgbClr val="39427A"/>
                          </a:solidFill>
                          <a:latin typeface="BIZ UDPGothic"/>
                          <a:cs typeface="BIZ UDPGothic"/>
                        </a:rPr>
                        <a:t>万円の支援金を支給します。</a:t>
                      </a:r>
                      <a:r>
                        <a:rPr sz="1400" dirty="0">
                          <a:solidFill>
                            <a:srgbClr val="39427A"/>
                          </a:solidFill>
                          <a:latin typeface="BIZ UDPGothic"/>
                          <a:cs typeface="BIZ UDPGothic"/>
                        </a:rPr>
                        <a:t>（</a:t>
                      </a:r>
                      <a:r>
                        <a:rPr sz="1400" spc="-10" dirty="0">
                          <a:solidFill>
                            <a:srgbClr val="39427A"/>
                          </a:solidFill>
                          <a:latin typeface="BIZ UDPGothic"/>
                          <a:cs typeface="BIZ UDPGothic"/>
                        </a:rPr>
                        <a:t>最大９８日間</a:t>
                      </a:r>
                      <a:r>
                        <a:rPr sz="1400" spc="-50" dirty="0">
                          <a:solidFill>
                            <a:srgbClr val="39427A"/>
                          </a:solidFill>
                          <a:latin typeface="BIZ UDPGothic"/>
                          <a:cs typeface="BIZ UDPGothic"/>
                        </a:rPr>
                        <a:t>）</a:t>
                      </a:r>
                      <a:endParaRPr sz="1400">
                        <a:latin typeface="BIZ UDPGothic"/>
                        <a:cs typeface="BIZ UDPGothic"/>
                      </a:endParaRPr>
                    </a:p>
                    <a:p>
                      <a:pPr marL="91440">
                        <a:lnSpc>
                          <a:spcPct val="100000"/>
                        </a:lnSpc>
                        <a:spcBef>
                          <a:spcPts val="840"/>
                        </a:spcBef>
                      </a:pPr>
                      <a:r>
                        <a:rPr sz="1400" spc="-25" dirty="0">
                          <a:solidFill>
                            <a:srgbClr val="39427A"/>
                          </a:solidFill>
                          <a:latin typeface="BIZ UDPGothic"/>
                          <a:cs typeface="BIZ UDPGothic"/>
                        </a:rPr>
                        <a:t>・採用の中断が承認された月数については、採用終了日を繰り延べ、採用期間が延長されます。</a:t>
                      </a:r>
                      <a:endParaRPr sz="1400">
                        <a:latin typeface="BIZ UDPGothic"/>
                        <a:cs typeface="BIZ UDPGothic"/>
                      </a:endParaRPr>
                    </a:p>
                  </a:txBody>
                  <a:tcPr marL="0" marR="0" marT="927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681355">
                <a:tc>
                  <a:txBody>
                    <a:bodyPr/>
                    <a:lstStyle/>
                    <a:p>
                      <a:pPr>
                        <a:lnSpc>
                          <a:spcPct val="100000"/>
                        </a:lnSpc>
                        <a:spcBef>
                          <a:spcPts val="315"/>
                        </a:spcBef>
                      </a:pPr>
                      <a:endParaRPr sz="1400">
                        <a:latin typeface="Times New Roman"/>
                        <a:cs typeface="Times New Roman"/>
                      </a:endParaRPr>
                    </a:p>
                    <a:p>
                      <a:pPr algn="ctr">
                        <a:lnSpc>
                          <a:spcPct val="100000"/>
                        </a:lnSpc>
                      </a:pPr>
                      <a:r>
                        <a:rPr sz="1400" b="1" spc="-15" dirty="0">
                          <a:solidFill>
                            <a:srgbClr val="39427A"/>
                          </a:solidFill>
                          <a:latin typeface="BIZ UDPGothic"/>
                          <a:cs typeface="BIZ UDPGothic"/>
                        </a:rPr>
                        <a:t>支給金額</a:t>
                      </a:r>
                      <a:endParaRPr sz="1400">
                        <a:latin typeface="BIZ UDPGothic"/>
                        <a:cs typeface="BIZ UDPGothic"/>
                      </a:endParaRPr>
                    </a:p>
                  </a:txBody>
                  <a:tcPr marL="0" marR="0" marT="4000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315"/>
                        </a:spcBef>
                      </a:pPr>
                      <a:endParaRPr sz="1400" dirty="0">
                        <a:latin typeface="Times New Roman"/>
                        <a:cs typeface="Times New Roman"/>
                      </a:endParaRPr>
                    </a:p>
                    <a:p>
                      <a:pPr marL="91440">
                        <a:lnSpc>
                          <a:spcPct val="100000"/>
                        </a:lnSpc>
                      </a:pPr>
                      <a:r>
                        <a:rPr sz="1400" dirty="0">
                          <a:solidFill>
                            <a:srgbClr val="39427A"/>
                          </a:solidFill>
                          <a:latin typeface="BIZ UDPGothic"/>
                          <a:cs typeface="BIZ UDPGothic"/>
                        </a:rPr>
                        <a:t>「</a:t>
                      </a:r>
                      <a:r>
                        <a:rPr sz="1400" spc="-10" dirty="0">
                          <a:solidFill>
                            <a:srgbClr val="39427A"/>
                          </a:solidFill>
                          <a:latin typeface="BIZ UDPGothic"/>
                          <a:cs typeface="BIZ UDPGothic"/>
                        </a:rPr>
                        <a:t>1</a:t>
                      </a:r>
                      <a:r>
                        <a:rPr sz="1400" dirty="0">
                          <a:solidFill>
                            <a:srgbClr val="39427A"/>
                          </a:solidFill>
                          <a:latin typeface="BIZ UDPGothic"/>
                          <a:cs typeface="BIZ UDPGothic"/>
                        </a:rPr>
                        <a:t>日10,000</a:t>
                      </a:r>
                      <a:r>
                        <a:rPr sz="1400" spc="-20" dirty="0">
                          <a:solidFill>
                            <a:srgbClr val="39427A"/>
                          </a:solidFill>
                          <a:latin typeface="BIZ UDPGothic"/>
                          <a:cs typeface="BIZ UDPGothic"/>
                        </a:rPr>
                        <a:t>円」×「支給対象期間の日数」</a:t>
                      </a:r>
                      <a:endParaRPr sz="1400" dirty="0">
                        <a:latin typeface="BIZ UDPGothic"/>
                        <a:cs typeface="BIZ UDPGothic"/>
                      </a:endParaRPr>
                    </a:p>
                    <a:p>
                      <a:pPr marL="5883275">
                        <a:lnSpc>
                          <a:spcPts val="1580"/>
                        </a:lnSpc>
                        <a:spcBef>
                          <a:spcPts val="75"/>
                        </a:spcBef>
                      </a:pPr>
                      <a:r>
                        <a:rPr sz="1400" spc="-10" dirty="0">
                          <a:solidFill>
                            <a:srgbClr val="39427A"/>
                          </a:solidFill>
                          <a:latin typeface="BIZ UDPGothic"/>
                          <a:cs typeface="BIZ UDPGothic"/>
                        </a:rPr>
                        <a:t>申請は随時</a:t>
                      </a:r>
                      <a:endParaRPr sz="1400" dirty="0">
                        <a:latin typeface="BIZ UDPGothic"/>
                        <a:cs typeface="BIZ UDPGothic"/>
                      </a:endParaRPr>
                    </a:p>
                  </a:txBody>
                  <a:tcPr marL="0" marR="0" marT="4000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680720">
                <a:tc>
                  <a:txBody>
                    <a:bodyPr/>
                    <a:lstStyle/>
                    <a:p>
                      <a:pPr>
                        <a:lnSpc>
                          <a:spcPct val="100000"/>
                        </a:lnSpc>
                        <a:spcBef>
                          <a:spcPts val="315"/>
                        </a:spcBef>
                      </a:pPr>
                      <a:endParaRPr sz="1400">
                        <a:latin typeface="Times New Roman"/>
                        <a:cs typeface="Times New Roman"/>
                      </a:endParaRPr>
                    </a:p>
                    <a:p>
                      <a:pPr algn="ctr">
                        <a:lnSpc>
                          <a:spcPct val="100000"/>
                        </a:lnSpc>
                      </a:pPr>
                      <a:r>
                        <a:rPr sz="1400" b="1" spc="-15" dirty="0">
                          <a:solidFill>
                            <a:srgbClr val="39427A"/>
                          </a:solidFill>
                          <a:latin typeface="BIZ UDPGothic"/>
                          <a:cs typeface="BIZ UDPGothic"/>
                        </a:rPr>
                        <a:t>支給時期</a:t>
                      </a:r>
                      <a:endParaRPr sz="1400">
                        <a:latin typeface="BIZ UDPGothic"/>
                        <a:cs typeface="BIZ UDPGothic"/>
                      </a:endParaRPr>
                    </a:p>
                  </a:txBody>
                  <a:tcPr marL="0" marR="0" marT="4000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5887720">
                        <a:lnSpc>
                          <a:spcPts val="1680"/>
                        </a:lnSpc>
                      </a:pPr>
                      <a:r>
                        <a:rPr sz="1400" spc="-20" dirty="0">
                          <a:solidFill>
                            <a:srgbClr val="39427A"/>
                          </a:solidFill>
                          <a:latin typeface="BIZ UDPGothic"/>
                          <a:cs typeface="BIZ UDPGothic"/>
                        </a:rPr>
                        <a:t>受付中です</a:t>
                      </a:r>
                      <a:endParaRPr sz="1400" dirty="0">
                        <a:latin typeface="BIZ UDPGothic"/>
                        <a:cs typeface="BIZ UDPGothic"/>
                      </a:endParaRPr>
                    </a:p>
                    <a:p>
                      <a:pPr marL="91440">
                        <a:lnSpc>
                          <a:spcPct val="100000"/>
                        </a:lnSpc>
                        <a:spcBef>
                          <a:spcPts val="250"/>
                        </a:spcBef>
                      </a:pPr>
                      <a:r>
                        <a:rPr sz="1400" spc="35" dirty="0">
                          <a:solidFill>
                            <a:srgbClr val="39427A"/>
                          </a:solidFill>
                          <a:latin typeface="BIZ UDPGothic"/>
                          <a:cs typeface="BIZ UDPGothic"/>
                        </a:rPr>
                        <a:t>毎月末頃に一括入金 </a:t>
                      </a:r>
                      <a:r>
                        <a:rPr sz="1100" spc="-10" dirty="0">
                          <a:solidFill>
                            <a:srgbClr val="39427A"/>
                          </a:solidFill>
                          <a:latin typeface="BIZ UDPGothic"/>
                          <a:cs typeface="BIZ UDPGothic"/>
                        </a:rPr>
                        <a:t>※ただし</a:t>
                      </a:r>
                      <a:r>
                        <a:rPr sz="1100" dirty="0">
                          <a:solidFill>
                            <a:srgbClr val="39427A"/>
                          </a:solidFill>
                          <a:latin typeface="BIZ UDPGothic"/>
                          <a:cs typeface="BIZ UDPGothic"/>
                        </a:rPr>
                        <a:t>12</a:t>
                      </a:r>
                      <a:r>
                        <a:rPr sz="1100" spc="-20" dirty="0">
                          <a:solidFill>
                            <a:srgbClr val="39427A"/>
                          </a:solidFill>
                          <a:latin typeface="BIZ UDPGothic"/>
                          <a:cs typeface="BIZ UDPGothic"/>
                        </a:rPr>
                        <a:t>月を除く</a:t>
                      </a:r>
                      <a:endParaRPr sz="1100" dirty="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bl>
          </a:graphicData>
        </a:graphic>
      </p:graphicFrame>
      <p:pic>
        <p:nvPicPr>
          <p:cNvPr id="7" name="object 7"/>
          <p:cNvPicPr/>
          <p:nvPr/>
        </p:nvPicPr>
        <p:blipFill>
          <a:blip r:embed="rId3" cstate="print"/>
          <a:stretch>
            <a:fillRect/>
          </a:stretch>
        </p:blipFill>
        <p:spPr>
          <a:xfrm>
            <a:off x="10174223" y="4965191"/>
            <a:ext cx="1143000" cy="1293876"/>
          </a:xfrm>
          <a:prstGeom prst="rect">
            <a:avLst/>
          </a:prstGeom>
        </p:spPr>
      </p:pic>
      <p:sp>
        <p:nvSpPr>
          <p:cNvPr id="8" name="object 8"/>
          <p:cNvSpPr txBox="1"/>
          <p:nvPr/>
        </p:nvSpPr>
        <p:spPr>
          <a:xfrm>
            <a:off x="5335015" y="6050991"/>
            <a:ext cx="476186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研究者のワークライフバランスを応援する研究者コミュニティサイト「</a:t>
            </a:r>
            <a:r>
              <a:rPr sz="900" spc="-10" dirty="0">
                <a:solidFill>
                  <a:srgbClr val="39427A"/>
                </a:solidFill>
                <a:latin typeface="Arial"/>
                <a:cs typeface="Arial"/>
              </a:rPr>
              <a:t>CHEERS</a:t>
            </a:r>
            <a:r>
              <a:rPr sz="900" spc="-20" dirty="0">
                <a:solidFill>
                  <a:srgbClr val="39427A"/>
                </a:solidFill>
                <a:latin typeface="BIZ UDPGothic"/>
                <a:cs typeface="BIZ UDPGothic"/>
              </a:rPr>
              <a:t>！」のキャラクター</a:t>
            </a:r>
            <a:endParaRPr sz="900">
              <a:latin typeface="BIZ UDPGothic"/>
              <a:cs typeface="BIZ UDPGothic"/>
            </a:endParaRPr>
          </a:p>
        </p:txBody>
      </p:sp>
      <p:sp>
        <p:nvSpPr>
          <p:cNvPr id="9" name="object 9"/>
          <p:cNvSpPr/>
          <p:nvPr/>
        </p:nvSpPr>
        <p:spPr>
          <a:xfrm>
            <a:off x="10131552" y="6068567"/>
            <a:ext cx="86995" cy="144780"/>
          </a:xfrm>
          <a:custGeom>
            <a:avLst/>
            <a:gdLst/>
            <a:ahLst/>
            <a:cxnLst/>
            <a:rect l="l" t="t" r="r" b="b"/>
            <a:pathLst>
              <a:path w="86995" h="144779">
                <a:moveTo>
                  <a:pt x="0" y="0"/>
                </a:moveTo>
                <a:lnTo>
                  <a:pt x="0" y="144779"/>
                </a:lnTo>
                <a:lnTo>
                  <a:pt x="86868" y="72389"/>
                </a:lnTo>
                <a:lnTo>
                  <a:pt x="0" y="0"/>
                </a:lnTo>
                <a:close/>
              </a:path>
            </a:pathLst>
          </a:custGeom>
          <a:solidFill>
            <a:srgbClr val="39427A"/>
          </a:solidFill>
        </p:spPr>
        <p:txBody>
          <a:bodyPr wrap="square" lIns="0" tIns="0" rIns="0" bIns="0" rtlCol="0"/>
          <a:lstStyle/>
          <a:p>
            <a:endParaRPr/>
          </a:p>
        </p:txBody>
      </p:sp>
      <p:sp>
        <p:nvSpPr>
          <p:cNvPr id="10" name="object 10"/>
          <p:cNvSpPr txBox="1"/>
          <p:nvPr/>
        </p:nvSpPr>
        <p:spPr>
          <a:xfrm>
            <a:off x="1193291" y="1816607"/>
            <a:ext cx="4034154" cy="297180"/>
          </a:xfrm>
          <a:prstGeom prst="rect">
            <a:avLst/>
          </a:prstGeom>
          <a:solidFill>
            <a:srgbClr val="39427A"/>
          </a:solidFill>
        </p:spPr>
        <p:txBody>
          <a:bodyPr vert="horz" wrap="square" lIns="0" tIns="42545" rIns="0" bIns="0" rtlCol="0">
            <a:spAutoFit/>
          </a:bodyPr>
          <a:lstStyle/>
          <a:p>
            <a:pPr marL="308610">
              <a:lnSpc>
                <a:spcPct val="100000"/>
              </a:lnSpc>
              <a:spcBef>
                <a:spcPts val="335"/>
              </a:spcBef>
            </a:pPr>
            <a:r>
              <a:rPr sz="1400" b="1" spc="-25" dirty="0">
                <a:solidFill>
                  <a:srgbClr val="FFFFFF"/>
                </a:solidFill>
                <a:latin typeface="BIZ UDPGothic"/>
                <a:cs typeface="BIZ UDPGothic"/>
              </a:rPr>
              <a:t>女性研究者の出産に伴うキャリア継続支援金</a:t>
            </a:r>
            <a:endParaRPr sz="1400">
              <a:latin typeface="BIZ UDPGothic"/>
              <a:cs typeface="BIZ UDPGothic"/>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19</a:t>
            </a:r>
          </a:p>
        </p:txBody>
      </p:sp>
      <p:sp>
        <p:nvSpPr>
          <p:cNvPr id="12" name="吹き出し: 円形 11">
            <a:extLst>
              <a:ext uri="{FF2B5EF4-FFF2-40B4-BE49-F238E27FC236}">
                <a16:creationId xmlns:a16="http://schemas.microsoft.com/office/drawing/2014/main" id="{41C4EC0A-376B-4844-9AF7-7A549B14B7BE}"/>
              </a:ext>
            </a:extLst>
          </p:cNvPr>
          <p:cNvSpPr/>
          <p:nvPr/>
        </p:nvSpPr>
        <p:spPr>
          <a:xfrm>
            <a:off x="8441268" y="4449318"/>
            <a:ext cx="1655612" cy="1357122"/>
          </a:xfrm>
          <a:prstGeom prst="wedgeEllipseCallout">
            <a:avLst>
              <a:gd name="adj1" fmla="val 61268"/>
              <a:gd name="adj2" fmla="val 2083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kumimoji="1" lang="ja-JP" altLang="en-US" sz="1400" dirty="0">
                <a:solidFill>
                  <a:schemeClr val="tx2"/>
                </a:solidFill>
                <a:latin typeface="BIZ UDPゴシック" panose="020B0400000000000000" pitchFamily="50" charset="-128"/>
                <a:ea typeface="BIZ UDPゴシック" panose="020B0400000000000000" pitchFamily="50" charset="-128"/>
              </a:rPr>
              <a:t>申請は随時</a:t>
            </a:r>
            <a:endParaRPr kumimoji="1" lang="en-US" altLang="ja-JP" sz="1400" dirty="0">
              <a:solidFill>
                <a:schemeClr val="tx2"/>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2"/>
                </a:solidFill>
                <a:latin typeface="BIZ UDPゴシック" panose="020B0400000000000000" pitchFamily="50" charset="-128"/>
                <a:ea typeface="BIZ UDPゴシック" panose="020B0400000000000000" pitchFamily="50" charset="-128"/>
              </a:rPr>
              <a:t>受付中です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7315200" y="2406395"/>
              <a:ext cx="3996054" cy="59690"/>
            </a:xfrm>
            <a:custGeom>
              <a:avLst/>
              <a:gdLst/>
              <a:ahLst/>
              <a:cxnLst/>
              <a:rect l="l" t="t" r="r" b="b"/>
              <a:pathLst>
                <a:path w="3996054" h="59689">
                  <a:moveTo>
                    <a:pt x="0" y="59436"/>
                  </a:moveTo>
                  <a:lnTo>
                    <a:pt x="3995928" y="59436"/>
                  </a:lnTo>
                  <a:lnTo>
                    <a:pt x="3995928" y="0"/>
                  </a:lnTo>
                  <a:lnTo>
                    <a:pt x="0" y="0"/>
                  </a:lnTo>
                  <a:lnTo>
                    <a:pt x="0" y="59436"/>
                  </a:lnTo>
                  <a:close/>
                </a:path>
              </a:pathLst>
            </a:custGeom>
            <a:solidFill>
              <a:srgbClr val="92959C"/>
            </a:solidFill>
          </p:spPr>
          <p:txBody>
            <a:bodyPr wrap="square" lIns="0" tIns="0" rIns="0" bIns="0" rtlCol="0"/>
            <a:lstStyle/>
            <a:p>
              <a:endParaRPr/>
            </a:p>
          </p:txBody>
        </p:sp>
        <p:pic>
          <p:nvPicPr>
            <p:cNvPr id="4" name="object 4"/>
            <p:cNvPicPr/>
            <p:nvPr/>
          </p:nvPicPr>
          <p:blipFill>
            <a:blip r:embed="rId2" cstate="print"/>
            <a:stretch>
              <a:fillRect/>
            </a:stretch>
          </p:blipFill>
          <p:spPr>
            <a:xfrm>
              <a:off x="7315200" y="0"/>
              <a:ext cx="4876800" cy="6857998"/>
            </a:xfrm>
            <a:prstGeom prst="rect">
              <a:avLst/>
            </a:prstGeom>
          </p:spPr>
        </p:pic>
        <p:sp>
          <p:nvSpPr>
            <p:cNvPr id="5" name="object 5"/>
            <p:cNvSpPr/>
            <p:nvPr/>
          </p:nvSpPr>
          <p:spPr>
            <a:xfrm>
              <a:off x="0" y="0"/>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39427A"/>
            </a:solidFill>
          </p:spPr>
          <p:txBody>
            <a:bodyPr wrap="square" lIns="0" tIns="0" rIns="0" bIns="0" rtlCol="0"/>
            <a:lstStyle/>
            <a:p>
              <a:endParaRPr/>
            </a:p>
          </p:txBody>
        </p:sp>
      </p:grpSp>
      <p:sp>
        <p:nvSpPr>
          <p:cNvPr id="6" name="object 6"/>
          <p:cNvSpPr txBox="1"/>
          <p:nvPr/>
        </p:nvSpPr>
        <p:spPr>
          <a:xfrm>
            <a:off x="851103" y="2864307"/>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03</a:t>
            </a:r>
            <a:endParaRPr sz="6600">
              <a:latin typeface="Calibri"/>
              <a:cs typeface="Calibri"/>
            </a:endParaRPr>
          </a:p>
        </p:txBody>
      </p:sp>
      <p:grpSp>
        <p:nvGrpSpPr>
          <p:cNvPr id="7" name="object 7"/>
          <p:cNvGrpSpPr/>
          <p:nvPr/>
        </p:nvGrpSpPr>
        <p:grpSpPr>
          <a:xfrm>
            <a:off x="1863725" y="0"/>
            <a:ext cx="10328275" cy="6858000"/>
            <a:chOff x="1863725" y="0"/>
            <a:chExt cx="10328275" cy="6858000"/>
          </a:xfrm>
        </p:grpSpPr>
        <p:sp>
          <p:nvSpPr>
            <p:cNvPr id="8" name="object 8"/>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9" name="object 9"/>
            <p:cNvSpPr/>
            <p:nvPr/>
          </p:nvSpPr>
          <p:spPr>
            <a:xfrm>
              <a:off x="7327391" y="0"/>
              <a:ext cx="4864735" cy="6858000"/>
            </a:xfrm>
            <a:custGeom>
              <a:avLst/>
              <a:gdLst/>
              <a:ahLst/>
              <a:cxnLst/>
              <a:rect l="l" t="t" r="r" b="b"/>
              <a:pathLst>
                <a:path w="4864734" h="6858000">
                  <a:moveTo>
                    <a:pt x="0" y="0"/>
                  </a:moveTo>
                  <a:lnTo>
                    <a:pt x="0" y="6858000"/>
                  </a:lnTo>
                  <a:lnTo>
                    <a:pt x="4864607" y="6858000"/>
                  </a:lnTo>
                  <a:lnTo>
                    <a:pt x="4864608" y="0"/>
                  </a:lnTo>
                  <a:lnTo>
                    <a:pt x="0" y="0"/>
                  </a:lnTo>
                  <a:close/>
                </a:path>
              </a:pathLst>
            </a:custGeom>
            <a:solidFill>
              <a:srgbClr val="39427A">
                <a:alpha val="30195"/>
              </a:srgbClr>
            </a:solidFill>
          </p:spPr>
          <p:txBody>
            <a:bodyPr wrap="square" lIns="0" tIns="0" rIns="0" bIns="0" rtlCol="0"/>
            <a:lstStyle/>
            <a:p>
              <a:endParaRPr/>
            </a:p>
          </p:txBody>
        </p:sp>
      </p:grpSp>
      <p:sp>
        <p:nvSpPr>
          <p:cNvPr id="10" name="object 10" descr="$PPTXTitle"/>
          <p:cNvSpPr txBox="1">
            <a:spLocks noGrp="1"/>
          </p:cNvSpPr>
          <p:nvPr>
            <p:ph type="title"/>
          </p:nvPr>
        </p:nvSpPr>
        <p:spPr>
          <a:xfrm>
            <a:off x="2127250" y="3165170"/>
            <a:ext cx="4124960" cy="574675"/>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BIZ UDPGothic"/>
                <a:cs typeface="BIZ UDPGothic"/>
              </a:rPr>
              <a:t>申請資格と支援内容</a:t>
            </a:r>
            <a:endParaRPr sz="3600">
              <a:latin typeface="BIZ UDPGothic"/>
              <a:cs typeface="BIZ UDP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89297" y="321386"/>
            <a:ext cx="3615054"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DC</a:t>
            </a:r>
            <a:r>
              <a:rPr spc="-20" dirty="0"/>
              <a:t>の申請資格</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21</a:t>
            </a:r>
          </a:p>
        </p:txBody>
      </p:sp>
      <p:graphicFrame>
        <p:nvGraphicFramePr>
          <p:cNvPr id="3" name="object 3"/>
          <p:cNvGraphicFramePr>
            <a:graphicFrameLocks noGrp="1"/>
          </p:cNvGraphicFramePr>
          <p:nvPr/>
        </p:nvGraphicFramePr>
        <p:xfrm>
          <a:off x="808037" y="946150"/>
          <a:ext cx="10840720" cy="2611755"/>
        </p:xfrm>
        <a:graphic>
          <a:graphicData uri="http://schemas.openxmlformats.org/drawingml/2006/table">
            <a:tbl>
              <a:tblPr firstRow="1" bandRow="1">
                <a:tableStyleId>{2D5ABB26-0587-4C30-8999-92F81FD0307C}</a:tableStyleId>
              </a:tblPr>
              <a:tblGrid>
                <a:gridCol w="1529080">
                  <a:extLst>
                    <a:ext uri="{9D8B030D-6E8A-4147-A177-3AD203B41FA5}">
                      <a16:colId xmlns:a16="http://schemas.microsoft.com/office/drawing/2014/main" val="20000"/>
                    </a:ext>
                  </a:extLst>
                </a:gridCol>
                <a:gridCol w="9311640">
                  <a:extLst>
                    <a:ext uri="{9D8B030D-6E8A-4147-A177-3AD203B41FA5}">
                      <a16:colId xmlns:a16="http://schemas.microsoft.com/office/drawing/2014/main" val="20001"/>
                    </a:ext>
                  </a:extLst>
                </a:gridCol>
              </a:tblGrid>
              <a:tr h="297815">
                <a:tc>
                  <a:txBody>
                    <a:bodyPr/>
                    <a:lstStyle/>
                    <a:p>
                      <a:pPr algn="ctr">
                        <a:lnSpc>
                          <a:spcPct val="100000"/>
                        </a:lnSpc>
                        <a:spcBef>
                          <a:spcPts val="315"/>
                        </a:spcBef>
                      </a:pPr>
                      <a:r>
                        <a:rPr sz="1400" b="1" spc="-5" dirty="0">
                          <a:solidFill>
                            <a:srgbClr val="FFFFFF"/>
                          </a:solidFill>
                          <a:latin typeface="BIZ UDPGothic"/>
                          <a:cs typeface="BIZ UDPGothic"/>
                        </a:rPr>
                        <a:t>特別研究員</a:t>
                      </a:r>
                      <a:r>
                        <a:rPr sz="1400" b="1" dirty="0">
                          <a:solidFill>
                            <a:srgbClr val="FFFFFF"/>
                          </a:solidFill>
                          <a:latin typeface="Arial"/>
                          <a:cs typeface="Arial"/>
                        </a:rPr>
                        <a:t>-</a:t>
                      </a:r>
                      <a:r>
                        <a:rPr sz="1400" b="1" spc="-25" dirty="0">
                          <a:solidFill>
                            <a:srgbClr val="FFFFFF"/>
                          </a:solidFill>
                          <a:latin typeface="Arial"/>
                          <a:cs typeface="Arial"/>
                        </a:rPr>
                        <a:t>DC1</a:t>
                      </a:r>
                      <a:endParaRPr sz="1400">
                        <a:latin typeface="Arial"/>
                        <a:cs typeface="Arial"/>
                      </a:endParaRPr>
                    </a:p>
                  </a:txBody>
                  <a:tcPr marL="0" marR="0" marT="40005" marB="0">
                    <a:lnB w="12700">
                      <a:solidFill>
                        <a:srgbClr val="39427A"/>
                      </a:solidFill>
                      <a:prstDash val="solid"/>
                    </a:lnB>
                    <a:solidFill>
                      <a:srgbClr val="39427A"/>
                    </a:solidFill>
                  </a:tcPr>
                </a:tc>
                <a:tc>
                  <a:txBody>
                    <a:bodyPr/>
                    <a:lstStyle/>
                    <a:p>
                      <a:pPr>
                        <a:lnSpc>
                          <a:spcPct val="100000"/>
                        </a:lnSpc>
                      </a:pPr>
                      <a:endParaRPr sz="1400">
                        <a:latin typeface="Times New Roman"/>
                        <a:cs typeface="Times New Roman"/>
                      </a:endParaRPr>
                    </a:p>
                  </a:txBody>
                  <a:tcPr marL="0" marR="0" marT="0" marB="0">
                    <a:lnB w="12700">
                      <a:solidFill>
                        <a:srgbClr val="39427A"/>
                      </a:solidFill>
                      <a:prstDash val="solid"/>
                    </a:lnB>
                  </a:tcPr>
                </a:tc>
                <a:extLst>
                  <a:ext uri="{0D108BD9-81ED-4DB2-BD59-A6C34878D82A}">
                    <a16:rowId xmlns:a16="http://schemas.microsoft.com/office/drawing/2014/main" val="10000"/>
                  </a:ext>
                </a:extLst>
              </a:tr>
              <a:tr h="356870">
                <a:tc>
                  <a:txBody>
                    <a:bodyPr/>
                    <a:lstStyle/>
                    <a:p>
                      <a:pPr algn="ctr">
                        <a:lnSpc>
                          <a:spcPct val="100000"/>
                        </a:lnSpc>
                        <a:spcBef>
                          <a:spcPts val="645"/>
                        </a:spcBef>
                      </a:pPr>
                      <a:r>
                        <a:rPr sz="1400" b="1" spc="-25" dirty="0">
                          <a:solidFill>
                            <a:srgbClr val="39427A"/>
                          </a:solidFill>
                          <a:latin typeface="BIZ UDPGothic"/>
                          <a:cs typeface="BIZ UDPGothic"/>
                        </a:rPr>
                        <a:t>年齢</a:t>
                      </a:r>
                      <a:endParaRPr sz="1400">
                        <a:latin typeface="BIZ UDPGothic"/>
                        <a:cs typeface="BIZ UDPGothic"/>
                      </a:endParaRPr>
                    </a:p>
                  </a:txBody>
                  <a:tcPr marL="0" marR="0" marT="8191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855"/>
                        </a:spcBef>
                      </a:pPr>
                      <a:r>
                        <a:rPr sz="1400" spc="-20" dirty="0">
                          <a:solidFill>
                            <a:srgbClr val="39427A"/>
                          </a:solidFill>
                          <a:latin typeface="BIZ UDPGothic"/>
                          <a:cs typeface="BIZ UDPGothic"/>
                        </a:rPr>
                        <a:t>制限なし</a:t>
                      </a:r>
                      <a:endParaRPr sz="1400">
                        <a:latin typeface="BIZ UDPGothic"/>
                        <a:cs typeface="BIZ UDPGothic"/>
                      </a:endParaRPr>
                    </a:p>
                  </a:txBody>
                  <a:tcPr marL="0" marR="0" marT="10858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195707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05"/>
                        </a:spcBef>
                      </a:pPr>
                      <a:endParaRPr sz="1400">
                        <a:latin typeface="Times New Roman"/>
                        <a:cs typeface="Times New Roman"/>
                      </a:endParaRPr>
                    </a:p>
                    <a:p>
                      <a:pPr algn="ctr">
                        <a:lnSpc>
                          <a:spcPct val="100000"/>
                        </a:lnSpc>
                      </a:pPr>
                      <a:r>
                        <a:rPr sz="1400" b="1" spc="-15" dirty="0">
                          <a:solidFill>
                            <a:srgbClr val="39427A"/>
                          </a:solidFill>
                          <a:latin typeface="BIZ UDPGothic"/>
                          <a:cs typeface="BIZ UDPGothic"/>
                        </a:rPr>
                        <a:t>在学年次</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860"/>
                        </a:spcBef>
                      </a:pPr>
                      <a:r>
                        <a:rPr sz="1400" spc="-20" dirty="0">
                          <a:solidFill>
                            <a:srgbClr val="39427A"/>
                          </a:solidFill>
                          <a:latin typeface="BIZ UDPGothic"/>
                          <a:cs typeface="BIZ UDPGothic"/>
                        </a:rPr>
                        <a:t>採用年度の４月１日現在、我が国の大学院博士課程に在学し、次のいずれかに該当する者</a:t>
                      </a:r>
                      <a:r>
                        <a:rPr sz="1400" dirty="0">
                          <a:solidFill>
                            <a:srgbClr val="39427A"/>
                          </a:solidFill>
                          <a:latin typeface="BIZ UDPGothic"/>
                          <a:cs typeface="BIZ UDPGothic"/>
                        </a:rPr>
                        <a:t>（</a:t>
                      </a:r>
                      <a:r>
                        <a:rPr sz="1400" spc="-15" dirty="0">
                          <a:solidFill>
                            <a:srgbClr val="39427A"/>
                          </a:solidFill>
                          <a:latin typeface="BIZ UDPGothic"/>
                          <a:cs typeface="BIZ UDPGothic"/>
                        </a:rPr>
                        <a:t>外国人も含む</a:t>
                      </a:r>
                      <a:r>
                        <a:rPr sz="1400" spc="-50" dirty="0">
                          <a:solidFill>
                            <a:srgbClr val="39427A"/>
                          </a:solidFill>
                          <a:latin typeface="BIZ UDPGothic"/>
                          <a:cs typeface="BIZ UDPGothic"/>
                        </a:rPr>
                        <a:t>）</a:t>
                      </a:r>
                      <a:endParaRPr sz="1400" dirty="0">
                        <a:latin typeface="BIZ UDPGothic"/>
                        <a:cs typeface="BIZ UDPGothic"/>
                      </a:endParaRPr>
                    </a:p>
                    <a:p>
                      <a:pPr marL="91440">
                        <a:lnSpc>
                          <a:spcPct val="100000"/>
                        </a:lnSpc>
                        <a:spcBef>
                          <a:spcPts val="840"/>
                        </a:spcBef>
                      </a:pPr>
                      <a:r>
                        <a:rPr sz="1400" spc="-10" dirty="0">
                          <a:solidFill>
                            <a:srgbClr val="39427A"/>
                          </a:solidFill>
                          <a:latin typeface="BIZ UDPGothic"/>
                          <a:cs typeface="BIZ UDPGothic"/>
                        </a:rPr>
                        <a:t>①区分制の博士課程後期第１年次相当（在学月数12ヶ月未満）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0"/>
                        </a:spcBef>
                      </a:pPr>
                      <a:r>
                        <a:rPr sz="1400" spc="-10" dirty="0">
                          <a:solidFill>
                            <a:srgbClr val="39427A"/>
                          </a:solidFill>
                          <a:latin typeface="BIZ UDPGothic"/>
                          <a:cs typeface="BIZ UDPGothic"/>
                        </a:rPr>
                        <a:t>②一貫制の博士課程第３年次相当（在学月数24ヶ月以上36ヶ月未満）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0"/>
                        </a:spcBef>
                      </a:pPr>
                      <a:r>
                        <a:rPr sz="1400" spc="-20" dirty="0">
                          <a:solidFill>
                            <a:srgbClr val="39427A"/>
                          </a:solidFill>
                          <a:latin typeface="BIZ UDPGothic"/>
                          <a:cs typeface="BIZ UDPGothic"/>
                        </a:rPr>
                        <a:t>③後期３年の課程のみの博士課程第１年次相当</a:t>
                      </a:r>
                      <a:r>
                        <a:rPr sz="1400" spc="-10" dirty="0">
                          <a:solidFill>
                            <a:srgbClr val="39427A"/>
                          </a:solidFill>
                          <a:latin typeface="BIZ UDPGothic"/>
                          <a:cs typeface="BIZ UDPGothic"/>
                        </a:rPr>
                        <a:t>（在学月数12ヶ月未満）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0"/>
                        </a:spcBef>
                      </a:pPr>
                      <a:r>
                        <a:rPr sz="1400" spc="-15" dirty="0">
                          <a:solidFill>
                            <a:srgbClr val="39427A"/>
                          </a:solidFill>
                          <a:latin typeface="BIZ UDPGothic"/>
                          <a:cs typeface="BIZ UDPGothic"/>
                        </a:rPr>
                        <a:t>④医学、歯学、薬学又は獣医学系の４年制の博士課程第２年次相当</a:t>
                      </a:r>
                      <a:r>
                        <a:rPr sz="1400" spc="-10" dirty="0">
                          <a:solidFill>
                            <a:srgbClr val="39427A"/>
                          </a:solidFill>
                          <a:latin typeface="BIZ UDPGothic"/>
                          <a:cs typeface="BIZ UDPGothic"/>
                        </a:rPr>
                        <a:t>（</a:t>
                      </a:r>
                      <a:r>
                        <a:rPr sz="1400" spc="-5" dirty="0">
                          <a:solidFill>
                            <a:srgbClr val="39427A"/>
                          </a:solidFill>
                          <a:latin typeface="BIZ UDPGothic"/>
                          <a:cs typeface="BIZ UDPGothic"/>
                        </a:rPr>
                        <a:t>在学月数</a:t>
                      </a:r>
                      <a:r>
                        <a:rPr sz="1400" spc="-10" dirty="0">
                          <a:solidFill>
                            <a:srgbClr val="39427A"/>
                          </a:solidFill>
                          <a:latin typeface="BIZ UDPGothic"/>
                          <a:cs typeface="BIZ UDPGothic"/>
                        </a:rPr>
                        <a:t>12ヶ月以上</a:t>
                      </a:r>
                      <a:r>
                        <a:rPr sz="1400" dirty="0">
                          <a:solidFill>
                            <a:srgbClr val="39427A"/>
                          </a:solidFill>
                          <a:latin typeface="BIZ UDPGothic"/>
                          <a:cs typeface="BIZ UDPGothic"/>
                        </a:rPr>
                        <a:t>24</a:t>
                      </a:r>
                      <a:r>
                        <a:rPr sz="1400" spc="-10" dirty="0">
                          <a:solidFill>
                            <a:srgbClr val="39427A"/>
                          </a:solidFill>
                          <a:latin typeface="BIZ UDPGothic"/>
                          <a:cs typeface="BIZ UDPGothic"/>
                        </a:rPr>
                        <a:t>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0"/>
                        </a:spcBef>
                      </a:pPr>
                      <a:r>
                        <a:rPr sz="1400" spc="5" dirty="0">
                          <a:solidFill>
                            <a:srgbClr val="39427A"/>
                          </a:solidFill>
                          <a:latin typeface="BIZ UDPGothic"/>
                          <a:cs typeface="BIZ UDPGothic"/>
                        </a:rPr>
                        <a:t>※ ①</a:t>
                      </a:r>
                      <a:r>
                        <a:rPr sz="1400" spc="-10" dirty="0">
                          <a:solidFill>
                            <a:srgbClr val="39427A"/>
                          </a:solidFill>
                          <a:latin typeface="BIZ UDPGothic"/>
                          <a:cs typeface="BIZ UDPGothic"/>
                        </a:rPr>
                        <a:t>～③</a:t>
                      </a:r>
                      <a:r>
                        <a:rPr sz="1400" spc="-20" dirty="0">
                          <a:solidFill>
                            <a:srgbClr val="39427A"/>
                          </a:solidFill>
                          <a:latin typeface="BIZ UDPGothic"/>
                          <a:cs typeface="BIZ UDPGothic"/>
                        </a:rPr>
                        <a:t>において、採用年度の４月に博士課程後期等に進学する予定の者を含む。</a:t>
                      </a:r>
                      <a:endParaRPr sz="1400" dirty="0">
                        <a:latin typeface="BIZ UDPGothic"/>
                        <a:cs typeface="BIZ UDPGothic"/>
                      </a:endParaRPr>
                    </a:p>
                  </a:txBody>
                  <a:tcPr marL="0" marR="0" marT="1092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bl>
          </a:graphicData>
        </a:graphic>
      </p:graphicFrame>
      <p:graphicFrame>
        <p:nvGraphicFramePr>
          <p:cNvPr id="4" name="object 4"/>
          <p:cNvGraphicFramePr>
            <a:graphicFrameLocks noGrp="1"/>
          </p:cNvGraphicFramePr>
          <p:nvPr/>
        </p:nvGraphicFramePr>
        <p:xfrm>
          <a:off x="808037" y="3636009"/>
          <a:ext cx="10840720" cy="2611755"/>
        </p:xfrm>
        <a:graphic>
          <a:graphicData uri="http://schemas.openxmlformats.org/drawingml/2006/table">
            <a:tbl>
              <a:tblPr firstRow="1" bandRow="1">
                <a:tableStyleId>{2D5ABB26-0587-4C30-8999-92F81FD0307C}</a:tableStyleId>
              </a:tblPr>
              <a:tblGrid>
                <a:gridCol w="1529080">
                  <a:extLst>
                    <a:ext uri="{9D8B030D-6E8A-4147-A177-3AD203B41FA5}">
                      <a16:colId xmlns:a16="http://schemas.microsoft.com/office/drawing/2014/main" val="20000"/>
                    </a:ext>
                  </a:extLst>
                </a:gridCol>
                <a:gridCol w="9311640">
                  <a:extLst>
                    <a:ext uri="{9D8B030D-6E8A-4147-A177-3AD203B41FA5}">
                      <a16:colId xmlns:a16="http://schemas.microsoft.com/office/drawing/2014/main" val="20001"/>
                    </a:ext>
                  </a:extLst>
                </a:gridCol>
              </a:tblGrid>
              <a:tr h="297815">
                <a:tc>
                  <a:txBody>
                    <a:bodyPr/>
                    <a:lstStyle/>
                    <a:p>
                      <a:pPr marR="1270" algn="ctr">
                        <a:lnSpc>
                          <a:spcPct val="100000"/>
                        </a:lnSpc>
                        <a:spcBef>
                          <a:spcPts val="320"/>
                        </a:spcBef>
                      </a:pPr>
                      <a:r>
                        <a:rPr sz="1400" b="1" spc="-5" dirty="0">
                          <a:solidFill>
                            <a:srgbClr val="FFFFFF"/>
                          </a:solidFill>
                          <a:latin typeface="BIZ UDPGothic"/>
                          <a:cs typeface="BIZ UDPGothic"/>
                        </a:rPr>
                        <a:t>特別研究員</a:t>
                      </a:r>
                      <a:r>
                        <a:rPr sz="1400" b="1" dirty="0">
                          <a:solidFill>
                            <a:srgbClr val="FFFFFF"/>
                          </a:solidFill>
                          <a:latin typeface="Arial"/>
                          <a:cs typeface="Arial"/>
                        </a:rPr>
                        <a:t>-</a:t>
                      </a:r>
                      <a:r>
                        <a:rPr sz="1400" b="1" spc="-25" dirty="0">
                          <a:solidFill>
                            <a:srgbClr val="FFFFFF"/>
                          </a:solidFill>
                          <a:latin typeface="Arial"/>
                          <a:cs typeface="Arial"/>
                        </a:rPr>
                        <a:t>DC2</a:t>
                      </a:r>
                      <a:endParaRPr sz="1400">
                        <a:latin typeface="Arial"/>
                        <a:cs typeface="Arial"/>
                      </a:endParaRPr>
                    </a:p>
                  </a:txBody>
                  <a:tcPr marL="0" marR="0" marT="40640" marB="0">
                    <a:lnB w="12700">
                      <a:solidFill>
                        <a:srgbClr val="39427A"/>
                      </a:solidFill>
                      <a:prstDash val="solid"/>
                    </a:lnB>
                    <a:solidFill>
                      <a:srgbClr val="39427A"/>
                    </a:solidFill>
                  </a:tcPr>
                </a:tc>
                <a:tc>
                  <a:txBody>
                    <a:bodyPr/>
                    <a:lstStyle/>
                    <a:p>
                      <a:pPr>
                        <a:lnSpc>
                          <a:spcPct val="100000"/>
                        </a:lnSpc>
                      </a:pPr>
                      <a:endParaRPr sz="1400">
                        <a:latin typeface="Times New Roman"/>
                        <a:cs typeface="Times New Roman"/>
                      </a:endParaRPr>
                    </a:p>
                  </a:txBody>
                  <a:tcPr marL="0" marR="0" marT="0" marB="0">
                    <a:lnB w="12700">
                      <a:solidFill>
                        <a:srgbClr val="39427A"/>
                      </a:solidFill>
                      <a:prstDash val="solid"/>
                    </a:lnB>
                  </a:tcPr>
                </a:tc>
                <a:extLst>
                  <a:ext uri="{0D108BD9-81ED-4DB2-BD59-A6C34878D82A}">
                    <a16:rowId xmlns:a16="http://schemas.microsoft.com/office/drawing/2014/main" val="10000"/>
                  </a:ext>
                </a:extLst>
              </a:tr>
              <a:tr h="356870">
                <a:tc>
                  <a:txBody>
                    <a:bodyPr/>
                    <a:lstStyle/>
                    <a:p>
                      <a:pPr algn="ctr">
                        <a:lnSpc>
                          <a:spcPct val="100000"/>
                        </a:lnSpc>
                        <a:spcBef>
                          <a:spcPts val="650"/>
                        </a:spcBef>
                      </a:pPr>
                      <a:r>
                        <a:rPr sz="1400" b="1" spc="-25" dirty="0">
                          <a:solidFill>
                            <a:srgbClr val="39427A"/>
                          </a:solidFill>
                          <a:latin typeface="BIZ UDPGothic"/>
                          <a:cs typeface="BIZ UDPGothic"/>
                        </a:rPr>
                        <a:t>年齢</a:t>
                      </a:r>
                      <a:endParaRPr sz="1400">
                        <a:latin typeface="BIZ UDPGothic"/>
                        <a:cs typeface="BIZ UDPGothic"/>
                      </a:endParaRPr>
                    </a:p>
                  </a:txBody>
                  <a:tcPr marL="0" marR="0" marT="8255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860"/>
                        </a:spcBef>
                      </a:pPr>
                      <a:r>
                        <a:rPr sz="1400" spc="-20" dirty="0">
                          <a:solidFill>
                            <a:srgbClr val="39427A"/>
                          </a:solidFill>
                          <a:latin typeface="BIZ UDPGothic"/>
                          <a:cs typeface="BIZ UDPGothic"/>
                        </a:rPr>
                        <a:t>制限なし</a:t>
                      </a:r>
                      <a:endParaRPr sz="1400">
                        <a:latin typeface="BIZ UDPGothic"/>
                        <a:cs typeface="BIZ UDPGothic"/>
                      </a:endParaRPr>
                    </a:p>
                  </a:txBody>
                  <a:tcPr marL="0" marR="0" marT="1092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195707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09"/>
                        </a:spcBef>
                      </a:pPr>
                      <a:endParaRPr sz="1400">
                        <a:latin typeface="Times New Roman"/>
                        <a:cs typeface="Times New Roman"/>
                      </a:endParaRPr>
                    </a:p>
                    <a:p>
                      <a:pPr algn="ctr">
                        <a:lnSpc>
                          <a:spcPct val="100000"/>
                        </a:lnSpc>
                      </a:pPr>
                      <a:r>
                        <a:rPr sz="1400" b="1" spc="-15" dirty="0">
                          <a:solidFill>
                            <a:srgbClr val="39427A"/>
                          </a:solidFill>
                          <a:latin typeface="BIZ UDPGothic"/>
                          <a:cs typeface="BIZ UDPGothic"/>
                        </a:rPr>
                        <a:t>在学年次</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860"/>
                        </a:spcBef>
                      </a:pPr>
                      <a:r>
                        <a:rPr sz="1400" spc="-20" dirty="0">
                          <a:solidFill>
                            <a:srgbClr val="39427A"/>
                          </a:solidFill>
                          <a:latin typeface="BIZ UDPGothic"/>
                          <a:cs typeface="BIZ UDPGothic"/>
                        </a:rPr>
                        <a:t>採用年度の４月１日現在、我が国の大学院博士課程に在学し、次のいずれかに該当する者</a:t>
                      </a:r>
                      <a:r>
                        <a:rPr sz="1400" dirty="0">
                          <a:solidFill>
                            <a:srgbClr val="39427A"/>
                          </a:solidFill>
                          <a:latin typeface="BIZ UDPGothic"/>
                          <a:cs typeface="BIZ UDPGothic"/>
                        </a:rPr>
                        <a:t>（</a:t>
                      </a:r>
                      <a:r>
                        <a:rPr sz="1400" spc="-15" dirty="0">
                          <a:solidFill>
                            <a:srgbClr val="39427A"/>
                          </a:solidFill>
                          <a:latin typeface="BIZ UDPGothic"/>
                          <a:cs typeface="BIZ UDPGothic"/>
                        </a:rPr>
                        <a:t>外国人も含む</a:t>
                      </a:r>
                      <a:r>
                        <a:rPr sz="1400" spc="-50" dirty="0">
                          <a:solidFill>
                            <a:srgbClr val="39427A"/>
                          </a:solidFill>
                          <a:latin typeface="BIZ UDPGothic"/>
                          <a:cs typeface="BIZ UDPGothic"/>
                        </a:rPr>
                        <a:t>）</a:t>
                      </a:r>
                      <a:endParaRPr sz="1400" dirty="0">
                        <a:latin typeface="BIZ UDPGothic"/>
                        <a:cs typeface="BIZ UDPGothic"/>
                      </a:endParaRPr>
                    </a:p>
                    <a:p>
                      <a:pPr marL="91440">
                        <a:lnSpc>
                          <a:spcPct val="100000"/>
                        </a:lnSpc>
                        <a:spcBef>
                          <a:spcPts val="840"/>
                        </a:spcBef>
                      </a:pPr>
                      <a:r>
                        <a:rPr sz="1400" spc="-15" dirty="0">
                          <a:solidFill>
                            <a:srgbClr val="39427A"/>
                          </a:solidFill>
                          <a:latin typeface="BIZ UDPGothic"/>
                          <a:cs typeface="BIZ UDPGothic"/>
                        </a:rPr>
                        <a:t>①区分制の博士課程後期第２年次以上の年次相当</a:t>
                      </a:r>
                      <a:r>
                        <a:rPr sz="1400" spc="-10" dirty="0">
                          <a:solidFill>
                            <a:srgbClr val="39427A"/>
                          </a:solidFill>
                          <a:latin typeface="BIZ UDPGothic"/>
                          <a:cs typeface="BIZ UDPGothic"/>
                        </a:rPr>
                        <a:t>（在学月数12ヶ月以上36ヶ月未満）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0"/>
                        </a:spcBef>
                      </a:pPr>
                      <a:r>
                        <a:rPr sz="1400" spc="-20" dirty="0">
                          <a:solidFill>
                            <a:srgbClr val="39427A"/>
                          </a:solidFill>
                          <a:latin typeface="BIZ UDPGothic"/>
                          <a:cs typeface="BIZ UDPGothic"/>
                        </a:rPr>
                        <a:t>②一貫制の博士課程第４年次以上の年次相当</a:t>
                      </a:r>
                      <a:r>
                        <a:rPr sz="1400" dirty="0">
                          <a:solidFill>
                            <a:srgbClr val="39427A"/>
                          </a:solidFill>
                          <a:latin typeface="BIZ UDPGothic"/>
                          <a:cs typeface="BIZ UDPGothic"/>
                        </a:rPr>
                        <a:t>（</a:t>
                      </a:r>
                      <a:r>
                        <a:rPr sz="1400" spc="-15" dirty="0">
                          <a:solidFill>
                            <a:srgbClr val="39427A"/>
                          </a:solidFill>
                          <a:latin typeface="BIZ UDPGothic"/>
                          <a:cs typeface="BIZ UDPGothic"/>
                        </a:rPr>
                        <a:t>在学月数</a:t>
                      </a:r>
                      <a:r>
                        <a:rPr sz="1400" spc="-10" dirty="0">
                          <a:solidFill>
                            <a:srgbClr val="39427A"/>
                          </a:solidFill>
                          <a:latin typeface="BIZ UDPGothic"/>
                          <a:cs typeface="BIZ UDPGothic"/>
                        </a:rPr>
                        <a:t>36</a:t>
                      </a:r>
                      <a:r>
                        <a:rPr sz="1400" spc="-15" dirty="0">
                          <a:solidFill>
                            <a:srgbClr val="39427A"/>
                          </a:solidFill>
                          <a:latin typeface="BIZ UDPGothic"/>
                          <a:cs typeface="BIZ UDPGothic"/>
                        </a:rPr>
                        <a:t>ヶ月以上</a:t>
                      </a:r>
                      <a:r>
                        <a:rPr sz="1400" spc="-10" dirty="0">
                          <a:solidFill>
                            <a:srgbClr val="39427A"/>
                          </a:solidFill>
                          <a:latin typeface="BIZ UDPGothic"/>
                          <a:cs typeface="BIZ UDPGothic"/>
                        </a:rPr>
                        <a:t>60</a:t>
                      </a:r>
                      <a:r>
                        <a:rPr sz="1400" spc="-15" dirty="0">
                          <a:solidFill>
                            <a:srgbClr val="39427A"/>
                          </a:solidFill>
                          <a:latin typeface="BIZ UDPGothic"/>
                          <a:cs typeface="BIZ UDPGothic"/>
                        </a:rPr>
                        <a:t>ヶ月未満</a:t>
                      </a:r>
                      <a:r>
                        <a:rPr sz="1400" dirty="0">
                          <a:solidFill>
                            <a:srgbClr val="39427A"/>
                          </a:solidFill>
                          <a:latin typeface="BIZ UDPGothic"/>
                          <a:cs typeface="BIZ UDPGothic"/>
                        </a:rPr>
                        <a:t>）</a:t>
                      </a:r>
                      <a:r>
                        <a:rPr sz="1400" spc="-25" dirty="0">
                          <a:solidFill>
                            <a:srgbClr val="39427A"/>
                          </a:solidFill>
                          <a:latin typeface="BIZ UDPGothic"/>
                          <a:cs typeface="BIZ UDPGothic"/>
                        </a:rPr>
                        <a:t>に在学する者</a:t>
                      </a:r>
                      <a:endParaRPr sz="1400" dirty="0">
                        <a:latin typeface="BIZ UDPGothic"/>
                        <a:cs typeface="BIZ UDPGothic"/>
                      </a:endParaRPr>
                    </a:p>
                    <a:p>
                      <a:pPr marL="91440">
                        <a:lnSpc>
                          <a:spcPct val="100000"/>
                        </a:lnSpc>
                        <a:spcBef>
                          <a:spcPts val="844"/>
                        </a:spcBef>
                      </a:pPr>
                      <a:r>
                        <a:rPr sz="1400" spc="-15" dirty="0">
                          <a:solidFill>
                            <a:srgbClr val="39427A"/>
                          </a:solidFill>
                          <a:latin typeface="BIZ UDPGothic"/>
                          <a:cs typeface="BIZ UDPGothic"/>
                        </a:rPr>
                        <a:t>③後期３年の課程のみの博士課程第２年次以上の年次相当</a:t>
                      </a:r>
                      <a:r>
                        <a:rPr sz="1400" spc="-10" dirty="0">
                          <a:solidFill>
                            <a:srgbClr val="39427A"/>
                          </a:solidFill>
                          <a:latin typeface="BIZ UDPGothic"/>
                          <a:cs typeface="BIZ UDPGothic"/>
                        </a:rPr>
                        <a:t>（</a:t>
                      </a:r>
                      <a:r>
                        <a:rPr sz="1400" spc="-5" dirty="0">
                          <a:solidFill>
                            <a:srgbClr val="39427A"/>
                          </a:solidFill>
                          <a:latin typeface="BIZ UDPGothic"/>
                          <a:cs typeface="BIZ UDPGothic"/>
                        </a:rPr>
                        <a:t>在学月数</a:t>
                      </a:r>
                      <a:r>
                        <a:rPr sz="1400" dirty="0">
                          <a:solidFill>
                            <a:srgbClr val="39427A"/>
                          </a:solidFill>
                          <a:latin typeface="BIZ UDPGothic"/>
                          <a:cs typeface="BIZ UDPGothic"/>
                        </a:rPr>
                        <a:t>12</a:t>
                      </a:r>
                      <a:r>
                        <a:rPr sz="1400" spc="-10" dirty="0">
                          <a:solidFill>
                            <a:srgbClr val="39427A"/>
                          </a:solidFill>
                          <a:latin typeface="BIZ UDPGothic"/>
                          <a:cs typeface="BIZ UDPGothic"/>
                        </a:rPr>
                        <a:t>ヶ月以上36ヶ月未満）</a:t>
                      </a:r>
                      <a:r>
                        <a:rPr sz="1400" spc="-25" dirty="0">
                          <a:solidFill>
                            <a:srgbClr val="39427A"/>
                          </a:solidFill>
                          <a:latin typeface="BIZ UDPGothic"/>
                          <a:cs typeface="BIZ UDPGothic"/>
                        </a:rPr>
                        <a:t>に在学する者</a:t>
                      </a:r>
                      <a:endParaRPr sz="1400" dirty="0">
                        <a:latin typeface="BIZ UDPGothic"/>
                        <a:cs typeface="BIZ UDPGothic"/>
                      </a:endParaRPr>
                    </a:p>
                    <a:p>
                      <a:pPr marL="91440" marR="240029">
                        <a:lnSpc>
                          <a:spcPct val="150000"/>
                        </a:lnSpc>
                      </a:pPr>
                      <a:r>
                        <a:rPr sz="1400" spc="-15" dirty="0">
                          <a:solidFill>
                            <a:srgbClr val="39427A"/>
                          </a:solidFill>
                          <a:latin typeface="BIZ UDPGothic"/>
                          <a:cs typeface="BIZ UDPGothic"/>
                        </a:rPr>
                        <a:t>④医学、歯学、薬学又は獣医学系の４年制の博士課程第３年次以上の年次相当</a:t>
                      </a:r>
                      <a:r>
                        <a:rPr sz="1400" dirty="0">
                          <a:solidFill>
                            <a:srgbClr val="39427A"/>
                          </a:solidFill>
                          <a:latin typeface="BIZ UDPGothic"/>
                          <a:cs typeface="BIZ UDPGothic"/>
                        </a:rPr>
                        <a:t>（</a:t>
                      </a:r>
                      <a:r>
                        <a:rPr sz="1400" spc="-10" dirty="0">
                          <a:solidFill>
                            <a:srgbClr val="39427A"/>
                          </a:solidFill>
                          <a:latin typeface="BIZ UDPGothic"/>
                          <a:cs typeface="BIZ UDPGothic"/>
                        </a:rPr>
                        <a:t>在学月数24ヶ月以上48ヶ月未満</a:t>
                      </a:r>
                      <a:r>
                        <a:rPr sz="1400" dirty="0">
                          <a:solidFill>
                            <a:srgbClr val="39427A"/>
                          </a:solidFill>
                          <a:latin typeface="BIZ UDPGothic"/>
                          <a:cs typeface="BIZ UDPGothic"/>
                        </a:rPr>
                        <a:t>）</a:t>
                      </a:r>
                      <a:r>
                        <a:rPr sz="1400" spc="-50" dirty="0">
                          <a:solidFill>
                            <a:srgbClr val="39427A"/>
                          </a:solidFill>
                          <a:latin typeface="BIZ UDPGothic"/>
                          <a:cs typeface="BIZ UDPGothic"/>
                        </a:rPr>
                        <a:t>に</a:t>
                      </a:r>
                      <a:r>
                        <a:rPr sz="1400" spc="-15" dirty="0">
                          <a:solidFill>
                            <a:srgbClr val="39427A"/>
                          </a:solidFill>
                          <a:latin typeface="BIZ UDPGothic"/>
                          <a:cs typeface="BIZ UDPGothic"/>
                        </a:rPr>
                        <a:t>在学する者</a:t>
                      </a:r>
                      <a:endParaRPr sz="1400" dirty="0">
                        <a:latin typeface="BIZ UDPGothic"/>
                        <a:cs typeface="BIZ UDPGothic"/>
                      </a:endParaRPr>
                    </a:p>
                  </a:txBody>
                  <a:tcPr marL="0" marR="0" marT="1092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883919">
              <a:lnSpc>
                <a:spcPct val="100000"/>
              </a:lnSpc>
              <a:spcBef>
                <a:spcPts val="100"/>
              </a:spcBef>
            </a:pPr>
            <a:r>
              <a:rPr spc="-10" dirty="0"/>
              <a:t>特別研究員</a:t>
            </a:r>
            <a:r>
              <a:rPr dirty="0">
                <a:latin typeface="Arial"/>
                <a:cs typeface="Arial"/>
              </a:rPr>
              <a:t>-</a:t>
            </a:r>
            <a:r>
              <a:rPr spc="-35" dirty="0">
                <a:latin typeface="Arial"/>
                <a:cs typeface="Arial"/>
              </a:rPr>
              <a:t>DC</a:t>
            </a:r>
            <a:r>
              <a:rPr spc="-10" dirty="0"/>
              <a:t>申請時の在学年次と申請資格（イメージ</a:t>
            </a:r>
            <a:r>
              <a:rPr spc="-50" dirty="0"/>
              <a:t>）</a:t>
            </a:r>
          </a:p>
        </p:txBody>
      </p:sp>
      <p:sp>
        <p:nvSpPr>
          <p:cNvPr id="3" name="object 3"/>
          <p:cNvSpPr txBox="1"/>
          <p:nvPr/>
        </p:nvSpPr>
        <p:spPr>
          <a:xfrm>
            <a:off x="870203" y="1083563"/>
            <a:ext cx="1079500" cy="914400"/>
          </a:xfrm>
          <a:prstGeom prst="rect">
            <a:avLst/>
          </a:prstGeom>
          <a:solidFill>
            <a:srgbClr val="39427A"/>
          </a:solidFill>
          <a:ln w="12700">
            <a:solidFill>
              <a:srgbClr val="272D58"/>
            </a:solidFill>
          </a:ln>
        </p:spPr>
        <p:txBody>
          <a:bodyPr vert="horz" wrap="square" lIns="0" tIns="37465" rIns="0" bIns="0" rtlCol="0">
            <a:spAutoFit/>
          </a:bodyPr>
          <a:lstStyle/>
          <a:p>
            <a:pPr>
              <a:lnSpc>
                <a:spcPct val="100000"/>
              </a:lnSpc>
              <a:spcBef>
                <a:spcPts val="295"/>
              </a:spcBef>
            </a:pPr>
            <a:endParaRPr sz="1400">
              <a:latin typeface="Times New Roman"/>
              <a:cs typeface="Times New Roman"/>
            </a:endParaRPr>
          </a:p>
          <a:p>
            <a:pPr marL="182880" marR="174625" indent="20955">
              <a:lnSpc>
                <a:spcPct val="100000"/>
              </a:lnSpc>
            </a:pPr>
            <a:r>
              <a:rPr sz="1400" spc="-15" dirty="0">
                <a:solidFill>
                  <a:srgbClr val="FFFFFF"/>
                </a:solidFill>
                <a:latin typeface="BIZ UDPGothic"/>
                <a:cs typeface="BIZ UDPGothic"/>
              </a:rPr>
              <a:t>３年制の博士課程</a:t>
            </a:r>
            <a:endParaRPr sz="1400">
              <a:latin typeface="BIZ UDPGothic"/>
              <a:cs typeface="BIZ UDPGothic"/>
            </a:endParaRPr>
          </a:p>
        </p:txBody>
      </p:sp>
      <p:sp>
        <p:nvSpPr>
          <p:cNvPr id="4" name="object 4"/>
          <p:cNvSpPr txBox="1"/>
          <p:nvPr/>
        </p:nvSpPr>
        <p:spPr>
          <a:xfrm>
            <a:off x="874775" y="2121407"/>
            <a:ext cx="1079500" cy="913130"/>
          </a:xfrm>
          <a:prstGeom prst="rect">
            <a:avLst/>
          </a:prstGeom>
          <a:solidFill>
            <a:srgbClr val="39427A"/>
          </a:solidFill>
          <a:ln w="12700">
            <a:solidFill>
              <a:srgbClr val="272D58"/>
            </a:solidFill>
          </a:ln>
        </p:spPr>
        <p:txBody>
          <a:bodyPr vert="horz" wrap="square" lIns="0" tIns="66040" rIns="0" bIns="0" rtlCol="0">
            <a:spAutoFit/>
          </a:bodyPr>
          <a:lstStyle/>
          <a:p>
            <a:pPr>
              <a:lnSpc>
                <a:spcPct val="100000"/>
              </a:lnSpc>
              <a:spcBef>
                <a:spcPts val="520"/>
              </a:spcBef>
            </a:pPr>
            <a:endParaRPr sz="1400">
              <a:latin typeface="Times New Roman"/>
              <a:cs typeface="Times New Roman"/>
            </a:endParaRPr>
          </a:p>
          <a:p>
            <a:pPr marL="93345" marR="85725" indent="20955">
              <a:lnSpc>
                <a:spcPts val="1580"/>
              </a:lnSpc>
            </a:pPr>
            <a:r>
              <a:rPr sz="1400" spc="-10" dirty="0">
                <a:solidFill>
                  <a:srgbClr val="FFFFFF"/>
                </a:solidFill>
                <a:latin typeface="BIZ UDPGothic"/>
                <a:cs typeface="BIZ UDPGothic"/>
              </a:rPr>
              <a:t>５年一貫制の博士課程</a:t>
            </a:r>
            <a:endParaRPr sz="1400">
              <a:latin typeface="BIZ UDPGothic"/>
              <a:cs typeface="BIZ UDPGothic"/>
            </a:endParaRPr>
          </a:p>
        </p:txBody>
      </p:sp>
      <p:sp>
        <p:nvSpPr>
          <p:cNvPr id="5" name="object 5"/>
          <p:cNvSpPr txBox="1"/>
          <p:nvPr/>
        </p:nvSpPr>
        <p:spPr>
          <a:xfrm>
            <a:off x="870203" y="3166872"/>
            <a:ext cx="1079500" cy="914400"/>
          </a:xfrm>
          <a:prstGeom prst="rect">
            <a:avLst/>
          </a:prstGeom>
          <a:solidFill>
            <a:srgbClr val="39427A"/>
          </a:solidFill>
          <a:ln w="12700">
            <a:solidFill>
              <a:srgbClr val="272D58"/>
            </a:solidFill>
          </a:ln>
        </p:spPr>
        <p:txBody>
          <a:bodyPr vert="horz" wrap="square" lIns="0" tIns="38100" rIns="0" bIns="0" rtlCol="0">
            <a:spAutoFit/>
          </a:bodyPr>
          <a:lstStyle/>
          <a:p>
            <a:pPr>
              <a:lnSpc>
                <a:spcPct val="100000"/>
              </a:lnSpc>
              <a:spcBef>
                <a:spcPts val="300"/>
              </a:spcBef>
            </a:pPr>
            <a:endParaRPr sz="1400">
              <a:latin typeface="Times New Roman"/>
              <a:cs typeface="Times New Roman"/>
            </a:endParaRPr>
          </a:p>
          <a:p>
            <a:pPr marL="182880" marR="174625" indent="20955">
              <a:lnSpc>
                <a:spcPct val="100000"/>
              </a:lnSpc>
            </a:pPr>
            <a:r>
              <a:rPr sz="1400" spc="-15" dirty="0">
                <a:solidFill>
                  <a:srgbClr val="FFFFFF"/>
                </a:solidFill>
                <a:latin typeface="BIZ UDPGothic"/>
                <a:cs typeface="BIZ UDPGothic"/>
              </a:rPr>
              <a:t>４年制の博士課程</a:t>
            </a:r>
            <a:endParaRPr sz="1400">
              <a:latin typeface="BIZ UDPGothic"/>
              <a:cs typeface="BIZ UDPGothic"/>
            </a:endParaRPr>
          </a:p>
        </p:txBody>
      </p:sp>
      <p:sp>
        <p:nvSpPr>
          <p:cNvPr id="6" name="object 6"/>
          <p:cNvSpPr/>
          <p:nvPr/>
        </p:nvSpPr>
        <p:spPr>
          <a:xfrm>
            <a:off x="5094732" y="1197863"/>
            <a:ext cx="1583690" cy="696595"/>
          </a:xfrm>
          <a:custGeom>
            <a:avLst/>
            <a:gdLst/>
            <a:ahLst/>
            <a:cxnLst/>
            <a:rect l="l" t="t" r="r" b="b"/>
            <a:pathLst>
              <a:path w="1583690" h="696594">
                <a:moveTo>
                  <a:pt x="1235202" y="0"/>
                </a:moveTo>
                <a:lnTo>
                  <a:pt x="0" y="0"/>
                </a:lnTo>
                <a:lnTo>
                  <a:pt x="348233" y="348234"/>
                </a:lnTo>
                <a:lnTo>
                  <a:pt x="0" y="696468"/>
                </a:lnTo>
                <a:lnTo>
                  <a:pt x="1235202" y="696468"/>
                </a:lnTo>
                <a:lnTo>
                  <a:pt x="1583436" y="348234"/>
                </a:lnTo>
                <a:lnTo>
                  <a:pt x="1235202" y="0"/>
                </a:lnTo>
                <a:close/>
              </a:path>
            </a:pathLst>
          </a:custGeom>
          <a:solidFill>
            <a:srgbClr val="EAEBF6"/>
          </a:solidFill>
        </p:spPr>
        <p:txBody>
          <a:bodyPr wrap="square" lIns="0" tIns="0" rIns="0" bIns="0" rtlCol="0"/>
          <a:lstStyle/>
          <a:p>
            <a:endParaRPr/>
          </a:p>
        </p:txBody>
      </p:sp>
      <p:sp>
        <p:nvSpPr>
          <p:cNvPr id="7" name="object 7"/>
          <p:cNvSpPr txBox="1"/>
          <p:nvPr/>
        </p:nvSpPr>
        <p:spPr>
          <a:xfrm>
            <a:off x="5767196" y="1374139"/>
            <a:ext cx="306070" cy="344805"/>
          </a:xfrm>
          <a:prstGeom prst="rect">
            <a:avLst/>
          </a:prstGeom>
        </p:spPr>
        <p:txBody>
          <a:bodyPr vert="horz" wrap="square" lIns="0" tIns="31750" rIns="0" bIns="0" rtlCol="0">
            <a:spAutoFit/>
          </a:bodyPr>
          <a:lstStyle/>
          <a:p>
            <a:pPr marL="38100" marR="5080" indent="-26034">
              <a:lnSpc>
                <a:spcPts val="1190"/>
              </a:lnSpc>
              <a:spcBef>
                <a:spcPts val="250"/>
              </a:spcBef>
            </a:pPr>
            <a:r>
              <a:rPr sz="1100" b="1" spc="-25" dirty="0">
                <a:solidFill>
                  <a:srgbClr val="39427A"/>
                </a:solidFill>
                <a:latin typeface="BIZ UDPGothic"/>
                <a:cs typeface="BIZ UDPGothic"/>
              </a:rPr>
              <a:t>博士</a:t>
            </a:r>
            <a:r>
              <a:rPr sz="1100" b="1" spc="-50" dirty="0">
                <a:solidFill>
                  <a:srgbClr val="39427A"/>
                </a:solidFill>
                <a:latin typeface="BIZ UDPGothic"/>
                <a:cs typeface="BIZ UDPGothic"/>
              </a:rPr>
              <a:t> </a:t>
            </a:r>
            <a:r>
              <a:rPr sz="1100" b="1" spc="-25" dirty="0">
                <a:solidFill>
                  <a:srgbClr val="39427A"/>
                </a:solidFill>
                <a:latin typeface="BIZ UDPGothic"/>
                <a:cs typeface="BIZ UDPGothic"/>
              </a:rPr>
              <a:t>１年</a:t>
            </a:r>
            <a:endParaRPr sz="1100">
              <a:latin typeface="BIZ UDPGothic"/>
              <a:cs typeface="BIZ UDPGothic"/>
            </a:endParaRPr>
          </a:p>
        </p:txBody>
      </p:sp>
      <p:grpSp>
        <p:nvGrpSpPr>
          <p:cNvPr id="8" name="object 8"/>
          <p:cNvGrpSpPr/>
          <p:nvPr/>
        </p:nvGrpSpPr>
        <p:grpSpPr>
          <a:xfrm>
            <a:off x="6511797" y="1191513"/>
            <a:ext cx="1666239" cy="709295"/>
            <a:chOff x="6511797" y="1191513"/>
            <a:chExt cx="1666239" cy="709295"/>
          </a:xfrm>
        </p:grpSpPr>
        <p:sp>
          <p:nvSpPr>
            <p:cNvPr id="9" name="object 9"/>
            <p:cNvSpPr/>
            <p:nvPr/>
          </p:nvSpPr>
          <p:spPr>
            <a:xfrm>
              <a:off x="6518147" y="1197863"/>
              <a:ext cx="1653539" cy="696595"/>
            </a:xfrm>
            <a:custGeom>
              <a:avLst/>
              <a:gdLst/>
              <a:ahLst/>
              <a:cxnLst/>
              <a:rect l="l" t="t" r="r" b="b"/>
              <a:pathLst>
                <a:path w="1653540" h="696594">
                  <a:moveTo>
                    <a:pt x="1305305" y="0"/>
                  </a:moveTo>
                  <a:lnTo>
                    <a:pt x="0" y="0"/>
                  </a:lnTo>
                  <a:lnTo>
                    <a:pt x="348233" y="348234"/>
                  </a:lnTo>
                  <a:lnTo>
                    <a:pt x="0" y="696468"/>
                  </a:lnTo>
                  <a:lnTo>
                    <a:pt x="1305305" y="696468"/>
                  </a:lnTo>
                  <a:lnTo>
                    <a:pt x="1653540" y="348234"/>
                  </a:lnTo>
                  <a:lnTo>
                    <a:pt x="1305305" y="0"/>
                  </a:lnTo>
                  <a:close/>
                </a:path>
              </a:pathLst>
            </a:custGeom>
            <a:solidFill>
              <a:srgbClr val="EAEBF6"/>
            </a:solidFill>
          </p:spPr>
          <p:txBody>
            <a:bodyPr wrap="square" lIns="0" tIns="0" rIns="0" bIns="0" rtlCol="0"/>
            <a:lstStyle/>
            <a:p>
              <a:endParaRPr/>
            </a:p>
          </p:txBody>
        </p:sp>
        <p:sp>
          <p:nvSpPr>
            <p:cNvPr id="10" name="object 10"/>
            <p:cNvSpPr/>
            <p:nvPr/>
          </p:nvSpPr>
          <p:spPr>
            <a:xfrm>
              <a:off x="6518147" y="1197863"/>
              <a:ext cx="1653539" cy="696595"/>
            </a:xfrm>
            <a:custGeom>
              <a:avLst/>
              <a:gdLst/>
              <a:ahLst/>
              <a:cxnLst/>
              <a:rect l="l" t="t" r="r" b="b"/>
              <a:pathLst>
                <a:path w="1653540" h="696594">
                  <a:moveTo>
                    <a:pt x="0" y="0"/>
                  </a:moveTo>
                  <a:lnTo>
                    <a:pt x="1305305" y="0"/>
                  </a:lnTo>
                  <a:lnTo>
                    <a:pt x="1653540" y="348234"/>
                  </a:lnTo>
                  <a:lnTo>
                    <a:pt x="1305305" y="696468"/>
                  </a:lnTo>
                  <a:lnTo>
                    <a:pt x="0" y="696468"/>
                  </a:lnTo>
                  <a:lnTo>
                    <a:pt x="348233" y="348234"/>
                  </a:lnTo>
                  <a:lnTo>
                    <a:pt x="0" y="0"/>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7225410" y="1374139"/>
            <a:ext cx="306705"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dirty="0">
                <a:solidFill>
                  <a:srgbClr val="39427A"/>
                </a:solidFill>
                <a:latin typeface="BIZ UDPGothic"/>
                <a:cs typeface="BIZ UDPGothic"/>
              </a:rPr>
              <a:t>2</a:t>
            </a:r>
            <a:r>
              <a:rPr sz="1100" b="1" spc="-50" dirty="0">
                <a:solidFill>
                  <a:srgbClr val="39427A"/>
                </a:solidFill>
                <a:latin typeface="BIZ UDPGothic"/>
                <a:cs typeface="BIZ UDPGothic"/>
              </a:rPr>
              <a:t>年</a:t>
            </a:r>
            <a:endParaRPr sz="1100">
              <a:latin typeface="BIZ UDPGothic"/>
              <a:cs typeface="BIZ UDPGothic"/>
            </a:endParaRPr>
          </a:p>
        </p:txBody>
      </p:sp>
      <p:grpSp>
        <p:nvGrpSpPr>
          <p:cNvPr id="12" name="object 12"/>
          <p:cNvGrpSpPr/>
          <p:nvPr/>
        </p:nvGrpSpPr>
        <p:grpSpPr>
          <a:xfrm>
            <a:off x="8003793" y="1191513"/>
            <a:ext cx="1597660" cy="709295"/>
            <a:chOff x="8003793" y="1191513"/>
            <a:chExt cx="1597660" cy="709295"/>
          </a:xfrm>
        </p:grpSpPr>
        <p:sp>
          <p:nvSpPr>
            <p:cNvPr id="13" name="object 13"/>
            <p:cNvSpPr/>
            <p:nvPr/>
          </p:nvSpPr>
          <p:spPr>
            <a:xfrm>
              <a:off x="8010143" y="1197863"/>
              <a:ext cx="1584960" cy="696595"/>
            </a:xfrm>
            <a:custGeom>
              <a:avLst/>
              <a:gdLst/>
              <a:ahLst/>
              <a:cxnLst/>
              <a:rect l="l" t="t" r="r" b="b"/>
              <a:pathLst>
                <a:path w="1584959" h="696594">
                  <a:moveTo>
                    <a:pt x="1236726" y="0"/>
                  </a:moveTo>
                  <a:lnTo>
                    <a:pt x="0" y="0"/>
                  </a:lnTo>
                  <a:lnTo>
                    <a:pt x="348233" y="348234"/>
                  </a:lnTo>
                  <a:lnTo>
                    <a:pt x="0" y="696468"/>
                  </a:lnTo>
                  <a:lnTo>
                    <a:pt x="1236726" y="696468"/>
                  </a:lnTo>
                  <a:lnTo>
                    <a:pt x="1584959" y="348234"/>
                  </a:lnTo>
                  <a:lnTo>
                    <a:pt x="1236726" y="0"/>
                  </a:lnTo>
                  <a:close/>
                </a:path>
              </a:pathLst>
            </a:custGeom>
            <a:solidFill>
              <a:srgbClr val="EAEBF6"/>
            </a:solidFill>
          </p:spPr>
          <p:txBody>
            <a:bodyPr wrap="square" lIns="0" tIns="0" rIns="0" bIns="0" rtlCol="0"/>
            <a:lstStyle/>
            <a:p>
              <a:endParaRPr/>
            </a:p>
          </p:txBody>
        </p:sp>
        <p:sp>
          <p:nvSpPr>
            <p:cNvPr id="14" name="object 14"/>
            <p:cNvSpPr/>
            <p:nvPr/>
          </p:nvSpPr>
          <p:spPr>
            <a:xfrm>
              <a:off x="8010143" y="1197863"/>
              <a:ext cx="1584960" cy="696595"/>
            </a:xfrm>
            <a:custGeom>
              <a:avLst/>
              <a:gdLst/>
              <a:ahLst/>
              <a:cxnLst/>
              <a:rect l="l" t="t" r="r" b="b"/>
              <a:pathLst>
                <a:path w="1584959" h="696594">
                  <a:moveTo>
                    <a:pt x="0" y="0"/>
                  </a:moveTo>
                  <a:lnTo>
                    <a:pt x="1236726" y="0"/>
                  </a:lnTo>
                  <a:lnTo>
                    <a:pt x="1584959" y="348234"/>
                  </a:lnTo>
                  <a:lnTo>
                    <a:pt x="1236726" y="696468"/>
                  </a:lnTo>
                  <a:lnTo>
                    <a:pt x="0" y="696468"/>
                  </a:lnTo>
                  <a:lnTo>
                    <a:pt x="348233" y="348234"/>
                  </a:lnTo>
                  <a:lnTo>
                    <a:pt x="0" y="0"/>
                  </a:lnTo>
                  <a:close/>
                </a:path>
              </a:pathLst>
            </a:custGeom>
            <a:ln w="12700">
              <a:solidFill>
                <a:srgbClr val="FFFFFF"/>
              </a:solidFill>
            </a:ln>
          </p:spPr>
          <p:txBody>
            <a:bodyPr wrap="square" lIns="0" tIns="0" rIns="0" bIns="0" rtlCol="0"/>
            <a:lstStyle/>
            <a:p>
              <a:endParaRPr/>
            </a:p>
          </p:txBody>
        </p:sp>
      </p:grpSp>
      <p:sp>
        <p:nvSpPr>
          <p:cNvPr id="15" name="object 15"/>
          <p:cNvSpPr txBox="1"/>
          <p:nvPr/>
        </p:nvSpPr>
        <p:spPr>
          <a:xfrm>
            <a:off x="8683497" y="1374139"/>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dirty="0">
                <a:solidFill>
                  <a:srgbClr val="39427A"/>
                </a:solidFill>
                <a:latin typeface="BIZ UDPGothic"/>
                <a:cs typeface="BIZ UDPGothic"/>
              </a:rPr>
              <a:t>3</a:t>
            </a:r>
            <a:r>
              <a:rPr sz="1100" b="1" spc="-50" dirty="0">
                <a:solidFill>
                  <a:srgbClr val="39427A"/>
                </a:solidFill>
                <a:latin typeface="BIZ UDPGothic"/>
                <a:cs typeface="BIZ UDPGothic"/>
              </a:rPr>
              <a:t>年</a:t>
            </a:r>
            <a:endParaRPr sz="1100">
              <a:latin typeface="BIZ UDPGothic"/>
              <a:cs typeface="BIZ UDPGothic"/>
            </a:endParaRPr>
          </a:p>
        </p:txBody>
      </p:sp>
      <p:sp>
        <p:nvSpPr>
          <p:cNvPr id="16" name="object 16"/>
          <p:cNvSpPr/>
          <p:nvPr/>
        </p:nvSpPr>
        <p:spPr>
          <a:xfrm>
            <a:off x="2260092" y="1210055"/>
            <a:ext cx="1493520" cy="696595"/>
          </a:xfrm>
          <a:custGeom>
            <a:avLst/>
            <a:gdLst/>
            <a:ahLst/>
            <a:cxnLst/>
            <a:rect l="l" t="t" r="r" b="b"/>
            <a:pathLst>
              <a:path w="1493520" h="696594">
                <a:moveTo>
                  <a:pt x="1145285" y="0"/>
                </a:moveTo>
                <a:lnTo>
                  <a:pt x="0" y="0"/>
                </a:lnTo>
                <a:lnTo>
                  <a:pt x="0" y="696468"/>
                </a:lnTo>
                <a:lnTo>
                  <a:pt x="1145285" y="696468"/>
                </a:lnTo>
                <a:lnTo>
                  <a:pt x="1493520" y="348234"/>
                </a:lnTo>
                <a:lnTo>
                  <a:pt x="1145285" y="0"/>
                </a:lnTo>
                <a:close/>
              </a:path>
            </a:pathLst>
          </a:custGeom>
          <a:solidFill>
            <a:srgbClr val="F1F1F1"/>
          </a:solidFill>
        </p:spPr>
        <p:txBody>
          <a:bodyPr wrap="square" lIns="0" tIns="0" rIns="0" bIns="0" rtlCol="0"/>
          <a:lstStyle/>
          <a:p>
            <a:endParaRPr/>
          </a:p>
        </p:txBody>
      </p:sp>
      <p:sp>
        <p:nvSpPr>
          <p:cNvPr id="17" name="object 17"/>
          <p:cNvSpPr txBox="1"/>
          <p:nvPr/>
        </p:nvSpPr>
        <p:spPr>
          <a:xfrm>
            <a:off x="2802127" y="1315948"/>
            <a:ext cx="306070" cy="443230"/>
          </a:xfrm>
          <a:prstGeom prst="rect">
            <a:avLst/>
          </a:prstGeom>
        </p:spPr>
        <p:txBody>
          <a:bodyPr vert="horz" wrap="square" lIns="0" tIns="53340" rIns="0" bIns="0" rtlCol="0">
            <a:spAutoFit/>
          </a:bodyPr>
          <a:lstStyle/>
          <a:p>
            <a:pPr marL="12700">
              <a:lnSpc>
                <a:spcPct val="100000"/>
              </a:lnSpc>
              <a:spcBef>
                <a:spcPts val="420"/>
              </a:spcBef>
            </a:pPr>
            <a:r>
              <a:rPr sz="1100" b="1" spc="-25" dirty="0">
                <a:solidFill>
                  <a:srgbClr val="39427A"/>
                </a:solidFill>
                <a:latin typeface="BIZ UDPGothic"/>
                <a:cs typeface="BIZ UDPGothic"/>
              </a:rPr>
              <a:t>修士</a:t>
            </a:r>
            <a:endParaRPr sz="1100">
              <a:latin typeface="BIZ UDPGothic"/>
              <a:cs typeface="BIZ UDPGothic"/>
            </a:endParaRPr>
          </a:p>
          <a:p>
            <a:pPr marL="38100">
              <a:lnSpc>
                <a:spcPct val="100000"/>
              </a:lnSpc>
              <a:spcBef>
                <a:spcPts val="325"/>
              </a:spcBef>
            </a:pPr>
            <a:r>
              <a:rPr sz="1100" b="1" dirty="0">
                <a:solidFill>
                  <a:srgbClr val="39427A"/>
                </a:solidFill>
                <a:latin typeface="BIZ UDPGothic"/>
                <a:cs typeface="BIZ UDPGothic"/>
              </a:rPr>
              <a:t>1</a:t>
            </a:r>
            <a:r>
              <a:rPr sz="1100" b="1" spc="-50" dirty="0">
                <a:solidFill>
                  <a:srgbClr val="39427A"/>
                </a:solidFill>
                <a:latin typeface="BIZ UDPGothic"/>
                <a:cs typeface="BIZ UDPGothic"/>
              </a:rPr>
              <a:t>年</a:t>
            </a:r>
            <a:endParaRPr sz="1100">
              <a:latin typeface="BIZ UDPGothic"/>
              <a:cs typeface="BIZ UDPGothic"/>
            </a:endParaRPr>
          </a:p>
        </p:txBody>
      </p:sp>
      <p:grpSp>
        <p:nvGrpSpPr>
          <p:cNvPr id="18" name="object 18"/>
          <p:cNvGrpSpPr/>
          <p:nvPr/>
        </p:nvGrpSpPr>
        <p:grpSpPr>
          <a:xfrm>
            <a:off x="3594861" y="1203705"/>
            <a:ext cx="1666239" cy="709295"/>
            <a:chOff x="3594861" y="1203705"/>
            <a:chExt cx="1666239" cy="709295"/>
          </a:xfrm>
        </p:grpSpPr>
        <p:sp>
          <p:nvSpPr>
            <p:cNvPr id="19" name="object 19"/>
            <p:cNvSpPr/>
            <p:nvPr/>
          </p:nvSpPr>
          <p:spPr>
            <a:xfrm>
              <a:off x="3601211" y="1210055"/>
              <a:ext cx="1653539" cy="696595"/>
            </a:xfrm>
            <a:custGeom>
              <a:avLst/>
              <a:gdLst/>
              <a:ahLst/>
              <a:cxnLst/>
              <a:rect l="l" t="t" r="r" b="b"/>
              <a:pathLst>
                <a:path w="1653539" h="696594">
                  <a:moveTo>
                    <a:pt x="1305305" y="0"/>
                  </a:moveTo>
                  <a:lnTo>
                    <a:pt x="0" y="0"/>
                  </a:lnTo>
                  <a:lnTo>
                    <a:pt x="348234" y="348234"/>
                  </a:lnTo>
                  <a:lnTo>
                    <a:pt x="0" y="696468"/>
                  </a:lnTo>
                  <a:lnTo>
                    <a:pt x="1305305" y="696468"/>
                  </a:lnTo>
                  <a:lnTo>
                    <a:pt x="1653539" y="348234"/>
                  </a:lnTo>
                  <a:lnTo>
                    <a:pt x="1305305" y="0"/>
                  </a:lnTo>
                  <a:close/>
                </a:path>
              </a:pathLst>
            </a:custGeom>
            <a:solidFill>
              <a:srgbClr val="EAEBF6"/>
            </a:solidFill>
          </p:spPr>
          <p:txBody>
            <a:bodyPr wrap="square" lIns="0" tIns="0" rIns="0" bIns="0" rtlCol="0"/>
            <a:lstStyle/>
            <a:p>
              <a:endParaRPr/>
            </a:p>
          </p:txBody>
        </p:sp>
        <p:sp>
          <p:nvSpPr>
            <p:cNvPr id="20" name="object 20"/>
            <p:cNvSpPr/>
            <p:nvPr/>
          </p:nvSpPr>
          <p:spPr>
            <a:xfrm>
              <a:off x="3601211" y="1210055"/>
              <a:ext cx="1653539" cy="696595"/>
            </a:xfrm>
            <a:custGeom>
              <a:avLst/>
              <a:gdLst/>
              <a:ahLst/>
              <a:cxnLst/>
              <a:rect l="l" t="t" r="r" b="b"/>
              <a:pathLst>
                <a:path w="1653539" h="696594">
                  <a:moveTo>
                    <a:pt x="0" y="0"/>
                  </a:moveTo>
                  <a:lnTo>
                    <a:pt x="1305305" y="0"/>
                  </a:lnTo>
                  <a:lnTo>
                    <a:pt x="1653539" y="348234"/>
                  </a:lnTo>
                  <a:lnTo>
                    <a:pt x="1305305" y="696468"/>
                  </a:lnTo>
                  <a:lnTo>
                    <a:pt x="0" y="696468"/>
                  </a:lnTo>
                  <a:lnTo>
                    <a:pt x="348234" y="348234"/>
                  </a:lnTo>
                  <a:lnTo>
                    <a:pt x="0" y="0"/>
                  </a:lnTo>
                  <a:close/>
                </a:path>
              </a:pathLst>
            </a:custGeom>
            <a:ln w="12700">
              <a:solidFill>
                <a:srgbClr val="FFFFFF"/>
              </a:solidFill>
            </a:ln>
          </p:spPr>
          <p:txBody>
            <a:bodyPr wrap="square" lIns="0" tIns="0" rIns="0" bIns="0" rtlCol="0"/>
            <a:lstStyle/>
            <a:p>
              <a:endParaRPr/>
            </a:p>
          </p:txBody>
        </p:sp>
      </p:grpSp>
      <p:sp>
        <p:nvSpPr>
          <p:cNvPr id="21" name="object 21"/>
          <p:cNvSpPr txBox="1"/>
          <p:nvPr/>
        </p:nvSpPr>
        <p:spPr>
          <a:xfrm>
            <a:off x="4310888" y="1385696"/>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修士</a:t>
            </a:r>
            <a:endParaRPr sz="1100">
              <a:latin typeface="BIZ UDPGothic"/>
              <a:cs typeface="BIZ UDPGothic"/>
            </a:endParaRPr>
          </a:p>
          <a:p>
            <a:pPr marL="29209">
              <a:lnSpc>
                <a:spcPts val="1255"/>
              </a:lnSpc>
            </a:pPr>
            <a:r>
              <a:rPr sz="1100" b="1" dirty="0">
                <a:solidFill>
                  <a:srgbClr val="39427A"/>
                </a:solidFill>
                <a:latin typeface="BIZ UDPGothic"/>
                <a:cs typeface="BIZ UDPGothic"/>
              </a:rPr>
              <a:t>2</a:t>
            </a:r>
            <a:r>
              <a:rPr sz="1100" b="1" spc="-50" dirty="0">
                <a:solidFill>
                  <a:srgbClr val="39427A"/>
                </a:solidFill>
                <a:latin typeface="BIZ UDPGothic"/>
                <a:cs typeface="BIZ UDPGothic"/>
              </a:rPr>
              <a:t>年</a:t>
            </a:r>
            <a:endParaRPr sz="1100">
              <a:latin typeface="BIZ UDPGothic"/>
              <a:cs typeface="BIZ UDPGothic"/>
            </a:endParaRPr>
          </a:p>
        </p:txBody>
      </p:sp>
      <p:grpSp>
        <p:nvGrpSpPr>
          <p:cNvPr id="22" name="object 22"/>
          <p:cNvGrpSpPr/>
          <p:nvPr/>
        </p:nvGrpSpPr>
        <p:grpSpPr>
          <a:xfrm>
            <a:off x="5094732" y="1191513"/>
            <a:ext cx="5928995" cy="1727200"/>
            <a:chOff x="5094732" y="1191513"/>
            <a:chExt cx="5928995" cy="1727200"/>
          </a:xfrm>
        </p:grpSpPr>
        <p:sp>
          <p:nvSpPr>
            <p:cNvPr id="23" name="object 23"/>
            <p:cNvSpPr/>
            <p:nvPr/>
          </p:nvSpPr>
          <p:spPr>
            <a:xfrm>
              <a:off x="9433560" y="1197863"/>
              <a:ext cx="1583690" cy="696595"/>
            </a:xfrm>
            <a:custGeom>
              <a:avLst/>
              <a:gdLst/>
              <a:ahLst/>
              <a:cxnLst/>
              <a:rect l="l" t="t" r="r" b="b"/>
              <a:pathLst>
                <a:path w="1583690" h="696594">
                  <a:moveTo>
                    <a:pt x="1235202" y="0"/>
                  </a:moveTo>
                  <a:lnTo>
                    <a:pt x="0" y="0"/>
                  </a:lnTo>
                  <a:lnTo>
                    <a:pt x="348234" y="348234"/>
                  </a:lnTo>
                  <a:lnTo>
                    <a:pt x="0" y="696468"/>
                  </a:lnTo>
                  <a:lnTo>
                    <a:pt x="1235202" y="696468"/>
                  </a:lnTo>
                  <a:lnTo>
                    <a:pt x="1583436" y="348234"/>
                  </a:lnTo>
                  <a:lnTo>
                    <a:pt x="1235202" y="0"/>
                  </a:lnTo>
                  <a:close/>
                </a:path>
              </a:pathLst>
            </a:custGeom>
            <a:solidFill>
              <a:srgbClr val="F1F1F1"/>
            </a:solidFill>
          </p:spPr>
          <p:txBody>
            <a:bodyPr wrap="square" lIns="0" tIns="0" rIns="0" bIns="0" rtlCol="0"/>
            <a:lstStyle/>
            <a:p>
              <a:endParaRPr/>
            </a:p>
          </p:txBody>
        </p:sp>
        <p:sp>
          <p:nvSpPr>
            <p:cNvPr id="24" name="object 24"/>
            <p:cNvSpPr/>
            <p:nvPr/>
          </p:nvSpPr>
          <p:spPr>
            <a:xfrm>
              <a:off x="9433560" y="1197863"/>
              <a:ext cx="1583690" cy="696595"/>
            </a:xfrm>
            <a:custGeom>
              <a:avLst/>
              <a:gdLst/>
              <a:ahLst/>
              <a:cxnLst/>
              <a:rect l="l" t="t" r="r" b="b"/>
              <a:pathLst>
                <a:path w="1583690" h="696594">
                  <a:moveTo>
                    <a:pt x="0" y="0"/>
                  </a:moveTo>
                  <a:lnTo>
                    <a:pt x="1235202" y="0"/>
                  </a:lnTo>
                  <a:lnTo>
                    <a:pt x="1583436" y="348234"/>
                  </a:lnTo>
                  <a:lnTo>
                    <a:pt x="1235202" y="696468"/>
                  </a:lnTo>
                  <a:lnTo>
                    <a:pt x="0" y="696468"/>
                  </a:lnTo>
                  <a:lnTo>
                    <a:pt x="348234" y="348234"/>
                  </a:lnTo>
                  <a:lnTo>
                    <a:pt x="0" y="0"/>
                  </a:lnTo>
                  <a:close/>
                </a:path>
              </a:pathLst>
            </a:custGeom>
            <a:ln w="12700">
              <a:solidFill>
                <a:srgbClr val="FFFFFF"/>
              </a:solidFill>
            </a:ln>
          </p:spPr>
          <p:txBody>
            <a:bodyPr wrap="square" lIns="0" tIns="0" rIns="0" bIns="0" rtlCol="0"/>
            <a:lstStyle/>
            <a:p>
              <a:endParaRPr/>
            </a:p>
          </p:txBody>
        </p:sp>
        <p:sp>
          <p:nvSpPr>
            <p:cNvPr id="25" name="object 25"/>
            <p:cNvSpPr/>
            <p:nvPr/>
          </p:nvSpPr>
          <p:spPr>
            <a:xfrm>
              <a:off x="5094732" y="2221991"/>
              <a:ext cx="1583690" cy="696595"/>
            </a:xfrm>
            <a:custGeom>
              <a:avLst/>
              <a:gdLst/>
              <a:ahLst/>
              <a:cxnLst/>
              <a:rect l="l" t="t" r="r" b="b"/>
              <a:pathLst>
                <a:path w="1583690" h="696594">
                  <a:moveTo>
                    <a:pt x="1235202" y="0"/>
                  </a:moveTo>
                  <a:lnTo>
                    <a:pt x="0" y="0"/>
                  </a:lnTo>
                  <a:lnTo>
                    <a:pt x="348233" y="348234"/>
                  </a:lnTo>
                  <a:lnTo>
                    <a:pt x="0" y="696468"/>
                  </a:lnTo>
                  <a:lnTo>
                    <a:pt x="1235202" y="696468"/>
                  </a:lnTo>
                  <a:lnTo>
                    <a:pt x="1583436" y="348234"/>
                  </a:lnTo>
                  <a:lnTo>
                    <a:pt x="1235202" y="0"/>
                  </a:lnTo>
                  <a:close/>
                </a:path>
              </a:pathLst>
            </a:custGeom>
            <a:solidFill>
              <a:srgbClr val="EAEBF6"/>
            </a:solidFill>
          </p:spPr>
          <p:txBody>
            <a:bodyPr wrap="square" lIns="0" tIns="0" rIns="0" bIns="0" rtlCol="0"/>
            <a:lstStyle/>
            <a:p>
              <a:endParaRPr/>
            </a:p>
          </p:txBody>
        </p:sp>
      </p:grpSp>
      <p:sp>
        <p:nvSpPr>
          <p:cNvPr id="26" name="object 26"/>
          <p:cNvSpPr txBox="1"/>
          <p:nvPr/>
        </p:nvSpPr>
        <p:spPr>
          <a:xfrm>
            <a:off x="5767196" y="2398268"/>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10" dirty="0">
                <a:solidFill>
                  <a:srgbClr val="39427A"/>
                </a:solidFill>
                <a:latin typeface="BIZ UDPGothic"/>
                <a:cs typeface="BIZ UDPGothic"/>
              </a:rPr>
              <a:t>3</a:t>
            </a:r>
            <a:r>
              <a:rPr sz="1100" b="1" spc="-50" dirty="0">
                <a:solidFill>
                  <a:srgbClr val="39427A"/>
                </a:solidFill>
                <a:latin typeface="BIZ UDPGothic"/>
                <a:cs typeface="BIZ UDPGothic"/>
              </a:rPr>
              <a:t>年</a:t>
            </a:r>
            <a:endParaRPr sz="1100">
              <a:latin typeface="BIZ UDPGothic"/>
              <a:cs typeface="BIZ UDPGothic"/>
            </a:endParaRPr>
          </a:p>
        </p:txBody>
      </p:sp>
      <p:grpSp>
        <p:nvGrpSpPr>
          <p:cNvPr id="27" name="object 27"/>
          <p:cNvGrpSpPr/>
          <p:nvPr/>
        </p:nvGrpSpPr>
        <p:grpSpPr>
          <a:xfrm>
            <a:off x="6511797" y="2215642"/>
            <a:ext cx="1666239" cy="709295"/>
            <a:chOff x="6511797" y="2215642"/>
            <a:chExt cx="1666239" cy="709295"/>
          </a:xfrm>
        </p:grpSpPr>
        <p:sp>
          <p:nvSpPr>
            <p:cNvPr id="28" name="object 28"/>
            <p:cNvSpPr/>
            <p:nvPr/>
          </p:nvSpPr>
          <p:spPr>
            <a:xfrm>
              <a:off x="6518147" y="2221992"/>
              <a:ext cx="1653539" cy="696595"/>
            </a:xfrm>
            <a:custGeom>
              <a:avLst/>
              <a:gdLst/>
              <a:ahLst/>
              <a:cxnLst/>
              <a:rect l="l" t="t" r="r" b="b"/>
              <a:pathLst>
                <a:path w="1653540" h="696594">
                  <a:moveTo>
                    <a:pt x="1305305" y="0"/>
                  </a:moveTo>
                  <a:lnTo>
                    <a:pt x="0" y="0"/>
                  </a:lnTo>
                  <a:lnTo>
                    <a:pt x="348233" y="348234"/>
                  </a:lnTo>
                  <a:lnTo>
                    <a:pt x="0" y="696468"/>
                  </a:lnTo>
                  <a:lnTo>
                    <a:pt x="1305305" y="696468"/>
                  </a:lnTo>
                  <a:lnTo>
                    <a:pt x="1653540" y="348234"/>
                  </a:lnTo>
                  <a:lnTo>
                    <a:pt x="1305305" y="0"/>
                  </a:lnTo>
                  <a:close/>
                </a:path>
              </a:pathLst>
            </a:custGeom>
            <a:solidFill>
              <a:srgbClr val="EAEBF6"/>
            </a:solidFill>
          </p:spPr>
          <p:txBody>
            <a:bodyPr wrap="square" lIns="0" tIns="0" rIns="0" bIns="0" rtlCol="0"/>
            <a:lstStyle/>
            <a:p>
              <a:endParaRPr/>
            </a:p>
          </p:txBody>
        </p:sp>
        <p:sp>
          <p:nvSpPr>
            <p:cNvPr id="29" name="object 29"/>
            <p:cNvSpPr/>
            <p:nvPr/>
          </p:nvSpPr>
          <p:spPr>
            <a:xfrm>
              <a:off x="6518147" y="2221992"/>
              <a:ext cx="1653539" cy="696595"/>
            </a:xfrm>
            <a:custGeom>
              <a:avLst/>
              <a:gdLst/>
              <a:ahLst/>
              <a:cxnLst/>
              <a:rect l="l" t="t" r="r" b="b"/>
              <a:pathLst>
                <a:path w="1653540" h="696594">
                  <a:moveTo>
                    <a:pt x="0" y="0"/>
                  </a:moveTo>
                  <a:lnTo>
                    <a:pt x="1305305" y="0"/>
                  </a:lnTo>
                  <a:lnTo>
                    <a:pt x="1653540" y="348234"/>
                  </a:lnTo>
                  <a:lnTo>
                    <a:pt x="1305305" y="696468"/>
                  </a:lnTo>
                  <a:lnTo>
                    <a:pt x="0" y="696468"/>
                  </a:lnTo>
                  <a:lnTo>
                    <a:pt x="348233" y="348234"/>
                  </a:lnTo>
                  <a:lnTo>
                    <a:pt x="0" y="0"/>
                  </a:lnTo>
                  <a:close/>
                </a:path>
              </a:pathLst>
            </a:custGeom>
            <a:ln w="12700">
              <a:solidFill>
                <a:srgbClr val="FFFFFF"/>
              </a:solidFill>
            </a:ln>
          </p:spPr>
          <p:txBody>
            <a:bodyPr wrap="square" lIns="0" tIns="0" rIns="0" bIns="0" rtlCol="0"/>
            <a:lstStyle/>
            <a:p>
              <a:endParaRPr/>
            </a:p>
          </p:txBody>
        </p:sp>
      </p:grpSp>
      <p:sp>
        <p:nvSpPr>
          <p:cNvPr id="30" name="object 30"/>
          <p:cNvSpPr txBox="1"/>
          <p:nvPr/>
        </p:nvSpPr>
        <p:spPr>
          <a:xfrm>
            <a:off x="7225410" y="2398268"/>
            <a:ext cx="306705"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25" dirty="0">
                <a:solidFill>
                  <a:srgbClr val="39427A"/>
                </a:solidFill>
                <a:latin typeface="BIZ UDPGothic"/>
                <a:cs typeface="BIZ UDPGothic"/>
              </a:rPr>
              <a:t>４年</a:t>
            </a:r>
            <a:endParaRPr sz="1100">
              <a:latin typeface="BIZ UDPGothic"/>
              <a:cs typeface="BIZ UDPGothic"/>
            </a:endParaRPr>
          </a:p>
        </p:txBody>
      </p:sp>
      <p:grpSp>
        <p:nvGrpSpPr>
          <p:cNvPr id="31" name="object 31"/>
          <p:cNvGrpSpPr/>
          <p:nvPr/>
        </p:nvGrpSpPr>
        <p:grpSpPr>
          <a:xfrm>
            <a:off x="8003793" y="2215642"/>
            <a:ext cx="1597660" cy="709295"/>
            <a:chOff x="8003793" y="2215642"/>
            <a:chExt cx="1597660" cy="709295"/>
          </a:xfrm>
        </p:grpSpPr>
        <p:sp>
          <p:nvSpPr>
            <p:cNvPr id="32" name="object 32"/>
            <p:cNvSpPr/>
            <p:nvPr/>
          </p:nvSpPr>
          <p:spPr>
            <a:xfrm>
              <a:off x="8010143" y="2221992"/>
              <a:ext cx="1584960" cy="696595"/>
            </a:xfrm>
            <a:custGeom>
              <a:avLst/>
              <a:gdLst/>
              <a:ahLst/>
              <a:cxnLst/>
              <a:rect l="l" t="t" r="r" b="b"/>
              <a:pathLst>
                <a:path w="1584959" h="696594">
                  <a:moveTo>
                    <a:pt x="1236726" y="0"/>
                  </a:moveTo>
                  <a:lnTo>
                    <a:pt x="0" y="0"/>
                  </a:lnTo>
                  <a:lnTo>
                    <a:pt x="348233" y="348234"/>
                  </a:lnTo>
                  <a:lnTo>
                    <a:pt x="0" y="696468"/>
                  </a:lnTo>
                  <a:lnTo>
                    <a:pt x="1236726" y="696468"/>
                  </a:lnTo>
                  <a:lnTo>
                    <a:pt x="1584959" y="348234"/>
                  </a:lnTo>
                  <a:lnTo>
                    <a:pt x="1236726" y="0"/>
                  </a:lnTo>
                  <a:close/>
                </a:path>
              </a:pathLst>
            </a:custGeom>
            <a:solidFill>
              <a:srgbClr val="EAEBF6"/>
            </a:solidFill>
          </p:spPr>
          <p:txBody>
            <a:bodyPr wrap="square" lIns="0" tIns="0" rIns="0" bIns="0" rtlCol="0"/>
            <a:lstStyle/>
            <a:p>
              <a:endParaRPr/>
            </a:p>
          </p:txBody>
        </p:sp>
        <p:sp>
          <p:nvSpPr>
            <p:cNvPr id="33" name="object 33"/>
            <p:cNvSpPr/>
            <p:nvPr/>
          </p:nvSpPr>
          <p:spPr>
            <a:xfrm>
              <a:off x="8010143" y="2221992"/>
              <a:ext cx="1584960" cy="696595"/>
            </a:xfrm>
            <a:custGeom>
              <a:avLst/>
              <a:gdLst/>
              <a:ahLst/>
              <a:cxnLst/>
              <a:rect l="l" t="t" r="r" b="b"/>
              <a:pathLst>
                <a:path w="1584959" h="696594">
                  <a:moveTo>
                    <a:pt x="0" y="0"/>
                  </a:moveTo>
                  <a:lnTo>
                    <a:pt x="1236726" y="0"/>
                  </a:lnTo>
                  <a:lnTo>
                    <a:pt x="1584959" y="348234"/>
                  </a:lnTo>
                  <a:lnTo>
                    <a:pt x="1236726" y="696468"/>
                  </a:lnTo>
                  <a:lnTo>
                    <a:pt x="0" y="696468"/>
                  </a:lnTo>
                  <a:lnTo>
                    <a:pt x="348233" y="348234"/>
                  </a:lnTo>
                  <a:lnTo>
                    <a:pt x="0" y="0"/>
                  </a:lnTo>
                  <a:close/>
                </a:path>
              </a:pathLst>
            </a:custGeom>
            <a:ln w="12700">
              <a:solidFill>
                <a:srgbClr val="FFFFFF"/>
              </a:solidFill>
            </a:ln>
          </p:spPr>
          <p:txBody>
            <a:bodyPr wrap="square" lIns="0" tIns="0" rIns="0" bIns="0" rtlCol="0"/>
            <a:lstStyle/>
            <a:p>
              <a:endParaRPr/>
            </a:p>
          </p:txBody>
        </p:sp>
      </p:grpSp>
      <p:sp>
        <p:nvSpPr>
          <p:cNvPr id="34" name="object 34"/>
          <p:cNvSpPr txBox="1"/>
          <p:nvPr/>
        </p:nvSpPr>
        <p:spPr>
          <a:xfrm>
            <a:off x="8683497" y="2398268"/>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30" dirty="0">
                <a:solidFill>
                  <a:srgbClr val="39427A"/>
                </a:solidFill>
                <a:latin typeface="BIZ UDPGothic"/>
                <a:cs typeface="BIZ UDPGothic"/>
              </a:rPr>
              <a:t>５年</a:t>
            </a:r>
            <a:endParaRPr sz="1100">
              <a:latin typeface="BIZ UDPGothic"/>
              <a:cs typeface="BIZ UDPGothic"/>
            </a:endParaRPr>
          </a:p>
        </p:txBody>
      </p:sp>
      <p:sp>
        <p:nvSpPr>
          <p:cNvPr id="35" name="object 35"/>
          <p:cNvSpPr/>
          <p:nvPr/>
        </p:nvSpPr>
        <p:spPr>
          <a:xfrm>
            <a:off x="2260092" y="2234183"/>
            <a:ext cx="1493520" cy="696595"/>
          </a:xfrm>
          <a:custGeom>
            <a:avLst/>
            <a:gdLst/>
            <a:ahLst/>
            <a:cxnLst/>
            <a:rect l="l" t="t" r="r" b="b"/>
            <a:pathLst>
              <a:path w="1493520" h="696594">
                <a:moveTo>
                  <a:pt x="1145285" y="0"/>
                </a:moveTo>
                <a:lnTo>
                  <a:pt x="0" y="0"/>
                </a:lnTo>
                <a:lnTo>
                  <a:pt x="0" y="696467"/>
                </a:lnTo>
                <a:lnTo>
                  <a:pt x="1145285" y="696467"/>
                </a:lnTo>
                <a:lnTo>
                  <a:pt x="1493520" y="348233"/>
                </a:lnTo>
                <a:lnTo>
                  <a:pt x="1145285" y="0"/>
                </a:lnTo>
                <a:close/>
              </a:path>
            </a:pathLst>
          </a:custGeom>
          <a:solidFill>
            <a:srgbClr val="F1F1F1"/>
          </a:solidFill>
        </p:spPr>
        <p:txBody>
          <a:bodyPr wrap="square" lIns="0" tIns="0" rIns="0" bIns="0" rtlCol="0"/>
          <a:lstStyle/>
          <a:p>
            <a:endParaRPr/>
          </a:p>
        </p:txBody>
      </p:sp>
      <p:sp>
        <p:nvSpPr>
          <p:cNvPr id="36" name="object 36"/>
          <p:cNvSpPr txBox="1"/>
          <p:nvPr/>
        </p:nvSpPr>
        <p:spPr>
          <a:xfrm>
            <a:off x="2802127" y="2340076"/>
            <a:ext cx="306070" cy="443230"/>
          </a:xfrm>
          <a:prstGeom prst="rect">
            <a:avLst/>
          </a:prstGeom>
        </p:spPr>
        <p:txBody>
          <a:bodyPr vert="horz" wrap="square" lIns="0" tIns="12700" rIns="0" bIns="0" rtlCol="0">
            <a:spAutoFit/>
          </a:bodyPr>
          <a:lstStyle/>
          <a:p>
            <a:pPr marL="38100" marR="5080" indent="-26034">
              <a:lnSpc>
                <a:spcPct val="124500"/>
              </a:lnSpc>
              <a:spcBef>
                <a:spcPts val="100"/>
              </a:spcBef>
            </a:pPr>
            <a:r>
              <a:rPr sz="1100" b="1" spc="-25" dirty="0">
                <a:solidFill>
                  <a:srgbClr val="39427A"/>
                </a:solidFill>
                <a:latin typeface="BIZ UDPGothic"/>
                <a:cs typeface="BIZ UDPGothic"/>
              </a:rPr>
              <a:t>博士</a:t>
            </a:r>
            <a:r>
              <a:rPr sz="1100" b="1" spc="-50" dirty="0">
                <a:solidFill>
                  <a:srgbClr val="39427A"/>
                </a:solidFill>
                <a:latin typeface="BIZ UDPGothic"/>
                <a:cs typeface="BIZ UDPGothic"/>
              </a:rPr>
              <a:t> </a:t>
            </a:r>
            <a:r>
              <a:rPr sz="1100" b="1" spc="-25" dirty="0">
                <a:solidFill>
                  <a:srgbClr val="39427A"/>
                </a:solidFill>
                <a:latin typeface="BIZ UDPGothic"/>
                <a:cs typeface="BIZ UDPGothic"/>
              </a:rPr>
              <a:t>１年</a:t>
            </a:r>
            <a:endParaRPr sz="1100">
              <a:latin typeface="BIZ UDPGothic"/>
              <a:cs typeface="BIZ UDPGothic"/>
            </a:endParaRPr>
          </a:p>
        </p:txBody>
      </p:sp>
      <p:grpSp>
        <p:nvGrpSpPr>
          <p:cNvPr id="37" name="object 37"/>
          <p:cNvGrpSpPr/>
          <p:nvPr/>
        </p:nvGrpSpPr>
        <p:grpSpPr>
          <a:xfrm>
            <a:off x="3594861" y="2227833"/>
            <a:ext cx="1666239" cy="709295"/>
            <a:chOff x="3594861" y="2227833"/>
            <a:chExt cx="1666239" cy="709295"/>
          </a:xfrm>
        </p:grpSpPr>
        <p:sp>
          <p:nvSpPr>
            <p:cNvPr id="38" name="object 38"/>
            <p:cNvSpPr/>
            <p:nvPr/>
          </p:nvSpPr>
          <p:spPr>
            <a:xfrm>
              <a:off x="3601211" y="2234183"/>
              <a:ext cx="1653539" cy="696595"/>
            </a:xfrm>
            <a:custGeom>
              <a:avLst/>
              <a:gdLst/>
              <a:ahLst/>
              <a:cxnLst/>
              <a:rect l="l" t="t" r="r" b="b"/>
              <a:pathLst>
                <a:path w="1653539" h="696594">
                  <a:moveTo>
                    <a:pt x="1305305" y="0"/>
                  </a:moveTo>
                  <a:lnTo>
                    <a:pt x="0" y="0"/>
                  </a:lnTo>
                  <a:lnTo>
                    <a:pt x="348234" y="348233"/>
                  </a:lnTo>
                  <a:lnTo>
                    <a:pt x="0" y="696467"/>
                  </a:lnTo>
                  <a:lnTo>
                    <a:pt x="1305305" y="696467"/>
                  </a:lnTo>
                  <a:lnTo>
                    <a:pt x="1653539" y="348233"/>
                  </a:lnTo>
                  <a:lnTo>
                    <a:pt x="1305305" y="0"/>
                  </a:lnTo>
                  <a:close/>
                </a:path>
              </a:pathLst>
            </a:custGeom>
            <a:solidFill>
              <a:srgbClr val="EAEBF6"/>
            </a:solidFill>
          </p:spPr>
          <p:txBody>
            <a:bodyPr wrap="square" lIns="0" tIns="0" rIns="0" bIns="0" rtlCol="0"/>
            <a:lstStyle/>
            <a:p>
              <a:endParaRPr/>
            </a:p>
          </p:txBody>
        </p:sp>
        <p:sp>
          <p:nvSpPr>
            <p:cNvPr id="39" name="object 39"/>
            <p:cNvSpPr/>
            <p:nvPr/>
          </p:nvSpPr>
          <p:spPr>
            <a:xfrm>
              <a:off x="3601211" y="2234183"/>
              <a:ext cx="1653539" cy="696595"/>
            </a:xfrm>
            <a:custGeom>
              <a:avLst/>
              <a:gdLst/>
              <a:ahLst/>
              <a:cxnLst/>
              <a:rect l="l" t="t" r="r" b="b"/>
              <a:pathLst>
                <a:path w="1653539" h="696594">
                  <a:moveTo>
                    <a:pt x="0" y="0"/>
                  </a:moveTo>
                  <a:lnTo>
                    <a:pt x="1305305" y="0"/>
                  </a:lnTo>
                  <a:lnTo>
                    <a:pt x="1653539" y="348233"/>
                  </a:lnTo>
                  <a:lnTo>
                    <a:pt x="1305305" y="696467"/>
                  </a:lnTo>
                  <a:lnTo>
                    <a:pt x="0" y="696467"/>
                  </a:lnTo>
                  <a:lnTo>
                    <a:pt x="348234" y="348233"/>
                  </a:lnTo>
                  <a:lnTo>
                    <a:pt x="0" y="0"/>
                  </a:lnTo>
                  <a:close/>
                </a:path>
              </a:pathLst>
            </a:custGeom>
            <a:ln w="12699">
              <a:solidFill>
                <a:srgbClr val="FFFFFF"/>
              </a:solidFill>
            </a:ln>
          </p:spPr>
          <p:txBody>
            <a:bodyPr wrap="square" lIns="0" tIns="0" rIns="0" bIns="0" rtlCol="0"/>
            <a:lstStyle/>
            <a:p>
              <a:endParaRPr/>
            </a:p>
          </p:txBody>
        </p:sp>
      </p:grpSp>
      <p:sp>
        <p:nvSpPr>
          <p:cNvPr id="40" name="object 40"/>
          <p:cNvSpPr txBox="1"/>
          <p:nvPr/>
        </p:nvSpPr>
        <p:spPr>
          <a:xfrm>
            <a:off x="4310888" y="2409825"/>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10" dirty="0">
                <a:solidFill>
                  <a:srgbClr val="39427A"/>
                </a:solidFill>
                <a:latin typeface="BIZ UDPGothic"/>
                <a:cs typeface="BIZ UDPGothic"/>
              </a:rPr>
              <a:t>2</a:t>
            </a:r>
            <a:r>
              <a:rPr sz="1100" b="1" spc="-50" dirty="0">
                <a:solidFill>
                  <a:srgbClr val="39427A"/>
                </a:solidFill>
                <a:latin typeface="BIZ UDPGothic"/>
                <a:cs typeface="BIZ UDPGothic"/>
              </a:rPr>
              <a:t>年</a:t>
            </a:r>
            <a:endParaRPr sz="1100">
              <a:latin typeface="BIZ UDPGothic"/>
              <a:cs typeface="BIZ UDPGothic"/>
            </a:endParaRPr>
          </a:p>
        </p:txBody>
      </p:sp>
      <p:grpSp>
        <p:nvGrpSpPr>
          <p:cNvPr id="41" name="object 41"/>
          <p:cNvGrpSpPr/>
          <p:nvPr/>
        </p:nvGrpSpPr>
        <p:grpSpPr>
          <a:xfrm>
            <a:off x="5094732" y="2215642"/>
            <a:ext cx="5928995" cy="1766570"/>
            <a:chOff x="5094732" y="2215642"/>
            <a:chExt cx="5928995" cy="1766570"/>
          </a:xfrm>
        </p:grpSpPr>
        <p:sp>
          <p:nvSpPr>
            <p:cNvPr id="42" name="object 42"/>
            <p:cNvSpPr/>
            <p:nvPr/>
          </p:nvSpPr>
          <p:spPr>
            <a:xfrm>
              <a:off x="9433560" y="2221992"/>
              <a:ext cx="1583690" cy="696595"/>
            </a:xfrm>
            <a:custGeom>
              <a:avLst/>
              <a:gdLst/>
              <a:ahLst/>
              <a:cxnLst/>
              <a:rect l="l" t="t" r="r" b="b"/>
              <a:pathLst>
                <a:path w="1583690" h="696594">
                  <a:moveTo>
                    <a:pt x="1235202" y="0"/>
                  </a:moveTo>
                  <a:lnTo>
                    <a:pt x="0" y="0"/>
                  </a:lnTo>
                  <a:lnTo>
                    <a:pt x="348234" y="348234"/>
                  </a:lnTo>
                  <a:lnTo>
                    <a:pt x="0" y="696468"/>
                  </a:lnTo>
                  <a:lnTo>
                    <a:pt x="1235202" y="696468"/>
                  </a:lnTo>
                  <a:lnTo>
                    <a:pt x="1583436" y="348234"/>
                  </a:lnTo>
                  <a:lnTo>
                    <a:pt x="1235202" y="0"/>
                  </a:lnTo>
                  <a:close/>
                </a:path>
              </a:pathLst>
            </a:custGeom>
            <a:solidFill>
              <a:srgbClr val="F1F1F1"/>
            </a:solidFill>
          </p:spPr>
          <p:txBody>
            <a:bodyPr wrap="square" lIns="0" tIns="0" rIns="0" bIns="0" rtlCol="0"/>
            <a:lstStyle/>
            <a:p>
              <a:endParaRPr/>
            </a:p>
          </p:txBody>
        </p:sp>
        <p:sp>
          <p:nvSpPr>
            <p:cNvPr id="43" name="object 43"/>
            <p:cNvSpPr/>
            <p:nvPr/>
          </p:nvSpPr>
          <p:spPr>
            <a:xfrm>
              <a:off x="9433560" y="2221992"/>
              <a:ext cx="1583690" cy="696595"/>
            </a:xfrm>
            <a:custGeom>
              <a:avLst/>
              <a:gdLst/>
              <a:ahLst/>
              <a:cxnLst/>
              <a:rect l="l" t="t" r="r" b="b"/>
              <a:pathLst>
                <a:path w="1583690" h="696594">
                  <a:moveTo>
                    <a:pt x="0" y="0"/>
                  </a:moveTo>
                  <a:lnTo>
                    <a:pt x="1235202" y="0"/>
                  </a:lnTo>
                  <a:lnTo>
                    <a:pt x="1583436" y="348234"/>
                  </a:lnTo>
                  <a:lnTo>
                    <a:pt x="1235202" y="696468"/>
                  </a:lnTo>
                  <a:lnTo>
                    <a:pt x="0" y="696468"/>
                  </a:lnTo>
                  <a:lnTo>
                    <a:pt x="348234" y="348234"/>
                  </a:lnTo>
                  <a:lnTo>
                    <a:pt x="0" y="0"/>
                  </a:lnTo>
                  <a:close/>
                </a:path>
              </a:pathLst>
            </a:custGeom>
            <a:ln w="12700">
              <a:solidFill>
                <a:srgbClr val="FFFFFF"/>
              </a:solidFill>
            </a:ln>
          </p:spPr>
          <p:txBody>
            <a:bodyPr wrap="square" lIns="0" tIns="0" rIns="0" bIns="0" rtlCol="0"/>
            <a:lstStyle/>
            <a:p>
              <a:endParaRPr/>
            </a:p>
          </p:txBody>
        </p:sp>
        <p:sp>
          <p:nvSpPr>
            <p:cNvPr id="44" name="object 44"/>
            <p:cNvSpPr/>
            <p:nvPr/>
          </p:nvSpPr>
          <p:spPr>
            <a:xfrm>
              <a:off x="5094732" y="3285744"/>
              <a:ext cx="1583690" cy="696595"/>
            </a:xfrm>
            <a:custGeom>
              <a:avLst/>
              <a:gdLst/>
              <a:ahLst/>
              <a:cxnLst/>
              <a:rect l="l" t="t" r="r" b="b"/>
              <a:pathLst>
                <a:path w="1583690" h="696595">
                  <a:moveTo>
                    <a:pt x="1235202" y="0"/>
                  </a:moveTo>
                  <a:lnTo>
                    <a:pt x="0" y="0"/>
                  </a:lnTo>
                  <a:lnTo>
                    <a:pt x="348233" y="348233"/>
                  </a:lnTo>
                  <a:lnTo>
                    <a:pt x="0" y="696467"/>
                  </a:lnTo>
                  <a:lnTo>
                    <a:pt x="1235202" y="696467"/>
                  </a:lnTo>
                  <a:lnTo>
                    <a:pt x="1583436" y="348233"/>
                  </a:lnTo>
                  <a:lnTo>
                    <a:pt x="1235202" y="0"/>
                  </a:lnTo>
                  <a:close/>
                </a:path>
              </a:pathLst>
            </a:custGeom>
            <a:solidFill>
              <a:srgbClr val="EAEBF6"/>
            </a:solidFill>
          </p:spPr>
          <p:txBody>
            <a:bodyPr wrap="square" lIns="0" tIns="0" rIns="0" bIns="0" rtlCol="0"/>
            <a:lstStyle/>
            <a:p>
              <a:endParaRPr/>
            </a:p>
          </p:txBody>
        </p:sp>
      </p:grpSp>
      <p:sp>
        <p:nvSpPr>
          <p:cNvPr id="45" name="object 45"/>
          <p:cNvSpPr txBox="1"/>
          <p:nvPr/>
        </p:nvSpPr>
        <p:spPr>
          <a:xfrm>
            <a:off x="5767196" y="3461765"/>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10" dirty="0">
                <a:solidFill>
                  <a:srgbClr val="39427A"/>
                </a:solidFill>
                <a:latin typeface="BIZ UDPGothic"/>
                <a:cs typeface="BIZ UDPGothic"/>
              </a:rPr>
              <a:t>2</a:t>
            </a:r>
            <a:r>
              <a:rPr sz="1100" b="1" spc="-50" dirty="0">
                <a:solidFill>
                  <a:srgbClr val="39427A"/>
                </a:solidFill>
                <a:latin typeface="BIZ UDPGothic"/>
                <a:cs typeface="BIZ UDPGothic"/>
              </a:rPr>
              <a:t>年</a:t>
            </a:r>
            <a:endParaRPr sz="1100">
              <a:latin typeface="BIZ UDPGothic"/>
              <a:cs typeface="BIZ UDPGothic"/>
            </a:endParaRPr>
          </a:p>
        </p:txBody>
      </p:sp>
      <p:grpSp>
        <p:nvGrpSpPr>
          <p:cNvPr id="46" name="object 46"/>
          <p:cNvGrpSpPr/>
          <p:nvPr/>
        </p:nvGrpSpPr>
        <p:grpSpPr>
          <a:xfrm>
            <a:off x="6511797" y="3279394"/>
            <a:ext cx="1666239" cy="709295"/>
            <a:chOff x="6511797" y="3279394"/>
            <a:chExt cx="1666239" cy="709295"/>
          </a:xfrm>
        </p:grpSpPr>
        <p:sp>
          <p:nvSpPr>
            <p:cNvPr id="47" name="object 47"/>
            <p:cNvSpPr/>
            <p:nvPr/>
          </p:nvSpPr>
          <p:spPr>
            <a:xfrm>
              <a:off x="6518147" y="3285744"/>
              <a:ext cx="1653539" cy="696595"/>
            </a:xfrm>
            <a:custGeom>
              <a:avLst/>
              <a:gdLst/>
              <a:ahLst/>
              <a:cxnLst/>
              <a:rect l="l" t="t" r="r" b="b"/>
              <a:pathLst>
                <a:path w="1653540" h="696595">
                  <a:moveTo>
                    <a:pt x="1305305" y="0"/>
                  </a:moveTo>
                  <a:lnTo>
                    <a:pt x="0" y="0"/>
                  </a:lnTo>
                  <a:lnTo>
                    <a:pt x="348233" y="348233"/>
                  </a:lnTo>
                  <a:lnTo>
                    <a:pt x="0" y="696467"/>
                  </a:lnTo>
                  <a:lnTo>
                    <a:pt x="1305305" y="696467"/>
                  </a:lnTo>
                  <a:lnTo>
                    <a:pt x="1653540" y="348233"/>
                  </a:lnTo>
                  <a:lnTo>
                    <a:pt x="1305305" y="0"/>
                  </a:lnTo>
                  <a:close/>
                </a:path>
              </a:pathLst>
            </a:custGeom>
            <a:solidFill>
              <a:srgbClr val="EAEBF6"/>
            </a:solidFill>
          </p:spPr>
          <p:txBody>
            <a:bodyPr wrap="square" lIns="0" tIns="0" rIns="0" bIns="0" rtlCol="0"/>
            <a:lstStyle/>
            <a:p>
              <a:endParaRPr/>
            </a:p>
          </p:txBody>
        </p:sp>
        <p:sp>
          <p:nvSpPr>
            <p:cNvPr id="48" name="object 48"/>
            <p:cNvSpPr/>
            <p:nvPr/>
          </p:nvSpPr>
          <p:spPr>
            <a:xfrm>
              <a:off x="6518147" y="3285744"/>
              <a:ext cx="1653539" cy="696595"/>
            </a:xfrm>
            <a:custGeom>
              <a:avLst/>
              <a:gdLst/>
              <a:ahLst/>
              <a:cxnLst/>
              <a:rect l="l" t="t" r="r" b="b"/>
              <a:pathLst>
                <a:path w="1653540" h="696595">
                  <a:moveTo>
                    <a:pt x="0" y="0"/>
                  </a:moveTo>
                  <a:lnTo>
                    <a:pt x="1305305" y="0"/>
                  </a:lnTo>
                  <a:lnTo>
                    <a:pt x="1653540" y="348233"/>
                  </a:lnTo>
                  <a:lnTo>
                    <a:pt x="1305305" y="696467"/>
                  </a:lnTo>
                  <a:lnTo>
                    <a:pt x="0" y="696467"/>
                  </a:lnTo>
                  <a:lnTo>
                    <a:pt x="348233" y="348233"/>
                  </a:lnTo>
                  <a:lnTo>
                    <a:pt x="0" y="0"/>
                  </a:lnTo>
                  <a:close/>
                </a:path>
              </a:pathLst>
            </a:custGeom>
            <a:ln w="12699">
              <a:solidFill>
                <a:srgbClr val="FFFFFF"/>
              </a:solidFill>
            </a:ln>
          </p:spPr>
          <p:txBody>
            <a:bodyPr wrap="square" lIns="0" tIns="0" rIns="0" bIns="0" rtlCol="0"/>
            <a:lstStyle/>
            <a:p>
              <a:endParaRPr/>
            </a:p>
          </p:txBody>
        </p:sp>
      </p:grpSp>
      <p:sp>
        <p:nvSpPr>
          <p:cNvPr id="49" name="object 49"/>
          <p:cNvSpPr txBox="1"/>
          <p:nvPr/>
        </p:nvSpPr>
        <p:spPr>
          <a:xfrm>
            <a:off x="7225410" y="3461765"/>
            <a:ext cx="306705"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10" dirty="0">
                <a:solidFill>
                  <a:srgbClr val="39427A"/>
                </a:solidFill>
                <a:latin typeface="BIZ UDPGothic"/>
                <a:cs typeface="BIZ UDPGothic"/>
              </a:rPr>
              <a:t>3</a:t>
            </a:r>
            <a:r>
              <a:rPr sz="1100" b="1" spc="-50" dirty="0">
                <a:solidFill>
                  <a:srgbClr val="39427A"/>
                </a:solidFill>
                <a:latin typeface="BIZ UDPGothic"/>
                <a:cs typeface="BIZ UDPGothic"/>
              </a:rPr>
              <a:t>年</a:t>
            </a:r>
            <a:endParaRPr sz="1100">
              <a:latin typeface="BIZ UDPGothic"/>
              <a:cs typeface="BIZ UDPGothic"/>
            </a:endParaRPr>
          </a:p>
        </p:txBody>
      </p:sp>
      <p:grpSp>
        <p:nvGrpSpPr>
          <p:cNvPr id="50" name="object 50"/>
          <p:cNvGrpSpPr/>
          <p:nvPr/>
        </p:nvGrpSpPr>
        <p:grpSpPr>
          <a:xfrm>
            <a:off x="8003793" y="3279394"/>
            <a:ext cx="1597660" cy="709295"/>
            <a:chOff x="8003793" y="3279394"/>
            <a:chExt cx="1597660" cy="709295"/>
          </a:xfrm>
        </p:grpSpPr>
        <p:sp>
          <p:nvSpPr>
            <p:cNvPr id="51" name="object 51"/>
            <p:cNvSpPr/>
            <p:nvPr/>
          </p:nvSpPr>
          <p:spPr>
            <a:xfrm>
              <a:off x="8010143" y="3285744"/>
              <a:ext cx="1584960" cy="696595"/>
            </a:xfrm>
            <a:custGeom>
              <a:avLst/>
              <a:gdLst/>
              <a:ahLst/>
              <a:cxnLst/>
              <a:rect l="l" t="t" r="r" b="b"/>
              <a:pathLst>
                <a:path w="1584959" h="696595">
                  <a:moveTo>
                    <a:pt x="1236726" y="0"/>
                  </a:moveTo>
                  <a:lnTo>
                    <a:pt x="0" y="0"/>
                  </a:lnTo>
                  <a:lnTo>
                    <a:pt x="348233" y="348233"/>
                  </a:lnTo>
                  <a:lnTo>
                    <a:pt x="0" y="696467"/>
                  </a:lnTo>
                  <a:lnTo>
                    <a:pt x="1236726" y="696467"/>
                  </a:lnTo>
                  <a:lnTo>
                    <a:pt x="1584959" y="348233"/>
                  </a:lnTo>
                  <a:lnTo>
                    <a:pt x="1236726" y="0"/>
                  </a:lnTo>
                  <a:close/>
                </a:path>
              </a:pathLst>
            </a:custGeom>
            <a:solidFill>
              <a:srgbClr val="EAEBF6"/>
            </a:solidFill>
          </p:spPr>
          <p:txBody>
            <a:bodyPr wrap="square" lIns="0" tIns="0" rIns="0" bIns="0" rtlCol="0"/>
            <a:lstStyle/>
            <a:p>
              <a:endParaRPr/>
            </a:p>
          </p:txBody>
        </p:sp>
        <p:sp>
          <p:nvSpPr>
            <p:cNvPr id="52" name="object 52"/>
            <p:cNvSpPr/>
            <p:nvPr/>
          </p:nvSpPr>
          <p:spPr>
            <a:xfrm>
              <a:off x="8010143" y="3285744"/>
              <a:ext cx="1584960" cy="696595"/>
            </a:xfrm>
            <a:custGeom>
              <a:avLst/>
              <a:gdLst/>
              <a:ahLst/>
              <a:cxnLst/>
              <a:rect l="l" t="t" r="r" b="b"/>
              <a:pathLst>
                <a:path w="1584959" h="696595">
                  <a:moveTo>
                    <a:pt x="0" y="0"/>
                  </a:moveTo>
                  <a:lnTo>
                    <a:pt x="1236726" y="0"/>
                  </a:lnTo>
                  <a:lnTo>
                    <a:pt x="1584959" y="348233"/>
                  </a:lnTo>
                  <a:lnTo>
                    <a:pt x="1236726" y="696467"/>
                  </a:lnTo>
                  <a:lnTo>
                    <a:pt x="0" y="696467"/>
                  </a:lnTo>
                  <a:lnTo>
                    <a:pt x="348233" y="348233"/>
                  </a:lnTo>
                  <a:lnTo>
                    <a:pt x="0" y="0"/>
                  </a:lnTo>
                  <a:close/>
                </a:path>
              </a:pathLst>
            </a:custGeom>
            <a:ln w="12700">
              <a:solidFill>
                <a:srgbClr val="FFFFFF"/>
              </a:solidFill>
            </a:ln>
          </p:spPr>
          <p:txBody>
            <a:bodyPr wrap="square" lIns="0" tIns="0" rIns="0" bIns="0" rtlCol="0"/>
            <a:lstStyle/>
            <a:p>
              <a:endParaRPr/>
            </a:p>
          </p:txBody>
        </p:sp>
      </p:grpSp>
      <p:sp>
        <p:nvSpPr>
          <p:cNvPr id="53" name="object 53"/>
          <p:cNvSpPr txBox="1"/>
          <p:nvPr/>
        </p:nvSpPr>
        <p:spPr>
          <a:xfrm>
            <a:off x="8683497" y="3461765"/>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29209">
              <a:lnSpc>
                <a:spcPts val="1255"/>
              </a:lnSpc>
            </a:pPr>
            <a:r>
              <a:rPr sz="1100" b="1" spc="-30" dirty="0">
                <a:solidFill>
                  <a:srgbClr val="39427A"/>
                </a:solidFill>
                <a:latin typeface="BIZ UDPGothic"/>
                <a:cs typeface="BIZ UDPGothic"/>
              </a:rPr>
              <a:t>４年</a:t>
            </a:r>
            <a:endParaRPr sz="1100">
              <a:latin typeface="BIZ UDPGothic"/>
              <a:cs typeface="BIZ UDPGothic"/>
            </a:endParaRPr>
          </a:p>
        </p:txBody>
      </p:sp>
      <p:grpSp>
        <p:nvGrpSpPr>
          <p:cNvPr id="54" name="object 54"/>
          <p:cNvGrpSpPr/>
          <p:nvPr/>
        </p:nvGrpSpPr>
        <p:grpSpPr>
          <a:xfrm>
            <a:off x="3594861" y="3290061"/>
            <a:ext cx="1666239" cy="711200"/>
            <a:chOff x="3594861" y="3290061"/>
            <a:chExt cx="1666239" cy="711200"/>
          </a:xfrm>
        </p:grpSpPr>
        <p:sp>
          <p:nvSpPr>
            <p:cNvPr id="55" name="object 55"/>
            <p:cNvSpPr/>
            <p:nvPr/>
          </p:nvSpPr>
          <p:spPr>
            <a:xfrm>
              <a:off x="3601211" y="3296411"/>
              <a:ext cx="1653539" cy="698500"/>
            </a:xfrm>
            <a:custGeom>
              <a:avLst/>
              <a:gdLst/>
              <a:ahLst/>
              <a:cxnLst/>
              <a:rect l="l" t="t" r="r" b="b"/>
              <a:pathLst>
                <a:path w="1653539" h="698500">
                  <a:moveTo>
                    <a:pt x="1304543" y="0"/>
                  </a:moveTo>
                  <a:lnTo>
                    <a:pt x="0" y="0"/>
                  </a:lnTo>
                  <a:lnTo>
                    <a:pt x="348996" y="348995"/>
                  </a:lnTo>
                  <a:lnTo>
                    <a:pt x="0" y="697992"/>
                  </a:lnTo>
                  <a:lnTo>
                    <a:pt x="1304543" y="697992"/>
                  </a:lnTo>
                  <a:lnTo>
                    <a:pt x="1653539" y="348995"/>
                  </a:lnTo>
                  <a:lnTo>
                    <a:pt x="1304543" y="0"/>
                  </a:lnTo>
                  <a:close/>
                </a:path>
              </a:pathLst>
            </a:custGeom>
            <a:solidFill>
              <a:srgbClr val="EAEBF6"/>
            </a:solidFill>
          </p:spPr>
          <p:txBody>
            <a:bodyPr wrap="square" lIns="0" tIns="0" rIns="0" bIns="0" rtlCol="0"/>
            <a:lstStyle/>
            <a:p>
              <a:endParaRPr/>
            </a:p>
          </p:txBody>
        </p:sp>
        <p:sp>
          <p:nvSpPr>
            <p:cNvPr id="56" name="object 56"/>
            <p:cNvSpPr/>
            <p:nvPr/>
          </p:nvSpPr>
          <p:spPr>
            <a:xfrm>
              <a:off x="3601211" y="3296411"/>
              <a:ext cx="1653539" cy="698500"/>
            </a:xfrm>
            <a:custGeom>
              <a:avLst/>
              <a:gdLst/>
              <a:ahLst/>
              <a:cxnLst/>
              <a:rect l="l" t="t" r="r" b="b"/>
              <a:pathLst>
                <a:path w="1653539" h="698500">
                  <a:moveTo>
                    <a:pt x="0" y="0"/>
                  </a:moveTo>
                  <a:lnTo>
                    <a:pt x="1304543" y="0"/>
                  </a:lnTo>
                  <a:lnTo>
                    <a:pt x="1653539" y="348995"/>
                  </a:lnTo>
                  <a:lnTo>
                    <a:pt x="1304543" y="697992"/>
                  </a:lnTo>
                  <a:lnTo>
                    <a:pt x="0" y="697992"/>
                  </a:lnTo>
                  <a:lnTo>
                    <a:pt x="348996" y="348995"/>
                  </a:lnTo>
                  <a:lnTo>
                    <a:pt x="0" y="0"/>
                  </a:lnTo>
                  <a:close/>
                </a:path>
              </a:pathLst>
            </a:custGeom>
            <a:ln w="12699">
              <a:solidFill>
                <a:srgbClr val="FFFFFF"/>
              </a:solidFill>
            </a:ln>
          </p:spPr>
          <p:txBody>
            <a:bodyPr wrap="square" lIns="0" tIns="0" rIns="0" bIns="0" rtlCol="0"/>
            <a:lstStyle/>
            <a:p>
              <a:endParaRPr/>
            </a:p>
          </p:txBody>
        </p:sp>
      </p:grpSp>
      <p:sp>
        <p:nvSpPr>
          <p:cNvPr id="57" name="object 57"/>
          <p:cNvSpPr txBox="1"/>
          <p:nvPr/>
        </p:nvSpPr>
        <p:spPr>
          <a:xfrm>
            <a:off x="4310888" y="3473322"/>
            <a:ext cx="306070" cy="344805"/>
          </a:xfrm>
          <a:prstGeom prst="rect">
            <a:avLst/>
          </a:prstGeom>
        </p:spPr>
        <p:txBody>
          <a:bodyPr vert="horz" wrap="square" lIns="0" tIns="13335" rIns="0" bIns="0" rtlCol="0">
            <a:spAutoFit/>
          </a:bodyPr>
          <a:lstStyle/>
          <a:p>
            <a:pPr marL="12700">
              <a:lnSpc>
                <a:spcPts val="1255"/>
              </a:lnSpc>
              <a:spcBef>
                <a:spcPts val="105"/>
              </a:spcBef>
            </a:pPr>
            <a:r>
              <a:rPr sz="1100" b="1" spc="-25" dirty="0">
                <a:solidFill>
                  <a:srgbClr val="39427A"/>
                </a:solidFill>
                <a:latin typeface="BIZ UDPGothic"/>
                <a:cs typeface="BIZ UDPGothic"/>
              </a:rPr>
              <a:t>博士</a:t>
            </a:r>
            <a:endParaRPr sz="1100">
              <a:latin typeface="BIZ UDPGothic"/>
              <a:cs typeface="BIZ UDPGothic"/>
            </a:endParaRPr>
          </a:p>
          <a:p>
            <a:pPr marL="38100">
              <a:lnSpc>
                <a:spcPts val="1255"/>
              </a:lnSpc>
            </a:pPr>
            <a:r>
              <a:rPr sz="1100" b="1" spc="-30" dirty="0">
                <a:solidFill>
                  <a:srgbClr val="39427A"/>
                </a:solidFill>
                <a:latin typeface="BIZ UDPGothic"/>
                <a:cs typeface="BIZ UDPGothic"/>
              </a:rPr>
              <a:t>１年</a:t>
            </a:r>
            <a:endParaRPr sz="1100">
              <a:latin typeface="BIZ UDPGothic"/>
              <a:cs typeface="BIZ UDPGothic"/>
            </a:endParaRPr>
          </a:p>
        </p:txBody>
      </p:sp>
      <p:grpSp>
        <p:nvGrpSpPr>
          <p:cNvPr id="58" name="object 58"/>
          <p:cNvGrpSpPr/>
          <p:nvPr/>
        </p:nvGrpSpPr>
        <p:grpSpPr>
          <a:xfrm>
            <a:off x="3834765" y="1058036"/>
            <a:ext cx="7188834" cy="3034030"/>
            <a:chOff x="3834765" y="1058036"/>
            <a:chExt cx="7188834" cy="3034030"/>
          </a:xfrm>
        </p:grpSpPr>
        <p:sp>
          <p:nvSpPr>
            <p:cNvPr id="59" name="object 59"/>
            <p:cNvSpPr/>
            <p:nvPr/>
          </p:nvSpPr>
          <p:spPr>
            <a:xfrm>
              <a:off x="9433560" y="3285744"/>
              <a:ext cx="1583690" cy="696595"/>
            </a:xfrm>
            <a:custGeom>
              <a:avLst/>
              <a:gdLst/>
              <a:ahLst/>
              <a:cxnLst/>
              <a:rect l="l" t="t" r="r" b="b"/>
              <a:pathLst>
                <a:path w="1583690" h="696595">
                  <a:moveTo>
                    <a:pt x="1235202" y="0"/>
                  </a:moveTo>
                  <a:lnTo>
                    <a:pt x="0" y="0"/>
                  </a:lnTo>
                  <a:lnTo>
                    <a:pt x="348234" y="348233"/>
                  </a:lnTo>
                  <a:lnTo>
                    <a:pt x="0" y="696467"/>
                  </a:lnTo>
                  <a:lnTo>
                    <a:pt x="1235202" y="696467"/>
                  </a:lnTo>
                  <a:lnTo>
                    <a:pt x="1583436" y="348233"/>
                  </a:lnTo>
                  <a:lnTo>
                    <a:pt x="1235202" y="0"/>
                  </a:lnTo>
                  <a:close/>
                </a:path>
              </a:pathLst>
            </a:custGeom>
            <a:solidFill>
              <a:srgbClr val="F1F1F1"/>
            </a:solidFill>
          </p:spPr>
          <p:txBody>
            <a:bodyPr wrap="square" lIns="0" tIns="0" rIns="0" bIns="0" rtlCol="0"/>
            <a:lstStyle/>
            <a:p>
              <a:endParaRPr/>
            </a:p>
          </p:txBody>
        </p:sp>
        <p:sp>
          <p:nvSpPr>
            <p:cNvPr id="60" name="object 60"/>
            <p:cNvSpPr/>
            <p:nvPr/>
          </p:nvSpPr>
          <p:spPr>
            <a:xfrm>
              <a:off x="9433560" y="3285744"/>
              <a:ext cx="1583690" cy="696595"/>
            </a:xfrm>
            <a:custGeom>
              <a:avLst/>
              <a:gdLst/>
              <a:ahLst/>
              <a:cxnLst/>
              <a:rect l="l" t="t" r="r" b="b"/>
              <a:pathLst>
                <a:path w="1583690" h="696595">
                  <a:moveTo>
                    <a:pt x="0" y="0"/>
                  </a:moveTo>
                  <a:lnTo>
                    <a:pt x="1235202" y="0"/>
                  </a:lnTo>
                  <a:lnTo>
                    <a:pt x="1583436" y="348233"/>
                  </a:lnTo>
                  <a:lnTo>
                    <a:pt x="1235202" y="696467"/>
                  </a:lnTo>
                  <a:lnTo>
                    <a:pt x="0" y="696467"/>
                  </a:lnTo>
                  <a:lnTo>
                    <a:pt x="348234" y="348233"/>
                  </a:lnTo>
                  <a:lnTo>
                    <a:pt x="0" y="0"/>
                  </a:lnTo>
                  <a:close/>
                </a:path>
              </a:pathLst>
            </a:custGeom>
            <a:ln w="12700">
              <a:solidFill>
                <a:srgbClr val="FFFFFF"/>
              </a:solidFill>
            </a:ln>
          </p:spPr>
          <p:txBody>
            <a:bodyPr wrap="square" lIns="0" tIns="0" rIns="0" bIns="0" rtlCol="0"/>
            <a:lstStyle/>
            <a:p>
              <a:endParaRPr/>
            </a:p>
          </p:txBody>
        </p:sp>
        <p:sp>
          <p:nvSpPr>
            <p:cNvPr id="61" name="object 61"/>
            <p:cNvSpPr/>
            <p:nvPr/>
          </p:nvSpPr>
          <p:spPr>
            <a:xfrm>
              <a:off x="3844290" y="1067561"/>
              <a:ext cx="4098290" cy="3014980"/>
            </a:xfrm>
            <a:custGeom>
              <a:avLst/>
              <a:gdLst/>
              <a:ahLst/>
              <a:cxnLst/>
              <a:rect l="l" t="t" r="r" b="b"/>
              <a:pathLst>
                <a:path w="4098290" h="3014979">
                  <a:moveTo>
                    <a:pt x="0" y="45085"/>
                  </a:moveTo>
                  <a:lnTo>
                    <a:pt x="2829" y="31111"/>
                  </a:lnTo>
                  <a:lnTo>
                    <a:pt x="10541" y="19684"/>
                  </a:lnTo>
                  <a:lnTo>
                    <a:pt x="21967" y="11973"/>
                  </a:lnTo>
                  <a:lnTo>
                    <a:pt x="35940" y="9143"/>
                  </a:lnTo>
                  <a:lnTo>
                    <a:pt x="1136014" y="9143"/>
                  </a:lnTo>
                  <a:lnTo>
                    <a:pt x="1149988" y="11973"/>
                  </a:lnTo>
                  <a:lnTo>
                    <a:pt x="1161415" y="19685"/>
                  </a:lnTo>
                  <a:lnTo>
                    <a:pt x="1169126" y="31111"/>
                  </a:lnTo>
                  <a:lnTo>
                    <a:pt x="1171956" y="45085"/>
                  </a:lnTo>
                  <a:lnTo>
                    <a:pt x="1171956" y="2978531"/>
                  </a:lnTo>
                  <a:lnTo>
                    <a:pt x="1169126" y="2992504"/>
                  </a:lnTo>
                  <a:lnTo>
                    <a:pt x="1161414" y="3003931"/>
                  </a:lnTo>
                  <a:lnTo>
                    <a:pt x="1149988" y="3011642"/>
                  </a:lnTo>
                  <a:lnTo>
                    <a:pt x="1136014" y="3014472"/>
                  </a:lnTo>
                  <a:lnTo>
                    <a:pt x="35940" y="3014472"/>
                  </a:lnTo>
                  <a:lnTo>
                    <a:pt x="21967" y="3011642"/>
                  </a:lnTo>
                  <a:lnTo>
                    <a:pt x="10541" y="3003931"/>
                  </a:lnTo>
                  <a:lnTo>
                    <a:pt x="2829" y="2992504"/>
                  </a:lnTo>
                  <a:lnTo>
                    <a:pt x="0" y="2978531"/>
                  </a:lnTo>
                  <a:lnTo>
                    <a:pt x="0" y="45085"/>
                  </a:lnTo>
                  <a:close/>
                </a:path>
                <a:path w="4098290" h="3014979">
                  <a:moveTo>
                    <a:pt x="1456944" y="80899"/>
                  </a:moveTo>
                  <a:lnTo>
                    <a:pt x="1463297" y="49399"/>
                  </a:lnTo>
                  <a:lnTo>
                    <a:pt x="1480629" y="23685"/>
                  </a:lnTo>
                  <a:lnTo>
                    <a:pt x="1506343" y="6353"/>
                  </a:lnTo>
                  <a:lnTo>
                    <a:pt x="1537843" y="0"/>
                  </a:lnTo>
                  <a:lnTo>
                    <a:pt x="4017137" y="0"/>
                  </a:lnTo>
                  <a:lnTo>
                    <a:pt x="4048636" y="6353"/>
                  </a:lnTo>
                  <a:lnTo>
                    <a:pt x="4074350" y="23685"/>
                  </a:lnTo>
                  <a:lnTo>
                    <a:pt x="4091682" y="49399"/>
                  </a:lnTo>
                  <a:lnTo>
                    <a:pt x="4098036" y="80899"/>
                  </a:lnTo>
                  <a:lnTo>
                    <a:pt x="4098036" y="2925953"/>
                  </a:lnTo>
                  <a:lnTo>
                    <a:pt x="4091682" y="2957452"/>
                  </a:lnTo>
                  <a:lnTo>
                    <a:pt x="4074350" y="2983166"/>
                  </a:lnTo>
                  <a:lnTo>
                    <a:pt x="4048636" y="3000498"/>
                  </a:lnTo>
                  <a:lnTo>
                    <a:pt x="4017137" y="3006852"/>
                  </a:lnTo>
                  <a:lnTo>
                    <a:pt x="1537843" y="3006852"/>
                  </a:lnTo>
                  <a:lnTo>
                    <a:pt x="1506343" y="3000498"/>
                  </a:lnTo>
                  <a:lnTo>
                    <a:pt x="1480629" y="2983166"/>
                  </a:lnTo>
                  <a:lnTo>
                    <a:pt x="1463297" y="2957452"/>
                  </a:lnTo>
                  <a:lnTo>
                    <a:pt x="1456944" y="2925953"/>
                  </a:lnTo>
                  <a:lnTo>
                    <a:pt x="1456944" y="80899"/>
                  </a:lnTo>
                  <a:close/>
                </a:path>
              </a:pathLst>
            </a:custGeom>
            <a:ln w="19050">
              <a:solidFill>
                <a:srgbClr val="F7571D"/>
              </a:solidFill>
              <a:prstDash val="sysDash"/>
            </a:ln>
          </p:spPr>
          <p:txBody>
            <a:bodyPr wrap="square" lIns="0" tIns="0" rIns="0" bIns="0" rtlCol="0"/>
            <a:lstStyle/>
            <a:p>
              <a:endParaRPr/>
            </a:p>
          </p:txBody>
        </p:sp>
        <p:sp>
          <p:nvSpPr>
            <p:cNvPr id="62" name="object 62"/>
            <p:cNvSpPr/>
            <p:nvPr/>
          </p:nvSpPr>
          <p:spPr>
            <a:xfrm>
              <a:off x="8274558" y="1067561"/>
              <a:ext cx="2583180" cy="3007360"/>
            </a:xfrm>
            <a:custGeom>
              <a:avLst/>
              <a:gdLst/>
              <a:ahLst/>
              <a:cxnLst/>
              <a:rect l="l" t="t" r="r" b="b"/>
              <a:pathLst>
                <a:path w="2583179" h="3007360">
                  <a:moveTo>
                    <a:pt x="0" y="79121"/>
                  </a:moveTo>
                  <a:lnTo>
                    <a:pt x="6219" y="48327"/>
                  </a:lnTo>
                  <a:lnTo>
                    <a:pt x="23177" y="23177"/>
                  </a:lnTo>
                  <a:lnTo>
                    <a:pt x="48327" y="6219"/>
                  </a:lnTo>
                  <a:lnTo>
                    <a:pt x="79121" y="0"/>
                  </a:lnTo>
                  <a:lnTo>
                    <a:pt x="2504059" y="0"/>
                  </a:lnTo>
                  <a:lnTo>
                    <a:pt x="2534852" y="6219"/>
                  </a:lnTo>
                  <a:lnTo>
                    <a:pt x="2560002" y="23177"/>
                  </a:lnTo>
                  <a:lnTo>
                    <a:pt x="2576960" y="48327"/>
                  </a:lnTo>
                  <a:lnTo>
                    <a:pt x="2583180" y="79121"/>
                  </a:lnTo>
                  <a:lnTo>
                    <a:pt x="2583180" y="2927731"/>
                  </a:lnTo>
                  <a:lnTo>
                    <a:pt x="2576960" y="2958524"/>
                  </a:lnTo>
                  <a:lnTo>
                    <a:pt x="2560002" y="2983674"/>
                  </a:lnTo>
                  <a:lnTo>
                    <a:pt x="2534852" y="3000632"/>
                  </a:lnTo>
                  <a:lnTo>
                    <a:pt x="2504059" y="3006852"/>
                  </a:lnTo>
                  <a:lnTo>
                    <a:pt x="79121" y="3006852"/>
                  </a:lnTo>
                  <a:lnTo>
                    <a:pt x="48327" y="3000632"/>
                  </a:lnTo>
                  <a:lnTo>
                    <a:pt x="23177" y="2983674"/>
                  </a:lnTo>
                  <a:lnTo>
                    <a:pt x="6219" y="2958524"/>
                  </a:lnTo>
                  <a:lnTo>
                    <a:pt x="0" y="2927731"/>
                  </a:lnTo>
                  <a:lnTo>
                    <a:pt x="0" y="79121"/>
                  </a:lnTo>
                  <a:close/>
                </a:path>
              </a:pathLst>
            </a:custGeom>
            <a:ln w="19050">
              <a:solidFill>
                <a:srgbClr val="92959C"/>
              </a:solidFill>
              <a:prstDash val="sysDash"/>
            </a:ln>
          </p:spPr>
          <p:txBody>
            <a:bodyPr wrap="square" lIns="0" tIns="0" rIns="0" bIns="0" rtlCol="0"/>
            <a:lstStyle/>
            <a:p>
              <a:endParaRPr/>
            </a:p>
          </p:txBody>
        </p:sp>
      </p:grpSp>
      <p:sp>
        <p:nvSpPr>
          <p:cNvPr id="63" name="object 63"/>
          <p:cNvSpPr/>
          <p:nvPr/>
        </p:nvSpPr>
        <p:spPr>
          <a:xfrm>
            <a:off x="4221479" y="4145279"/>
            <a:ext cx="414655" cy="388620"/>
          </a:xfrm>
          <a:custGeom>
            <a:avLst/>
            <a:gdLst/>
            <a:ahLst/>
            <a:cxnLst/>
            <a:rect l="l" t="t" r="r" b="b"/>
            <a:pathLst>
              <a:path w="414654" h="388620">
                <a:moveTo>
                  <a:pt x="310896" y="0"/>
                </a:moveTo>
                <a:lnTo>
                  <a:pt x="103632" y="0"/>
                </a:lnTo>
                <a:lnTo>
                  <a:pt x="103632" y="194310"/>
                </a:lnTo>
                <a:lnTo>
                  <a:pt x="0" y="194310"/>
                </a:lnTo>
                <a:lnTo>
                  <a:pt x="207264" y="388620"/>
                </a:lnTo>
                <a:lnTo>
                  <a:pt x="414528" y="194310"/>
                </a:lnTo>
                <a:lnTo>
                  <a:pt x="310896" y="194310"/>
                </a:lnTo>
                <a:lnTo>
                  <a:pt x="310896" y="0"/>
                </a:lnTo>
                <a:close/>
              </a:path>
            </a:pathLst>
          </a:custGeom>
          <a:solidFill>
            <a:srgbClr val="FF894B">
              <a:alpha val="43920"/>
            </a:srgbClr>
          </a:solidFill>
        </p:spPr>
        <p:txBody>
          <a:bodyPr wrap="square" lIns="0" tIns="0" rIns="0" bIns="0" rtlCol="0"/>
          <a:lstStyle/>
          <a:p>
            <a:endParaRPr/>
          </a:p>
        </p:txBody>
      </p:sp>
      <p:sp>
        <p:nvSpPr>
          <p:cNvPr id="64" name="object 64"/>
          <p:cNvSpPr/>
          <p:nvPr/>
        </p:nvSpPr>
        <p:spPr>
          <a:xfrm>
            <a:off x="6412991" y="4154423"/>
            <a:ext cx="414655" cy="388620"/>
          </a:xfrm>
          <a:custGeom>
            <a:avLst/>
            <a:gdLst/>
            <a:ahLst/>
            <a:cxnLst/>
            <a:rect l="l" t="t" r="r" b="b"/>
            <a:pathLst>
              <a:path w="414654" h="388620">
                <a:moveTo>
                  <a:pt x="310896" y="0"/>
                </a:moveTo>
                <a:lnTo>
                  <a:pt x="103632" y="0"/>
                </a:lnTo>
                <a:lnTo>
                  <a:pt x="103632" y="194309"/>
                </a:lnTo>
                <a:lnTo>
                  <a:pt x="0" y="194309"/>
                </a:lnTo>
                <a:lnTo>
                  <a:pt x="207263" y="388619"/>
                </a:lnTo>
                <a:lnTo>
                  <a:pt x="414528" y="194309"/>
                </a:lnTo>
                <a:lnTo>
                  <a:pt x="310896" y="194309"/>
                </a:lnTo>
                <a:lnTo>
                  <a:pt x="310896" y="0"/>
                </a:lnTo>
                <a:close/>
              </a:path>
            </a:pathLst>
          </a:custGeom>
          <a:solidFill>
            <a:srgbClr val="FF894B">
              <a:alpha val="43920"/>
            </a:srgbClr>
          </a:solidFill>
        </p:spPr>
        <p:txBody>
          <a:bodyPr wrap="square" lIns="0" tIns="0" rIns="0" bIns="0" rtlCol="0"/>
          <a:lstStyle/>
          <a:p>
            <a:endParaRPr/>
          </a:p>
        </p:txBody>
      </p:sp>
      <p:sp>
        <p:nvSpPr>
          <p:cNvPr id="65" name="object 65"/>
          <p:cNvSpPr/>
          <p:nvPr/>
        </p:nvSpPr>
        <p:spPr>
          <a:xfrm>
            <a:off x="9386316" y="4163567"/>
            <a:ext cx="416559" cy="387350"/>
          </a:xfrm>
          <a:custGeom>
            <a:avLst/>
            <a:gdLst/>
            <a:ahLst/>
            <a:cxnLst/>
            <a:rect l="l" t="t" r="r" b="b"/>
            <a:pathLst>
              <a:path w="416559" h="387350">
                <a:moveTo>
                  <a:pt x="312038" y="0"/>
                </a:moveTo>
                <a:lnTo>
                  <a:pt x="104012" y="0"/>
                </a:lnTo>
                <a:lnTo>
                  <a:pt x="104012" y="193547"/>
                </a:lnTo>
                <a:lnTo>
                  <a:pt x="0" y="193547"/>
                </a:lnTo>
                <a:lnTo>
                  <a:pt x="208025" y="387095"/>
                </a:lnTo>
                <a:lnTo>
                  <a:pt x="416051" y="193547"/>
                </a:lnTo>
                <a:lnTo>
                  <a:pt x="312038" y="193547"/>
                </a:lnTo>
                <a:lnTo>
                  <a:pt x="312038" y="0"/>
                </a:lnTo>
                <a:close/>
              </a:path>
            </a:pathLst>
          </a:custGeom>
          <a:solidFill>
            <a:srgbClr val="92959C">
              <a:alpha val="43920"/>
            </a:srgbClr>
          </a:solidFill>
        </p:spPr>
        <p:txBody>
          <a:bodyPr wrap="square" lIns="0" tIns="0" rIns="0" bIns="0" rtlCol="0"/>
          <a:lstStyle/>
          <a:p>
            <a:endParaRPr/>
          </a:p>
        </p:txBody>
      </p:sp>
      <p:sp>
        <p:nvSpPr>
          <p:cNvPr id="66" name="object 66"/>
          <p:cNvSpPr txBox="1"/>
          <p:nvPr/>
        </p:nvSpPr>
        <p:spPr>
          <a:xfrm>
            <a:off x="3808476" y="4597908"/>
            <a:ext cx="1203960" cy="614680"/>
          </a:xfrm>
          <a:prstGeom prst="rect">
            <a:avLst/>
          </a:prstGeom>
          <a:solidFill>
            <a:srgbClr val="F7571D"/>
          </a:solidFill>
        </p:spPr>
        <p:txBody>
          <a:bodyPr vert="horz" wrap="square" lIns="0" tIns="198755" rIns="0" bIns="0" rtlCol="0">
            <a:spAutoFit/>
          </a:bodyPr>
          <a:lstStyle/>
          <a:p>
            <a:pPr marL="153035">
              <a:lnSpc>
                <a:spcPct val="100000"/>
              </a:lnSpc>
              <a:spcBef>
                <a:spcPts val="1565"/>
              </a:spcBef>
            </a:pPr>
            <a:r>
              <a:rPr sz="1400" spc="-20" dirty="0">
                <a:solidFill>
                  <a:srgbClr val="FFFFFF"/>
                </a:solidFill>
                <a:latin typeface="Arial"/>
                <a:cs typeface="Arial"/>
              </a:rPr>
              <a:t>DC</a:t>
            </a:r>
            <a:r>
              <a:rPr sz="1400" spc="-25" dirty="0">
                <a:solidFill>
                  <a:srgbClr val="FFFFFF"/>
                </a:solidFill>
                <a:latin typeface="BIZ UDPGothic"/>
                <a:cs typeface="BIZ UDPGothic"/>
              </a:rPr>
              <a:t>１に申請</a:t>
            </a:r>
            <a:endParaRPr sz="1400">
              <a:latin typeface="BIZ UDPGothic"/>
              <a:cs typeface="BIZ UDPGothic"/>
            </a:endParaRPr>
          </a:p>
        </p:txBody>
      </p:sp>
      <p:sp>
        <p:nvSpPr>
          <p:cNvPr id="70" name="object 70"/>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22</a:t>
            </a:r>
          </a:p>
        </p:txBody>
      </p:sp>
      <p:sp>
        <p:nvSpPr>
          <p:cNvPr id="67" name="object 67"/>
          <p:cNvSpPr txBox="1"/>
          <p:nvPr/>
        </p:nvSpPr>
        <p:spPr>
          <a:xfrm>
            <a:off x="6018276" y="4604003"/>
            <a:ext cx="1203960" cy="612775"/>
          </a:xfrm>
          <a:prstGeom prst="rect">
            <a:avLst/>
          </a:prstGeom>
          <a:solidFill>
            <a:srgbClr val="F7571D"/>
          </a:solidFill>
        </p:spPr>
        <p:txBody>
          <a:bodyPr vert="horz" wrap="square" lIns="0" tIns="198120" rIns="0" bIns="0" rtlCol="0">
            <a:spAutoFit/>
          </a:bodyPr>
          <a:lstStyle/>
          <a:p>
            <a:pPr marL="140970">
              <a:lnSpc>
                <a:spcPct val="100000"/>
              </a:lnSpc>
              <a:spcBef>
                <a:spcPts val="1560"/>
              </a:spcBef>
            </a:pPr>
            <a:r>
              <a:rPr sz="1400" spc="-10" dirty="0">
                <a:solidFill>
                  <a:srgbClr val="FFFFFF"/>
                </a:solidFill>
                <a:latin typeface="Arial"/>
                <a:cs typeface="Arial"/>
              </a:rPr>
              <a:t>DC</a:t>
            </a:r>
            <a:r>
              <a:rPr sz="1400" spc="-20" dirty="0">
                <a:solidFill>
                  <a:srgbClr val="FFFFFF"/>
                </a:solidFill>
                <a:latin typeface="BIZ UDPGothic"/>
                <a:cs typeface="BIZ UDPGothic"/>
              </a:rPr>
              <a:t>２に申請</a:t>
            </a:r>
            <a:endParaRPr sz="1400">
              <a:latin typeface="BIZ UDPGothic"/>
              <a:cs typeface="BIZ UDPGothic"/>
            </a:endParaRPr>
          </a:p>
        </p:txBody>
      </p:sp>
      <p:sp>
        <p:nvSpPr>
          <p:cNvPr id="68" name="object 68"/>
          <p:cNvSpPr txBox="1"/>
          <p:nvPr/>
        </p:nvSpPr>
        <p:spPr>
          <a:xfrm>
            <a:off x="9022080" y="4617720"/>
            <a:ext cx="1203960" cy="614680"/>
          </a:xfrm>
          <a:prstGeom prst="rect">
            <a:avLst/>
          </a:prstGeom>
          <a:solidFill>
            <a:srgbClr val="92959C"/>
          </a:solidFill>
        </p:spPr>
        <p:txBody>
          <a:bodyPr vert="horz" wrap="square" lIns="0" tIns="199390" rIns="0" bIns="0" rtlCol="0">
            <a:spAutoFit/>
          </a:bodyPr>
          <a:lstStyle/>
          <a:p>
            <a:pPr marL="118110">
              <a:lnSpc>
                <a:spcPct val="100000"/>
              </a:lnSpc>
              <a:spcBef>
                <a:spcPts val="1570"/>
              </a:spcBef>
            </a:pPr>
            <a:r>
              <a:rPr sz="1400" spc="-10" dirty="0">
                <a:solidFill>
                  <a:srgbClr val="FFFFFF"/>
                </a:solidFill>
                <a:latin typeface="Arial"/>
                <a:cs typeface="Arial"/>
              </a:rPr>
              <a:t>DC</a:t>
            </a:r>
            <a:r>
              <a:rPr sz="1400" spc="-15" dirty="0">
                <a:solidFill>
                  <a:srgbClr val="FFFFFF"/>
                </a:solidFill>
                <a:latin typeface="BIZ UDPGothic"/>
                <a:cs typeface="BIZ UDPGothic"/>
              </a:rPr>
              <a:t>申請不可</a:t>
            </a:r>
            <a:endParaRPr sz="1400">
              <a:latin typeface="BIZ UDPGothic"/>
              <a:cs typeface="BIZ UDPGothic"/>
            </a:endParaRPr>
          </a:p>
        </p:txBody>
      </p:sp>
      <p:sp>
        <p:nvSpPr>
          <p:cNvPr id="69" name="object 69"/>
          <p:cNvSpPr txBox="1"/>
          <p:nvPr/>
        </p:nvSpPr>
        <p:spPr>
          <a:xfrm>
            <a:off x="1808988" y="5548884"/>
            <a:ext cx="8155305" cy="562610"/>
          </a:xfrm>
          <a:prstGeom prst="rect">
            <a:avLst/>
          </a:prstGeom>
          <a:solidFill>
            <a:srgbClr val="EFEFF0"/>
          </a:solidFill>
        </p:spPr>
        <p:txBody>
          <a:bodyPr vert="horz" wrap="square" lIns="0" tIns="185420" rIns="0" bIns="0" rtlCol="0">
            <a:spAutoFit/>
          </a:bodyPr>
          <a:lstStyle/>
          <a:p>
            <a:pPr marL="91440">
              <a:lnSpc>
                <a:spcPct val="100000"/>
              </a:lnSpc>
              <a:spcBef>
                <a:spcPts val="1460"/>
              </a:spcBef>
            </a:pPr>
            <a:r>
              <a:rPr sz="1400" spc="-25" dirty="0">
                <a:solidFill>
                  <a:srgbClr val="40458B"/>
                </a:solidFill>
                <a:latin typeface="BIZ UDPGothic"/>
                <a:cs typeface="BIZ UDPGothic"/>
              </a:rPr>
              <a:t>※採用開始時点で募集要項記載の申請資格を満たす場合、上記によらず申請可能なケースもあります。</a:t>
            </a:r>
            <a:endParaRPr sz="1400">
              <a:latin typeface="BIZ UDPGothic"/>
              <a:cs typeface="BIZ UDP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89297" y="321386"/>
            <a:ext cx="3615054"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DC</a:t>
            </a:r>
            <a:r>
              <a:rPr spc="-20" dirty="0"/>
              <a:t>の支援内容</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23</a:t>
            </a:r>
          </a:p>
        </p:txBody>
      </p:sp>
      <p:graphicFrame>
        <p:nvGraphicFramePr>
          <p:cNvPr id="3" name="object 3"/>
          <p:cNvGraphicFramePr>
            <a:graphicFrameLocks noGrp="1"/>
          </p:cNvGraphicFramePr>
          <p:nvPr/>
        </p:nvGraphicFramePr>
        <p:xfrm>
          <a:off x="669124" y="1221358"/>
          <a:ext cx="10841354" cy="1857375"/>
        </p:xfrm>
        <a:graphic>
          <a:graphicData uri="http://schemas.openxmlformats.org/drawingml/2006/table">
            <a:tbl>
              <a:tblPr firstRow="1" bandRow="1">
                <a:tableStyleId>{2D5ABB26-0587-4C30-8999-92F81FD0307C}</a:tableStyleId>
              </a:tblPr>
              <a:tblGrid>
                <a:gridCol w="1812289">
                  <a:extLst>
                    <a:ext uri="{9D8B030D-6E8A-4147-A177-3AD203B41FA5}">
                      <a16:colId xmlns:a16="http://schemas.microsoft.com/office/drawing/2014/main" val="20000"/>
                    </a:ext>
                  </a:extLst>
                </a:gridCol>
                <a:gridCol w="4302760">
                  <a:extLst>
                    <a:ext uri="{9D8B030D-6E8A-4147-A177-3AD203B41FA5}">
                      <a16:colId xmlns:a16="http://schemas.microsoft.com/office/drawing/2014/main" val="20001"/>
                    </a:ext>
                  </a:extLst>
                </a:gridCol>
                <a:gridCol w="4726305">
                  <a:extLst>
                    <a:ext uri="{9D8B030D-6E8A-4147-A177-3AD203B41FA5}">
                      <a16:colId xmlns:a16="http://schemas.microsoft.com/office/drawing/2014/main" val="20002"/>
                    </a:ext>
                  </a:extLst>
                </a:gridCol>
              </a:tblGrid>
              <a:tr h="371475">
                <a:tc>
                  <a:txBody>
                    <a:bodyPr/>
                    <a:lstStyle/>
                    <a:p>
                      <a:pPr>
                        <a:lnSpc>
                          <a:spcPct val="100000"/>
                        </a:lnSpc>
                      </a:pPr>
                      <a:endParaRPr sz="14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marL="1270" algn="ctr">
                        <a:lnSpc>
                          <a:spcPct val="100000"/>
                        </a:lnSpc>
                        <a:spcBef>
                          <a:spcPts val="815"/>
                        </a:spcBef>
                      </a:pPr>
                      <a:r>
                        <a:rPr sz="1200" spc="-25" dirty="0">
                          <a:solidFill>
                            <a:srgbClr val="39427A"/>
                          </a:solidFill>
                          <a:latin typeface="BIZ UDPGothic"/>
                          <a:cs typeface="BIZ UDPGothic"/>
                        </a:rPr>
                        <a:t>DC1</a:t>
                      </a:r>
                      <a:endParaRPr sz="1200">
                        <a:latin typeface="BIZ UDPGothic"/>
                        <a:cs typeface="BIZ UDPGothic"/>
                      </a:endParaRPr>
                    </a:p>
                  </a:txBody>
                  <a:tcPr marL="0" marR="0" marT="10350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algn="ctr">
                        <a:lnSpc>
                          <a:spcPct val="100000"/>
                        </a:lnSpc>
                        <a:spcBef>
                          <a:spcPts val="860"/>
                        </a:spcBef>
                      </a:pPr>
                      <a:r>
                        <a:rPr sz="1400" spc="-25" dirty="0">
                          <a:solidFill>
                            <a:srgbClr val="39427A"/>
                          </a:solidFill>
                          <a:latin typeface="Arial"/>
                          <a:cs typeface="Arial"/>
                        </a:rPr>
                        <a:t>DC2</a:t>
                      </a:r>
                      <a:endParaRPr sz="1400">
                        <a:latin typeface="Arial"/>
                        <a:cs typeface="Arial"/>
                      </a:endParaRPr>
                    </a:p>
                  </a:txBody>
                  <a:tcPr marL="0" marR="0" marT="1092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371475">
                <a:tc>
                  <a:txBody>
                    <a:bodyPr/>
                    <a:lstStyle/>
                    <a:p>
                      <a:pPr marL="635" algn="ctr">
                        <a:lnSpc>
                          <a:spcPct val="100000"/>
                        </a:lnSpc>
                        <a:spcBef>
                          <a:spcPts val="605"/>
                        </a:spcBef>
                      </a:pPr>
                      <a:r>
                        <a:rPr sz="1400" spc="-20" dirty="0">
                          <a:solidFill>
                            <a:srgbClr val="39427A"/>
                          </a:solidFill>
                          <a:latin typeface="BIZ UDPGothic"/>
                          <a:cs typeface="BIZ UDPGothic"/>
                        </a:rPr>
                        <a:t>新規採用予定数</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635" algn="ctr">
                        <a:lnSpc>
                          <a:spcPct val="100000"/>
                        </a:lnSpc>
                        <a:spcBef>
                          <a:spcPts val="605"/>
                        </a:spcBef>
                      </a:pPr>
                      <a:r>
                        <a:rPr sz="1400" spc="-10" dirty="0">
                          <a:solidFill>
                            <a:srgbClr val="39427A"/>
                          </a:solidFill>
                          <a:latin typeface="Arial"/>
                          <a:cs typeface="Arial"/>
                        </a:rPr>
                        <a:t>600~700</a:t>
                      </a:r>
                      <a:r>
                        <a:rPr sz="1400" spc="-25" dirty="0">
                          <a:solidFill>
                            <a:srgbClr val="39427A"/>
                          </a:solidFill>
                          <a:latin typeface="BIZ UDPGothic"/>
                          <a:cs typeface="BIZ UDPGothic"/>
                        </a:rPr>
                        <a:t>名程度</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1905" algn="ctr">
                        <a:lnSpc>
                          <a:spcPct val="100000"/>
                        </a:lnSpc>
                        <a:spcBef>
                          <a:spcPts val="605"/>
                        </a:spcBef>
                      </a:pPr>
                      <a:r>
                        <a:rPr sz="1400" spc="-10" dirty="0">
                          <a:solidFill>
                            <a:srgbClr val="39427A"/>
                          </a:solidFill>
                          <a:latin typeface="Arial"/>
                          <a:cs typeface="Arial"/>
                        </a:rPr>
                        <a:t>1,000~1,100</a:t>
                      </a:r>
                      <a:r>
                        <a:rPr sz="1400" spc="-25" dirty="0">
                          <a:solidFill>
                            <a:srgbClr val="39427A"/>
                          </a:solidFill>
                          <a:latin typeface="BIZ UDPGothic"/>
                          <a:cs typeface="BIZ UDPGothic"/>
                        </a:rPr>
                        <a:t>名程度</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371475">
                <a:tc>
                  <a:txBody>
                    <a:bodyPr/>
                    <a:lstStyle/>
                    <a:p>
                      <a:pPr algn="ctr">
                        <a:lnSpc>
                          <a:spcPct val="100000"/>
                        </a:lnSpc>
                        <a:spcBef>
                          <a:spcPts val="605"/>
                        </a:spcBef>
                      </a:pPr>
                      <a:r>
                        <a:rPr sz="1400" spc="-15" dirty="0">
                          <a:solidFill>
                            <a:srgbClr val="39427A"/>
                          </a:solidFill>
                          <a:latin typeface="BIZ UDPGothic"/>
                          <a:cs typeface="BIZ UDPGothic"/>
                        </a:rPr>
                        <a:t>採用期間</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635" algn="ctr">
                        <a:lnSpc>
                          <a:spcPct val="100000"/>
                        </a:lnSpc>
                        <a:spcBef>
                          <a:spcPts val="605"/>
                        </a:spcBef>
                      </a:pPr>
                      <a:r>
                        <a:rPr sz="1400" dirty="0">
                          <a:solidFill>
                            <a:srgbClr val="39427A"/>
                          </a:solidFill>
                          <a:latin typeface="Arial"/>
                          <a:cs typeface="Arial"/>
                        </a:rPr>
                        <a:t>3</a:t>
                      </a:r>
                      <a:r>
                        <a:rPr sz="1400" spc="-25" dirty="0">
                          <a:solidFill>
                            <a:srgbClr val="39427A"/>
                          </a:solidFill>
                          <a:latin typeface="BIZ UDPGothic"/>
                          <a:cs typeface="BIZ UDPGothic"/>
                        </a:rPr>
                        <a:t>年間</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635" algn="ctr">
                        <a:lnSpc>
                          <a:spcPct val="100000"/>
                        </a:lnSpc>
                        <a:spcBef>
                          <a:spcPts val="605"/>
                        </a:spcBef>
                      </a:pPr>
                      <a:r>
                        <a:rPr sz="1400" spc="-10" dirty="0">
                          <a:solidFill>
                            <a:srgbClr val="39427A"/>
                          </a:solidFill>
                          <a:latin typeface="Arial"/>
                          <a:cs typeface="Arial"/>
                        </a:rPr>
                        <a:t>2</a:t>
                      </a:r>
                      <a:r>
                        <a:rPr sz="1400" spc="-25" dirty="0">
                          <a:solidFill>
                            <a:srgbClr val="39427A"/>
                          </a:solidFill>
                          <a:latin typeface="BIZ UDPGothic"/>
                          <a:cs typeface="BIZ UDPGothic"/>
                        </a:rPr>
                        <a:t>年間</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371475">
                <a:tc>
                  <a:txBody>
                    <a:bodyPr/>
                    <a:lstStyle/>
                    <a:p>
                      <a:pPr marL="635" algn="ctr">
                        <a:lnSpc>
                          <a:spcPct val="100000"/>
                        </a:lnSpc>
                        <a:spcBef>
                          <a:spcPts val="605"/>
                        </a:spcBef>
                      </a:pPr>
                      <a:r>
                        <a:rPr sz="1400" spc="-20" dirty="0">
                          <a:solidFill>
                            <a:srgbClr val="39427A"/>
                          </a:solidFill>
                          <a:latin typeface="BIZ UDPGothic"/>
                          <a:cs typeface="BIZ UDPGothic"/>
                        </a:rPr>
                        <a:t>研究奨励金</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gridSpan="2">
                  <a:txBody>
                    <a:bodyPr/>
                    <a:lstStyle/>
                    <a:p>
                      <a:pPr marL="2540" algn="ctr">
                        <a:lnSpc>
                          <a:spcPct val="100000"/>
                        </a:lnSpc>
                        <a:spcBef>
                          <a:spcPts val="605"/>
                        </a:spcBef>
                      </a:pPr>
                      <a:r>
                        <a:rPr sz="1400" spc="-10" dirty="0">
                          <a:solidFill>
                            <a:srgbClr val="39427A"/>
                          </a:solidFill>
                          <a:latin typeface="BIZ UDPGothic"/>
                          <a:cs typeface="BIZ UDPGothic"/>
                        </a:rPr>
                        <a:t>月額</a:t>
                      </a:r>
                      <a:r>
                        <a:rPr sz="1400" spc="-10" dirty="0">
                          <a:solidFill>
                            <a:srgbClr val="39427A"/>
                          </a:solidFill>
                          <a:latin typeface="Arial"/>
                          <a:cs typeface="Arial"/>
                        </a:rPr>
                        <a:t>200,000</a:t>
                      </a:r>
                      <a:r>
                        <a:rPr sz="1400" spc="-10" dirty="0">
                          <a:solidFill>
                            <a:srgbClr val="39427A"/>
                          </a:solidFill>
                          <a:latin typeface="BIZ UDPGothic"/>
                          <a:cs typeface="BIZ UDPGothic"/>
                        </a:rPr>
                        <a:t>～</a:t>
                      </a:r>
                      <a:r>
                        <a:rPr sz="1400" spc="-10" dirty="0">
                          <a:solidFill>
                            <a:srgbClr val="39427A"/>
                          </a:solidFill>
                          <a:latin typeface="Arial"/>
                          <a:cs typeface="Arial"/>
                        </a:rPr>
                        <a:t>230,000</a:t>
                      </a:r>
                      <a:r>
                        <a:rPr sz="1400" spc="-15" dirty="0">
                          <a:solidFill>
                            <a:srgbClr val="39427A"/>
                          </a:solidFill>
                          <a:latin typeface="BIZ UDPGothic"/>
                          <a:cs typeface="BIZ UDPGothic"/>
                        </a:rPr>
                        <a:t>円</a:t>
                      </a:r>
                      <a:r>
                        <a:rPr sz="1100" spc="-25" dirty="0">
                          <a:solidFill>
                            <a:srgbClr val="39427A"/>
                          </a:solidFill>
                          <a:latin typeface="MS Gothic"/>
                          <a:cs typeface="MS Gothic"/>
                        </a:rPr>
                        <a:t>※</a:t>
                      </a:r>
                      <a:r>
                        <a:rPr sz="1100" spc="-25" dirty="0">
                          <a:solidFill>
                            <a:srgbClr val="39427A"/>
                          </a:solidFill>
                          <a:latin typeface="BIZ UDPGothic"/>
                          <a:cs typeface="BIZ UDPGothic"/>
                        </a:rPr>
                        <a:t>１</a:t>
                      </a:r>
                      <a:endParaRPr sz="11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71475">
                <a:tc>
                  <a:txBody>
                    <a:bodyPr/>
                    <a:lstStyle/>
                    <a:p>
                      <a:pPr algn="ctr">
                        <a:lnSpc>
                          <a:spcPct val="100000"/>
                        </a:lnSpc>
                        <a:spcBef>
                          <a:spcPts val="605"/>
                        </a:spcBef>
                      </a:pPr>
                      <a:r>
                        <a:rPr sz="1400" spc="-10" dirty="0">
                          <a:solidFill>
                            <a:srgbClr val="39427A"/>
                          </a:solidFill>
                          <a:latin typeface="BIZ UDPGothic"/>
                          <a:cs typeface="BIZ UDPGothic"/>
                        </a:rPr>
                        <a:t>特別研究員奨励費</a:t>
                      </a:r>
                      <a:endParaRPr sz="1400">
                        <a:latin typeface="BIZ UDPGothic"/>
                        <a:cs typeface="BIZ UDPGothic"/>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algn="ctr">
                        <a:lnSpc>
                          <a:spcPct val="100000"/>
                        </a:lnSpc>
                        <a:spcBef>
                          <a:spcPts val="605"/>
                        </a:spcBef>
                      </a:pPr>
                      <a:r>
                        <a:rPr sz="1400" spc="-10" dirty="0">
                          <a:solidFill>
                            <a:srgbClr val="39427A"/>
                          </a:solidFill>
                          <a:latin typeface="Arial"/>
                          <a:cs typeface="Arial"/>
                        </a:rPr>
                        <a:t>450</a:t>
                      </a:r>
                      <a:r>
                        <a:rPr sz="1400" dirty="0">
                          <a:solidFill>
                            <a:srgbClr val="39427A"/>
                          </a:solidFill>
                          <a:latin typeface="BIZ UDPGothic"/>
                          <a:cs typeface="BIZ UDPGothic"/>
                        </a:rPr>
                        <a:t>万円以下</a:t>
                      </a:r>
                      <a:r>
                        <a:rPr sz="1100" spc="-25" dirty="0">
                          <a:solidFill>
                            <a:srgbClr val="39427A"/>
                          </a:solidFill>
                          <a:latin typeface="MS Gothic"/>
                          <a:cs typeface="MS Gothic"/>
                        </a:rPr>
                        <a:t>※</a:t>
                      </a:r>
                      <a:r>
                        <a:rPr sz="1100" spc="-25" dirty="0">
                          <a:solidFill>
                            <a:srgbClr val="39427A"/>
                          </a:solidFill>
                          <a:latin typeface="Arial"/>
                          <a:cs typeface="Arial"/>
                        </a:rPr>
                        <a:t>2</a:t>
                      </a:r>
                      <a:endParaRPr sz="1100">
                        <a:latin typeface="Arial"/>
                        <a:cs typeface="Arial"/>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marL="1905" algn="ctr">
                        <a:lnSpc>
                          <a:spcPct val="100000"/>
                        </a:lnSpc>
                        <a:spcBef>
                          <a:spcPts val="605"/>
                        </a:spcBef>
                      </a:pPr>
                      <a:r>
                        <a:rPr sz="1400" spc="-10" dirty="0">
                          <a:solidFill>
                            <a:srgbClr val="39427A"/>
                          </a:solidFill>
                          <a:latin typeface="Arial"/>
                          <a:cs typeface="Arial"/>
                        </a:rPr>
                        <a:t>300</a:t>
                      </a:r>
                      <a:r>
                        <a:rPr sz="1400" dirty="0">
                          <a:solidFill>
                            <a:srgbClr val="39427A"/>
                          </a:solidFill>
                          <a:latin typeface="BIZ UDPGothic"/>
                          <a:cs typeface="BIZ UDPGothic"/>
                        </a:rPr>
                        <a:t>万円以下</a:t>
                      </a:r>
                      <a:r>
                        <a:rPr sz="1100" spc="-25" dirty="0">
                          <a:solidFill>
                            <a:srgbClr val="39427A"/>
                          </a:solidFill>
                          <a:latin typeface="MS Gothic"/>
                          <a:cs typeface="MS Gothic"/>
                        </a:rPr>
                        <a:t>※</a:t>
                      </a:r>
                      <a:r>
                        <a:rPr sz="1100" spc="-25" dirty="0">
                          <a:solidFill>
                            <a:srgbClr val="39427A"/>
                          </a:solidFill>
                          <a:latin typeface="Arial"/>
                          <a:cs typeface="Arial"/>
                        </a:rPr>
                        <a:t>3</a:t>
                      </a:r>
                      <a:endParaRPr sz="1100" dirty="0">
                        <a:latin typeface="Arial"/>
                        <a:cs typeface="Arial"/>
                      </a:endParaRPr>
                    </a:p>
                  </a:txBody>
                  <a:tcPr marL="0" marR="0" marT="768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617219" y="3302508"/>
            <a:ext cx="10957560" cy="2644140"/>
          </a:xfrm>
          <a:prstGeom prst="rect">
            <a:avLst/>
          </a:prstGeom>
          <a:solidFill>
            <a:srgbClr val="EFEFF0"/>
          </a:solidFill>
        </p:spPr>
        <p:txBody>
          <a:bodyPr vert="horz" wrap="square" lIns="0" tIns="83820" rIns="0" bIns="0" rtlCol="0">
            <a:spAutoFit/>
          </a:bodyPr>
          <a:lstStyle/>
          <a:p>
            <a:pPr>
              <a:lnSpc>
                <a:spcPct val="100000"/>
              </a:lnSpc>
              <a:spcBef>
                <a:spcPts val="660"/>
              </a:spcBef>
            </a:pPr>
            <a:endParaRPr sz="1400">
              <a:latin typeface="Times New Roman"/>
              <a:cs typeface="Times New Roman"/>
            </a:endParaRPr>
          </a:p>
          <a:p>
            <a:pPr marL="160020">
              <a:lnSpc>
                <a:spcPct val="100000"/>
              </a:lnSpc>
            </a:pPr>
            <a:r>
              <a:rPr sz="1400" spc="-10" dirty="0">
                <a:solidFill>
                  <a:srgbClr val="39427A"/>
                </a:solidFill>
                <a:latin typeface="BIZ UDPGothic"/>
                <a:cs typeface="BIZ UDPGothic"/>
              </a:rPr>
              <a:t>※１ 研究奨励金については次のとおり。</a:t>
            </a:r>
            <a:endParaRPr sz="1400">
              <a:latin typeface="BIZ UDPGothic"/>
              <a:cs typeface="BIZ UDPGothic"/>
            </a:endParaRPr>
          </a:p>
          <a:p>
            <a:pPr marL="631190" indent="-143510">
              <a:lnSpc>
                <a:spcPct val="100000"/>
              </a:lnSpc>
              <a:spcBef>
                <a:spcPts val="480"/>
              </a:spcBef>
              <a:buFont typeface="Arial"/>
              <a:buChar char="•"/>
              <a:tabLst>
                <a:tab pos="631190" algn="l"/>
              </a:tabLst>
            </a:pPr>
            <a:r>
              <a:rPr sz="1400" spc="-10" dirty="0">
                <a:solidFill>
                  <a:srgbClr val="39427A"/>
                </a:solidFill>
                <a:latin typeface="BIZ UDPGothic"/>
                <a:cs typeface="BIZ UDPGothic"/>
              </a:rPr>
              <a:t>令和9</a:t>
            </a:r>
            <a:r>
              <a:rPr sz="1400" spc="-20" dirty="0">
                <a:solidFill>
                  <a:srgbClr val="39427A"/>
                </a:solidFill>
                <a:latin typeface="BIZ UDPGothic"/>
                <a:cs typeface="BIZ UDPGothic"/>
              </a:rPr>
              <a:t>年度新規採用者の支給予定額は月額</a:t>
            </a:r>
            <a:r>
              <a:rPr sz="1400" spc="-10" dirty="0">
                <a:solidFill>
                  <a:srgbClr val="39427A"/>
                </a:solidFill>
                <a:latin typeface="BIZ UDPGothic"/>
                <a:cs typeface="BIZ UDPGothic"/>
              </a:rPr>
              <a:t>227,000</a:t>
            </a:r>
            <a:r>
              <a:rPr sz="1400" spc="-50" dirty="0">
                <a:solidFill>
                  <a:srgbClr val="39427A"/>
                </a:solidFill>
                <a:latin typeface="BIZ UDPGothic"/>
                <a:cs typeface="BIZ UDPGothic"/>
              </a:rPr>
              <a:t>円</a:t>
            </a:r>
            <a:endParaRPr sz="1400">
              <a:latin typeface="BIZ UDPGothic"/>
              <a:cs typeface="BIZ UDPGothic"/>
            </a:endParaRPr>
          </a:p>
          <a:p>
            <a:pPr marL="631825" indent="-144145">
              <a:lnSpc>
                <a:spcPct val="100000"/>
              </a:lnSpc>
              <a:spcBef>
                <a:spcPts val="725"/>
              </a:spcBef>
              <a:buFont typeface="Arial"/>
              <a:buChar char="•"/>
              <a:tabLst>
                <a:tab pos="631825" algn="l"/>
              </a:tabLst>
            </a:pPr>
            <a:r>
              <a:rPr sz="1400" spc="-10" dirty="0">
                <a:solidFill>
                  <a:srgbClr val="39427A"/>
                </a:solidFill>
                <a:latin typeface="BIZ UDPGothic"/>
                <a:cs typeface="BIZ UDPGothic"/>
              </a:rPr>
              <a:t>特別研究員-</a:t>
            </a:r>
            <a:r>
              <a:rPr sz="1400" dirty="0">
                <a:solidFill>
                  <a:srgbClr val="39427A"/>
                </a:solidFill>
                <a:latin typeface="BIZ UDPGothic"/>
                <a:cs typeface="BIZ UDPGothic"/>
              </a:rPr>
              <a:t>DC</a:t>
            </a:r>
            <a:r>
              <a:rPr sz="1400" spc="-20" dirty="0">
                <a:solidFill>
                  <a:srgbClr val="39427A"/>
                </a:solidFill>
                <a:latin typeface="BIZ UDPGothic"/>
                <a:cs typeface="BIZ UDPGothic"/>
              </a:rPr>
              <a:t>の研究において、期待を上回る又は期待どおりの進展があった</a:t>
            </a:r>
            <a:r>
              <a:rPr sz="1400" dirty="0">
                <a:solidFill>
                  <a:srgbClr val="39427A"/>
                </a:solidFill>
                <a:latin typeface="BIZ UDPGothic"/>
                <a:cs typeface="BIZ UDPGothic"/>
              </a:rPr>
              <a:t>（</a:t>
            </a:r>
            <a:r>
              <a:rPr sz="1400" spc="-20" dirty="0">
                <a:solidFill>
                  <a:srgbClr val="39427A"/>
                </a:solidFill>
                <a:latin typeface="BIZ UDPGothic"/>
                <a:cs typeface="BIZ UDPGothic"/>
              </a:rPr>
              <a:t>今後も更なる進展が期待される</a:t>
            </a:r>
            <a:r>
              <a:rPr sz="1400" spc="-25" dirty="0">
                <a:solidFill>
                  <a:srgbClr val="39427A"/>
                </a:solidFill>
                <a:latin typeface="BIZ UDPGothic"/>
                <a:cs typeface="BIZ UDPGothic"/>
              </a:rPr>
              <a:t>）</a:t>
            </a:r>
            <a:r>
              <a:rPr sz="1400" spc="-20" dirty="0">
                <a:solidFill>
                  <a:srgbClr val="39427A"/>
                </a:solidFill>
                <a:latin typeface="BIZ UDPGothic"/>
                <a:cs typeface="BIZ UDPGothic"/>
              </a:rPr>
              <a:t>と評価された場合、</a:t>
            </a:r>
            <a:endParaRPr sz="1400">
              <a:latin typeface="BIZ UDPGothic"/>
              <a:cs typeface="BIZ UDPGothic"/>
            </a:endParaRPr>
          </a:p>
          <a:p>
            <a:pPr marL="632460">
              <a:lnSpc>
                <a:spcPct val="100000"/>
              </a:lnSpc>
              <a:spcBef>
                <a:spcPts val="120"/>
              </a:spcBef>
            </a:pPr>
            <a:r>
              <a:rPr sz="1400" spc="-10" dirty="0">
                <a:solidFill>
                  <a:srgbClr val="39427A"/>
                </a:solidFill>
                <a:latin typeface="BIZ UDPGothic"/>
                <a:cs typeface="BIZ UDPGothic"/>
              </a:rPr>
              <a:t>DC</a:t>
            </a:r>
            <a:r>
              <a:rPr sz="1400" spc="-15" dirty="0">
                <a:solidFill>
                  <a:srgbClr val="39427A"/>
                </a:solidFill>
                <a:latin typeface="BIZ UDPGothic"/>
                <a:cs typeface="BIZ UDPGothic"/>
              </a:rPr>
              <a:t>最終年次に研究奨励金特別手当</a:t>
            </a:r>
            <a:r>
              <a:rPr sz="1400" spc="-10" dirty="0">
                <a:solidFill>
                  <a:srgbClr val="39427A"/>
                </a:solidFill>
                <a:latin typeface="BIZ UDPGothic"/>
                <a:cs typeface="BIZ UDPGothic"/>
              </a:rPr>
              <a:t>（</a:t>
            </a:r>
            <a:r>
              <a:rPr sz="1400" dirty="0">
                <a:solidFill>
                  <a:srgbClr val="39427A"/>
                </a:solidFill>
                <a:latin typeface="BIZ UDPGothic"/>
                <a:cs typeface="BIZ UDPGothic"/>
              </a:rPr>
              <a:t>月</a:t>
            </a:r>
            <a:r>
              <a:rPr sz="1400" spc="-15" dirty="0">
                <a:solidFill>
                  <a:srgbClr val="39427A"/>
                </a:solidFill>
                <a:latin typeface="BIZ UDPGothic"/>
                <a:cs typeface="BIZ UDPGothic"/>
              </a:rPr>
              <a:t>3</a:t>
            </a:r>
            <a:r>
              <a:rPr sz="1400" dirty="0">
                <a:solidFill>
                  <a:srgbClr val="39427A"/>
                </a:solidFill>
                <a:latin typeface="BIZ UDPGothic"/>
                <a:cs typeface="BIZ UDPGothic"/>
              </a:rPr>
              <a:t>万円</a:t>
            </a:r>
            <a:r>
              <a:rPr sz="1400" spc="-10" dirty="0">
                <a:solidFill>
                  <a:srgbClr val="39427A"/>
                </a:solidFill>
                <a:latin typeface="BIZ UDPGothic"/>
                <a:cs typeface="BIZ UDPGothic"/>
              </a:rPr>
              <a:t>）</a:t>
            </a:r>
            <a:r>
              <a:rPr sz="1400" spc="-20" dirty="0">
                <a:solidFill>
                  <a:srgbClr val="39427A"/>
                </a:solidFill>
                <a:latin typeface="BIZ UDPGothic"/>
                <a:cs typeface="BIZ UDPGothic"/>
              </a:rPr>
              <a:t>を支給。</a:t>
            </a:r>
            <a:endParaRPr sz="1400">
              <a:latin typeface="BIZ UDPGothic"/>
              <a:cs typeface="BIZ UDPGothic"/>
            </a:endParaRPr>
          </a:p>
          <a:p>
            <a:pPr marL="631825" indent="-144145">
              <a:lnSpc>
                <a:spcPct val="100000"/>
              </a:lnSpc>
              <a:spcBef>
                <a:spcPts val="720"/>
              </a:spcBef>
              <a:buFont typeface="Arial"/>
              <a:buChar char="•"/>
              <a:tabLst>
                <a:tab pos="631825" algn="l"/>
              </a:tabLst>
            </a:pPr>
            <a:r>
              <a:rPr sz="1400" spc="-20" dirty="0">
                <a:solidFill>
                  <a:srgbClr val="39427A"/>
                </a:solidFill>
                <a:latin typeface="BIZ UDPGothic"/>
                <a:cs typeface="BIZ UDPGothic"/>
              </a:rPr>
              <a:t>博士の学位を取得し、所定の手続を経てＰＤに資格変更した場合、当初の採用期間の残期間について支給額を増額。</a:t>
            </a:r>
            <a:endParaRPr sz="1400">
              <a:latin typeface="BIZ UDPGothic"/>
              <a:cs typeface="BIZ UDPGothic"/>
            </a:endParaRPr>
          </a:p>
          <a:p>
            <a:pPr>
              <a:lnSpc>
                <a:spcPct val="100000"/>
              </a:lnSpc>
              <a:spcBef>
                <a:spcPts val="95"/>
              </a:spcBef>
            </a:pPr>
            <a:endParaRPr sz="1400">
              <a:latin typeface="BIZ UDPGothic"/>
              <a:cs typeface="BIZ UDPGothic"/>
            </a:endParaRPr>
          </a:p>
          <a:p>
            <a:pPr marL="160020">
              <a:lnSpc>
                <a:spcPct val="100000"/>
              </a:lnSpc>
              <a:spcBef>
                <a:spcPts val="5"/>
              </a:spcBef>
            </a:pPr>
            <a:r>
              <a:rPr sz="1400" spc="50" dirty="0">
                <a:solidFill>
                  <a:srgbClr val="39427A"/>
                </a:solidFill>
                <a:latin typeface="BIZ UDPGothic"/>
                <a:cs typeface="BIZ UDPGothic"/>
              </a:rPr>
              <a:t>※２ 応募区分が</a:t>
            </a:r>
            <a:r>
              <a:rPr sz="1400" spc="-10" dirty="0">
                <a:solidFill>
                  <a:srgbClr val="39427A"/>
                </a:solidFill>
                <a:latin typeface="BIZ UDPGothic"/>
                <a:cs typeface="BIZ UDPGothic"/>
              </a:rPr>
              <a:t>B区分かつ研究期間が</a:t>
            </a:r>
            <a:r>
              <a:rPr sz="1400" dirty="0">
                <a:solidFill>
                  <a:srgbClr val="39427A"/>
                </a:solidFill>
                <a:latin typeface="BIZ UDPGothic"/>
                <a:cs typeface="BIZ UDPGothic"/>
              </a:rPr>
              <a:t>3</a:t>
            </a:r>
            <a:r>
              <a:rPr sz="1400" spc="-20" dirty="0">
                <a:solidFill>
                  <a:srgbClr val="39427A"/>
                </a:solidFill>
                <a:latin typeface="BIZ UDPGothic"/>
                <a:cs typeface="BIZ UDPGothic"/>
              </a:rPr>
              <a:t>年の場合</a:t>
            </a:r>
            <a:endParaRPr sz="1400">
              <a:latin typeface="BIZ UDPGothic"/>
              <a:cs typeface="BIZ UDPGothic"/>
            </a:endParaRPr>
          </a:p>
          <a:p>
            <a:pPr marL="160020">
              <a:lnSpc>
                <a:spcPct val="100000"/>
              </a:lnSpc>
              <a:spcBef>
                <a:spcPts val="720"/>
              </a:spcBef>
            </a:pPr>
            <a:r>
              <a:rPr sz="1400" spc="50" dirty="0">
                <a:solidFill>
                  <a:srgbClr val="39427A"/>
                </a:solidFill>
                <a:latin typeface="BIZ UDPGothic"/>
                <a:cs typeface="BIZ UDPGothic"/>
              </a:rPr>
              <a:t>※３ 応募区分が</a:t>
            </a:r>
            <a:r>
              <a:rPr sz="1400" spc="-10" dirty="0">
                <a:solidFill>
                  <a:srgbClr val="39427A"/>
                </a:solidFill>
                <a:latin typeface="BIZ UDPGothic"/>
                <a:cs typeface="BIZ UDPGothic"/>
              </a:rPr>
              <a:t>B区分かつ研究期間が</a:t>
            </a:r>
            <a:r>
              <a:rPr sz="1400" dirty="0">
                <a:solidFill>
                  <a:srgbClr val="39427A"/>
                </a:solidFill>
                <a:latin typeface="BIZ UDPGothic"/>
                <a:cs typeface="BIZ UDPGothic"/>
              </a:rPr>
              <a:t>2</a:t>
            </a:r>
            <a:r>
              <a:rPr sz="1400" spc="-20" dirty="0">
                <a:solidFill>
                  <a:srgbClr val="39427A"/>
                </a:solidFill>
                <a:latin typeface="BIZ UDPGothic"/>
                <a:cs typeface="BIZ UDPGothic"/>
              </a:rPr>
              <a:t>年の場合</a:t>
            </a:r>
            <a:endParaRPr sz="1400">
              <a:latin typeface="BIZ UDPGothic"/>
              <a:cs typeface="BIZ UDP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96917" y="321386"/>
            <a:ext cx="3597910"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PD</a:t>
            </a:r>
            <a:r>
              <a:rPr spc="-20" dirty="0"/>
              <a:t>の申請資格</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24</a:t>
            </a:r>
          </a:p>
        </p:txBody>
      </p:sp>
      <p:graphicFrame>
        <p:nvGraphicFramePr>
          <p:cNvPr id="3" name="object 3"/>
          <p:cNvGraphicFramePr>
            <a:graphicFrameLocks noGrp="1"/>
          </p:cNvGraphicFramePr>
          <p:nvPr/>
        </p:nvGraphicFramePr>
        <p:xfrm>
          <a:off x="704811" y="953769"/>
          <a:ext cx="10840720" cy="3877945"/>
        </p:xfrm>
        <a:graphic>
          <a:graphicData uri="http://schemas.openxmlformats.org/drawingml/2006/table">
            <a:tbl>
              <a:tblPr firstRow="1" bandRow="1">
                <a:tableStyleId>{2D5ABB26-0587-4C30-8999-92F81FD0307C}</a:tableStyleId>
              </a:tblPr>
              <a:tblGrid>
                <a:gridCol w="1529080">
                  <a:extLst>
                    <a:ext uri="{9D8B030D-6E8A-4147-A177-3AD203B41FA5}">
                      <a16:colId xmlns:a16="http://schemas.microsoft.com/office/drawing/2014/main" val="20000"/>
                    </a:ext>
                  </a:extLst>
                </a:gridCol>
                <a:gridCol w="9311640">
                  <a:extLst>
                    <a:ext uri="{9D8B030D-6E8A-4147-A177-3AD203B41FA5}">
                      <a16:colId xmlns:a16="http://schemas.microsoft.com/office/drawing/2014/main" val="20001"/>
                    </a:ext>
                  </a:extLst>
                </a:gridCol>
              </a:tblGrid>
              <a:tr h="285750">
                <a:tc>
                  <a:txBody>
                    <a:bodyPr/>
                    <a:lstStyle/>
                    <a:p>
                      <a:pPr marL="54610" algn="ctr">
                        <a:lnSpc>
                          <a:spcPct val="100000"/>
                        </a:lnSpc>
                        <a:spcBef>
                          <a:spcPts val="340"/>
                        </a:spcBef>
                      </a:pPr>
                      <a:r>
                        <a:rPr sz="1400" b="1" dirty="0">
                          <a:solidFill>
                            <a:srgbClr val="FFFFFF"/>
                          </a:solidFill>
                          <a:latin typeface="BIZ UDPGothic"/>
                          <a:cs typeface="BIZ UDPGothic"/>
                        </a:rPr>
                        <a:t>特別研究員</a:t>
                      </a:r>
                      <a:r>
                        <a:rPr sz="1400" b="1" dirty="0">
                          <a:solidFill>
                            <a:srgbClr val="FFFFFF"/>
                          </a:solidFill>
                          <a:latin typeface="Arial"/>
                          <a:cs typeface="Arial"/>
                        </a:rPr>
                        <a:t>-</a:t>
                      </a:r>
                      <a:r>
                        <a:rPr sz="1400" b="1" spc="-25" dirty="0">
                          <a:solidFill>
                            <a:srgbClr val="FFFFFF"/>
                          </a:solidFill>
                          <a:latin typeface="Arial"/>
                          <a:cs typeface="Arial"/>
                        </a:rPr>
                        <a:t>PD</a:t>
                      </a:r>
                      <a:endParaRPr sz="1400">
                        <a:latin typeface="Arial"/>
                        <a:cs typeface="Arial"/>
                      </a:endParaRPr>
                    </a:p>
                  </a:txBody>
                  <a:tcPr marL="0" marR="0" marT="43180" marB="0">
                    <a:lnB w="12700">
                      <a:solidFill>
                        <a:srgbClr val="39427A"/>
                      </a:solidFill>
                      <a:prstDash val="solid"/>
                    </a:lnB>
                    <a:solidFill>
                      <a:srgbClr val="39427A"/>
                    </a:solidFill>
                  </a:tcPr>
                </a:tc>
                <a:tc>
                  <a:txBody>
                    <a:bodyPr/>
                    <a:lstStyle/>
                    <a:p>
                      <a:pPr>
                        <a:lnSpc>
                          <a:spcPct val="100000"/>
                        </a:lnSpc>
                      </a:pPr>
                      <a:endParaRPr sz="1300">
                        <a:latin typeface="Times New Roman"/>
                        <a:cs typeface="Times New Roman"/>
                      </a:endParaRPr>
                    </a:p>
                  </a:txBody>
                  <a:tcPr marL="0" marR="0" marT="0" marB="0">
                    <a:lnB w="12700">
                      <a:solidFill>
                        <a:srgbClr val="39427A"/>
                      </a:solidFill>
                      <a:prstDash val="solid"/>
                    </a:lnB>
                  </a:tcPr>
                </a:tc>
                <a:extLst>
                  <a:ext uri="{0D108BD9-81ED-4DB2-BD59-A6C34878D82A}">
                    <a16:rowId xmlns:a16="http://schemas.microsoft.com/office/drawing/2014/main" val="10000"/>
                  </a:ext>
                </a:extLst>
              </a:tr>
              <a:tr h="455930">
                <a:tc>
                  <a:txBody>
                    <a:bodyPr/>
                    <a:lstStyle/>
                    <a:p>
                      <a:pPr algn="ctr">
                        <a:lnSpc>
                          <a:spcPct val="100000"/>
                        </a:lnSpc>
                        <a:spcBef>
                          <a:spcPts val="1035"/>
                        </a:spcBef>
                      </a:pPr>
                      <a:r>
                        <a:rPr sz="1400" b="1" spc="-25" dirty="0">
                          <a:solidFill>
                            <a:srgbClr val="39427A"/>
                          </a:solidFill>
                          <a:latin typeface="BIZ UDPGothic"/>
                          <a:cs typeface="BIZ UDPGothic"/>
                        </a:rPr>
                        <a:t>年齢</a:t>
                      </a:r>
                      <a:endParaRPr sz="1400">
                        <a:latin typeface="BIZ UDPGothic"/>
                        <a:cs typeface="BIZ UDPGothic"/>
                      </a:endParaRPr>
                    </a:p>
                  </a:txBody>
                  <a:tcPr marL="0" marR="0" marT="13144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1245"/>
                        </a:spcBef>
                      </a:pPr>
                      <a:r>
                        <a:rPr sz="1400" b="1" u="sng" spc="-20" dirty="0">
                          <a:solidFill>
                            <a:srgbClr val="39427A"/>
                          </a:solidFill>
                          <a:uFill>
                            <a:solidFill>
                              <a:srgbClr val="39427A"/>
                            </a:solidFill>
                          </a:uFill>
                          <a:latin typeface="BIZ UDPGothic"/>
                          <a:cs typeface="BIZ UDPGothic"/>
                        </a:rPr>
                        <a:t>制限なし</a:t>
                      </a:r>
                      <a:endParaRPr sz="1400">
                        <a:latin typeface="BIZ UDPGothic"/>
                        <a:cs typeface="BIZ UDPGothic"/>
                      </a:endParaRPr>
                    </a:p>
                  </a:txBody>
                  <a:tcPr marL="0" marR="0" marT="15811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455295">
                <a:tc>
                  <a:txBody>
                    <a:bodyPr/>
                    <a:lstStyle/>
                    <a:p>
                      <a:pPr algn="ctr">
                        <a:lnSpc>
                          <a:spcPct val="100000"/>
                        </a:lnSpc>
                        <a:spcBef>
                          <a:spcPts val="1035"/>
                        </a:spcBef>
                      </a:pPr>
                      <a:r>
                        <a:rPr sz="1400" b="1" spc="-25" dirty="0">
                          <a:solidFill>
                            <a:srgbClr val="39427A"/>
                          </a:solidFill>
                          <a:latin typeface="BIZ UDPGothic"/>
                          <a:cs typeface="BIZ UDPGothic"/>
                        </a:rPr>
                        <a:t>学位</a:t>
                      </a:r>
                      <a:endParaRPr sz="1400">
                        <a:latin typeface="BIZ UDPGothic"/>
                        <a:cs typeface="BIZ UDPGothic"/>
                      </a:endParaRPr>
                    </a:p>
                  </a:txBody>
                  <a:tcPr marL="0" marR="0" marT="13144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1250"/>
                        </a:spcBef>
                      </a:pPr>
                      <a:r>
                        <a:rPr sz="1400" dirty="0">
                          <a:solidFill>
                            <a:srgbClr val="39427A"/>
                          </a:solidFill>
                          <a:latin typeface="BIZ UDPGothic"/>
                          <a:cs typeface="BIZ UDPGothic"/>
                        </a:rPr>
                        <a:t>採用年度の4月</a:t>
                      </a:r>
                      <a:r>
                        <a:rPr sz="1400" spc="-10" dirty="0">
                          <a:solidFill>
                            <a:srgbClr val="39427A"/>
                          </a:solidFill>
                          <a:latin typeface="BIZ UDPGothic"/>
                          <a:cs typeface="BIZ UDPGothic"/>
                        </a:rPr>
                        <a:t>1</a:t>
                      </a:r>
                      <a:r>
                        <a:rPr sz="1400" spc="-15" dirty="0">
                          <a:solidFill>
                            <a:srgbClr val="39427A"/>
                          </a:solidFill>
                          <a:latin typeface="BIZ UDPGothic"/>
                          <a:cs typeface="BIZ UDPGothic"/>
                        </a:rPr>
                        <a:t>日現在、</a:t>
                      </a:r>
                      <a:r>
                        <a:rPr sz="1400" b="1" u="sng" spc="-10" dirty="0">
                          <a:solidFill>
                            <a:srgbClr val="39427A"/>
                          </a:solidFill>
                          <a:uFill>
                            <a:solidFill>
                              <a:srgbClr val="39427A"/>
                            </a:solidFill>
                          </a:uFill>
                          <a:latin typeface="BIZ UDPGothic"/>
                          <a:cs typeface="BIZ UDPGothic"/>
                        </a:rPr>
                        <a:t>博士の学位を取得後</a:t>
                      </a:r>
                      <a:r>
                        <a:rPr sz="1400" b="1" u="sng" dirty="0">
                          <a:solidFill>
                            <a:srgbClr val="39427A"/>
                          </a:solidFill>
                          <a:uFill>
                            <a:solidFill>
                              <a:srgbClr val="39427A"/>
                            </a:solidFill>
                          </a:uFill>
                          <a:latin typeface="BIZ UDPGothic"/>
                          <a:cs typeface="BIZ UDPGothic"/>
                        </a:rPr>
                        <a:t>5</a:t>
                      </a:r>
                      <a:r>
                        <a:rPr sz="1400" b="1" u="sng" spc="-15" dirty="0">
                          <a:solidFill>
                            <a:srgbClr val="39427A"/>
                          </a:solidFill>
                          <a:uFill>
                            <a:solidFill>
                              <a:srgbClr val="39427A"/>
                            </a:solidFill>
                          </a:uFill>
                          <a:latin typeface="BIZ UDPGothic"/>
                          <a:cs typeface="BIZ UDPGothic"/>
                        </a:rPr>
                        <a:t>年未満の者</a:t>
                      </a:r>
                      <a:r>
                        <a:rPr sz="1400" u="none" dirty="0">
                          <a:solidFill>
                            <a:srgbClr val="39427A"/>
                          </a:solidFill>
                          <a:latin typeface="BIZ UDPGothic"/>
                          <a:cs typeface="BIZ UDPGothic"/>
                        </a:rPr>
                        <a:t>（</a:t>
                      </a:r>
                      <a:r>
                        <a:rPr sz="1400" u="none" spc="-20" dirty="0">
                          <a:solidFill>
                            <a:srgbClr val="39427A"/>
                          </a:solidFill>
                          <a:latin typeface="BIZ UDPGothic"/>
                          <a:cs typeface="BIZ UDPGothic"/>
                        </a:rPr>
                        <a:t>申請時においては、見込みでもよい</a:t>
                      </a:r>
                      <a:r>
                        <a:rPr sz="1400" u="none" spc="-10" dirty="0">
                          <a:solidFill>
                            <a:srgbClr val="39427A"/>
                          </a:solidFill>
                          <a:latin typeface="BIZ UDPGothic"/>
                          <a:cs typeface="BIZ UDPGothic"/>
                        </a:rPr>
                        <a:t>）</a:t>
                      </a:r>
                      <a:r>
                        <a:rPr sz="1400" u="none" spc="-50" dirty="0">
                          <a:solidFill>
                            <a:srgbClr val="39427A"/>
                          </a:solidFill>
                          <a:latin typeface="BIZ UDPGothic"/>
                          <a:cs typeface="BIZ UDPGothic"/>
                        </a:rPr>
                        <a:t>。</a:t>
                      </a:r>
                      <a:endParaRPr sz="1400">
                        <a:latin typeface="BIZ UDPGothic"/>
                        <a:cs typeface="BIZ UDPGothic"/>
                      </a:endParaRPr>
                    </a:p>
                  </a:txBody>
                  <a:tcPr marL="0" marR="0" marT="15875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1507490">
                <a:tc>
                  <a:txBody>
                    <a:bodyPr/>
                    <a:lstStyle/>
                    <a:p>
                      <a:pPr>
                        <a:lnSpc>
                          <a:spcPct val="100000"/>
                        </a:lnSpc>
                      </a:pPr>
                      <a:endParaRPr sz="1400">
                        <a:latin typeface="Times New Roman"/>
                        <a:cs typeface="Times New Roman"/>
                      </a:endParaRPr>
                    </a:p>
                    <a:p>
                      <a:pPr>
                        <a:lnSpc>
                          <a:spcPct val="100000"/>
                        </a:lnSpc>
                        <a:spcBef>
                          <a:spcPts val="515"/>
                        </a:spcBef>
                      </a:pPr>
                      <a:endParaRPr sz="1400">
                        <a:latin typeface="Times New Roman"/>
                        <a:cs typeface="Times New Roman"/>
                      </a:endParaRPr>
                    </a:p>
                    <a:p>
                      <a:pPr marL="228600">
                        <a:lnSpc>
                          <a:spcPts val="1680"/>
                        </a:lnSpc>
                      </a:pPr>
                      <a:r>
                        <a:rPr sz="1400" b="1" spc="-10" dirty="0">
                          <a:solidFill>
                            <a:srgbClr val="39427A"/>
                          </a:solidFill>
                          <a:latin typeface="BIZ UDPGothic"/>
                          <a:cs typeface="BIZ UDPGothic"/>
                        </a:rPr>
                        <a:t>受入研究機関</a:t>
                      </a:r>
                      <a:endParaRPr sz="1400">
                        <a:latin typeface="BIZ UDPGothic"/>
                        <a:cs typeface="BIZ UDPGothic"/>
                      </a:endParaRPr>
                    </a:p>
                    <a:p>
                      <a:pPr marL="310515" marR="224154" indent="-81280">
                        <a:lnSpc>
                          <a:spcPts val="1440"/>
                        </a:lnSpc>
                        <a:spcBef>
                          <a:spcPts val="50"/>
                        </a:spcBef>
                      </a:pPr>
                      <a:r>
                        <a:rPr sz="1200" b="1" spc="-10" dirty="0">
                          <a:solidFill>
                            <a:srgbClr val="39427A"/>
                          </a:solidFill>
                          <a:latin typeface="BIZ UDPGothic"/>
                          <a:cs typeface="BIZ UDPGothic"/>
                        </a:rPr>
                        <a:t>※受入研究者が在籍する機関</a:t>
                      </a:r>
                      <a:endParaRPr sz="12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marR="199390">
                        <a:lnSpc>
                          <a:spcPct val="150000"/>
                        </a:lnSpc>
                        <a:spcBef>
                          <a:spcPts val="20"/>
                        </a:spcBef>
                      </a:pPr>
                      <a:r>
                        <a:rPr sz="1400" spc="-15" dirty="0">
                          <a:solidFill>
                            <a:srgbClr val="39427A"/>
                          </a:solidFill>
                          <a:latin typeface="BIZ UDPGothic"/>
                          <a:cs typeface="BIZ UDPGothic"/>
                        </a:rPr>
                        <a:t>受入研究機関は博士の学位を取得する予定又は博士の学位を取得した研究機関</a:t>
                      </a:r>
                      <a:r>
                        <a:rPr sz="1400" spc="-10" dirty="0">
                          <a:solidFill>
                            <a:srgbClr val="39427A"/>
                          </a:solidFill>
                          <a:latin typeface="BIZ UDPGothic"/>
                          <a:cs typeface="BIZ UDPGothic"/>
                        </a:rPr>
                        <a:t>（</a:t>
                      </a:r>
                      <a:r>
                        <a:rPr sz="1400" spc="-15" dirty="0">
                          <a:solidFill>
                            <a:srgbClr val="39427A"/>
                          </a:solidFill>
                          <a:latin typeface="BIZ UDPGothic"/>
                          <a:cs typeface="BIZ UDPGothic"/>
                        </a:rPr>
                        <a:t>「出身研究機関」</a:t>
                      </a:r>
                      <a:r>
                        <a:rPr sz="1400" spc="-10" dirty="0">
                          <a:solidFill>
                            <a:srgbClr val="39427A"/>
                          </a:solidFill>
                          <a:latin typeface="BIZ UDPGothic"/>
                          <a:cs typeface="BIZ UDPGothic"/>
                        </a:rPr>
                        <a:t>）</a:t>
                      </a:r>
                      <a:r>
                        <a:rPr sz="1400" spc="-15" dirty="0">
                          <a:solidFill>
                            <a:srgbClr val="39427A"/>
                          </a:solidFill>
                          <a:latin typeface="BIZ UDPGothic"/>
                          <a:cs typeface="BIZ UDPGothic"/>
                        </a:rPr>
                        <a:t>以外の研究機関を</a:t>
                      </a:r>
                      <a:r>
                        <a:rPr sz="1400" spc="-5" dirty="0">
                          <a:solidFill>
                            <a:srgbClr val="39427A"/>
                          </a:solidFill>
                          <a:latin typeface="BIZ UDPGothic"/>
                          <a:cs typeface="BIZ UDPGothic"/>
                        </a:rPr>
                        <a:t>選定すること</a:t>
                      </a:r>
                      <a:r>
                        <a:rPr sz="1400" dirty="0">
                          <a:solidFill>
                            <a:srgbClr val="39427A"/>
                          </a:solidFill>
                          <a:latin typeface="BIZ UDPGothic"/>
                          <a:cs typeface="BIZ UDPGothic"/>
                        </a:rPr>
                        <a:t>（</a:t>
                      </a:r>
                      <a:r>
                        <a:rPr sz="1400" spc="-10" dirty="0">
                          <a:solidFill>
                            <a:srgbClr val="39427A"/>
                          </a:solidFill>
                          <a:latin typeface="BIZ UDPGothic"/>
                          <a:cs typeface="BIZ UDPGothic"/>
                        </a:rPr>
                        <a:t>「研究機関移動」）</a:t>
                      </a:r>
                      <a:r>
                        <a:rPr sz="1400" spc="-50" dirty="0">
                          <a:solidFill>
                            <a:srgbClr val="39427A"/>
                          </a:solidFill>
                          <a:latin typeface="BIZ UDPGothic"/>
                          <a:cs typeface="BIZ UDPGothic"/>
                        </a:rPr>
                        <a:t>。</a:t>
                      </a:r>
                      <a:endParaRPr sz="1400">
                        <a:latin typeface="BIZ UDPGothic"/>
                        <a:cs typeface="BIZ UDPGothic"/>
                      </a:endParaRPr>
                    </a:p>
                    <a:p>
                      <a:pPr marL="91440">
                        <a:lnSpc>
                          <a:spcPct val="100000"/>
                        </a:lnSpc>
                        <a:spcBef>
                          <a:spcPts val="765"/>
                        </a:spcBef>
                      </a:pPr>
                      <a:r>
                        <a:rPr sz="1200" spc="-15" dirty="0">
                          <a:solidFill>
                            <a:srgbClr val="39427A"/>
                          </a:solidFill>
                          <a:latin typeface="BIZ UDPGothic"/>
                          <a:cs typeface="BIZ UDPGothic"/>
                        </a:rPr>
                        <a:t>※同一大学のキャンパス移動は、研究機関移動にはなりません。</a:t>
                      </a:r>
                      <a:endParaRPr sz="1200">
                        <a:latin typeface="BIZ UDPGothic"/>
                        <a:cs typeface="BIZ UDPGothic"/>
                      </a:endParaRPr>
                    </a:p>
                    <a:p>
                      <a:pPr marL="91440" marR="130175">
                        <a:lnSpc>
                          <a:spcPct val="150000"/>
                        </a:lnSpc>
                      </a:pPr>
                      <a:r>
                        <a:rPr sz="1200" dirty="0">
                          <a:solidFill>
                            <a:srgbClr val="39427A"/>
                          </a:solidFill>
                          <a:latin typeface="BIZ UDPGothic"/>
                          <a:cs typeface="BIZ UDPGothic"/>
                        </a:rPr>
                        <a:t>※</a:t>
                      </a:r>
                      <a:r>
                        <a:rPr sz="1200" spc="-15" dirty="0">
                          <a:solidFill>
                            <a:srgbClr val="40458B"/>
                          </a:solidFill>
                          <a:latin typeface="BIZ UDPGothic"/>
                          <a:cs typeface="BIZ UDPGothic"/>
                        </a:rPr>
                        <a:t>出身研究機関を受入研究機関に選定する者は、特別研究員等審査会において、やむを得ない事由のいずれかに該当すると判定された場合のみ、研究機関移動に関する特例措置を認めます。</a:t>
                      </a:r>
                      <a:endParaRPr sz="1200">
                        <a:latin typeface="BIZ UDPGothic"/>
                        <a:cs typeface="BIZ UDPGothic"/>
                      </a:endParaRPr>
                    </a:p>
                  </a:txBody>
                  <a:tcPr marL="0" marR="0" marT="25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534670">
                <a:tc>
                  <a:txBody>
                    <a:bodyPr/>
                    <a:lstStyle/>
                    <a:p>
                      <a:pPr algn="ctr">
                        <a:lnSpc>
                          <a:spcPct val="100000"/>
                        </a:lnSpc>
                        <a:spcBef>
                          <a:spcPts val="1350"/>
                        </a:spcBef>
                      </a:pPr>
                      <a:r>
                        <a:rPr sz="1400" b="1" spc="-10" dirty="0">
                          <a:solidFill>
                            <a:srgbClr val="39427A"/>
                          </a:solidFill>
                          <a:latin typeface="BIZ UDPGothic"/>
                          <a:cs typeface="BIZ UDPGothic"/>
                        </a:rPr>
                        <a:t>受入研究者</a:t>
                      </a:r>
                      <a:endParaRPr sz="1400">
                        <a:latin typeface="BIZ UDPGothic"/>
                        <a:cs typeface="BIZ UDPGothic"/>
                      </a:endParaRPr>
                    </a:p>
                  </a:txBody>
                  <a:tcPr marL="0" marR="0" marT="17145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1560"/>
                        </a:spcBef>
                      </a:pPr>
                      <a:r>
                        <a:rPr sz="1400" spc="-30" dirty="0">
                          <a:solidFill>
                            <a:srgbClr val="39427A"/>
                          </a:solidFill>
                          <a:latin typeface="BIZ UDPGothic"/>
                          <a:cs typeface="BIZ UDPGothic"/>
                        </a:rPr>
                        <a:t>出身研究機関の学籍上の研究指導者以外を選定すること。</a:t>
                      </a:r>
                      <a:endParaRPr sz="1400">
                        <a:latin typeface="BIZ UDPGothic"/>
                        <a:cs typeface="BIZ UDPGothic"/>
                      </a:endParaRPr>
                    </a:p>
                  </a:txBody>
                  <a:tcPr marL="0" marR="0" marT="1981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r h="638810">
                <a:tc>
                  <a:txBody>
                    <a:bodyPr/>
                    <a:lstStyle/>
                    <a:p>
                      <a:pPr>
                        <a:lnSpc>
                          <a:spcPct val="100000"/>
                        </a:lnSpc>
                        <a:spcBef>
                          <a:spcPts val="150"/>
                        </a:spcBef>
                      </a:pPr>
                      <a:endParaRPr sz="1400">
                        <a:latin typeface="Times New Roman"/>
                        <a:cs typeface="Times New Roman"/>
                      </a:endParaRPr>
                    </a:p>
                    <a:p>
                      <a:pPr algn="ctr">
                        <a:lnSpc>
                          <a:spcPct val="100000"/>
                        </a:lnSpc>
                      </a:pPr>
                      <a:r>
                        <a:rPr sz="1400" b="1" spc="-25" dirty="0">
                          <a:solidFill>
                            <a:srgbClr val="39427A"/>
                          </a:solidFill>
                          <a:latin typeface="BIZ UDPGothic"/>
                          <a:cs typeface="BIZ UDPGothic"/>
                        </a:rPr>
                        <a:t>国籍</a:t>
                      </a:r>
                      <a:endParaRPr sz="1400">
                        <a:latin typeface="BIZ UDPGothic"/>
                        <a:cs typeface="BIZ UDPGothic"/>
                      </a:endParaRPr>
                    </a:p>
                  </a:txBody>
                  <a:tcPr marL="0" marR="0" marT="1905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marL="91440">
                        <a:lnSpc>
                          <a:spcPct val="100000"/>
                        </a:lnSpc>
                        <a:spcBef>
                          <a:spcPts val="860"/>
                        </a:spcBef>
                      </a:pPr>
                      <a:r>
                        <a:rPr sz="1400" spc="-15" dirty="0">
                          <a:solidFill>
                            <a:srgbClr val="39427A"/>
                          </a:solidFill>
                          <a:latin typeface="BIZ UDPGothic"/>
                          <a:cs typeface="BIZ UDPGothic"/>
                        </a:rPr>
                        <a:t>申請時に、日本国籍を持つ者、又は日本に永住を許可されている外国人</a:t>
                      </a:r>
                      <a:endParaRPr sz="1400" dirty="0">
                        <a:latin typeface="BIZ UDPGothic"/>
                        <a:cs typeface="BIZ UDPGothic"/>
                      </a:endParaRPr>
                    </a:p>
                    <a:p>
                      <a:pPr marL="91440">
                        <a:lnSpc>
                          <a:spcPct val="100000"/>
                        </a:lnSpc>
                        <a:spcBef>
                          <a:spcPts val="765"/>
                        </a:spcBef>
                      </a:pPr>
                      <a:r>
                        <a:rPr sz="1200" dirty="0">
                          <a:solidFill>
                            <a:srgbClr val="39427A"/>
                          </a:solidFill>
                          <a:latin typeface="BIZ UDPGothic"/>
                          <a:cs typeface="BIZ UDPGothic"/>
                        </a:rPr>
                        <a:t>※</a:t>
                      </a:r>
                      <a:r>
                        <a:rPr sz="1200" spc="-30" dirty="0">
                          <a:solidFill>
                            <a:srgbClr val="40458B"/>
                          </a:solidFill>
                          <a:latin typeface="BIZ UDPGothic"/>
                          <a:cs typeface="BIZ UDPGothic"/>
                        </a:rPr>
                        <a:t>国籍要件に該当しない場合、「外国人特別研究員」事業をご確認ください。</a:t>
                      </a:r>
                      <a:endParaRPr sz="1200" dirty="0">
                        <a:latin typeface="BIZ UDPGothic"/>
                        <a:cs typeface="BIZ UDPGothic"/>
                      </a:endParaRPr>
                    </a:p>
                  </a:txBody>
                  <a:tcPr marL="0" marR="0" marT="1092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711708" y="5076444"/>
            <a:ext cx="10840720" cy="1069975"/>
          </a:xfrm>
          <a:prstGeom prst="rect">
            <a:avLst/>
          </a:prstGeom>
          <a:solidFill>
            <a:srgbClr val="EFEFF0"/>
          </a:solidFill>
        </p:spPr>
        <p:txBody>
          <a:bodyPr vert="horz" wrap="square" lIns="0" tIns="118745" rIns="0" bIns="0" rtlCol="0">
            <a:spAutoFit/>
          </a:bodyPr>
          <a:lstStyle/>
          <a:p>
            <a:pPr marL="90805">
              <a:lnSpc>
                <a:spcPct val="100000"/>
              </a:lnSpc>
              <a:spcBef>
                <a:spcPts val="935"/>
              </a:spcBef>
            </a:pPr>
            <a:r>
              <a:rPr sz="1400" spc="-15" dirty="0">
                <a:solidFill>
                  <a:srgbClr val="40458B"/>
                </a:solidFill>
                <a:latin typeface="BIZ UDPGothic"/>
                <a:cs typeface="BIZ UDPGothic"/>
              </a:rPr>
              <a:t>※研究機関移動しないことが特例として認められるには、</a:t>
            </a:r>
            <a:r>
              <a:rPr sz="1400" spc="-10" dirty="0">
                <a:solidFill>
                  <a:srgbClr val="40458B"/>
                </a:solidFill>
                <a:latin typeface="BIZ UDPGothic"/>
                <a:cs typeface="BIZ UDPGothic"/>
              </a:rPr>
              <a:t>（１）又は（２）</a:t>
            </a:r>
            <a:r>
              <a:rPr sz="1400" spc="-15" dirty="0">
                <a:solidFill>
                  <a:srgbClr val="40458B"/>
                </a:solidFill>
                <a:latin typeface="BIZ UDPGothic"/>
                <a:cs typeface="BIZ UDPGothic"/>
              </a:rPr>
              <a:t>と判定されなくてはならない。</a:t>
            </a:r>
            <a:endParaRPr sz="1400">
              <a:latin typeface="BIZ UDPGothic"/>
              <a:cs typeface="BIZ UDPGothic"/>
            </a:endParaRPr>
          </a:p>
          <a:p>
            <a:pPr marL="431165" indent="-340360">
              <a:lnSpc>
                <a:spcPct val="100000"/>
              </a:lnSpc>
              <a:spcBef>
                <a:spcPts val="5"/>
              </a:spcBef>
              <a:buAutoNum type="arabicParenBoth"/>
              <a:tabLst>
                <a:tab pos="431165" algn="l"/>
                <a:tab pos="6108065" algn="l"/>
              </a:tabLst>
            </a:pPr>
            <a:r>
              <a:rPr sz="1400" dirty="0">
                <a:solidFill>
                  <a:srgbClr val="40458B"/>
                </a:solidFill>
                <a:latin typeface="BIZ UDPGothic"/>
                <a:cs typeface="BIZ UDPGothic"/>
              </a:rPr>
              <a:t>身体の障がい、出産</a:t>
            </a:r>
            <a:r>
              <a:rPr sz="1400" spc="-10" dirty="0">
                <a:solidFill>
                  <a:srgbClr val="40458B"/>
                </a:solidFill>
                <a:latin typeface="BIZ UDPGothic"/>
                <a:cs typeface="BIZ UDPGothic"/>
              </a:rPr>
              <a:t>・</a:t>
            </a:r>
            <a:r>
              <a:rPr sz="1400" dirty="0">
                <a:solidFill>
                  <a:srgbClr val="40458B"/>
                </a:solidFill>
                <a:latin typeface="BIZ UDPGothic"/>
                <a:cs typeface="BIZ UDPGothic"/>
              </a:rPr>
              <a:t>育児</a:t>
            </a:r>
            <a:r>
              <a:rPr sz="1400" spc="-15" dirty="0">
                <a:solidFill>
                  <a:srgbClr val="40458B"/>
                </a:solidFill>
                <a:latin typeface="BIZ UDPGothic"/>
                <a:cs typeface="BIZ UDPGothic"/>
              </a:rPr>
              <a:t>等</a:t>
            </a:r>
            <a:r>
              <a:rPr sz="1400" dirty="0">
                <a:solidFill>
                  <a:srgbClr val="40458B"/>
                </a:solidFill>
                <a:latin typeface="BIZ UDPGothic"/>
                <a:cs typeface="BIZ UDPGothic"/>
              </a:rPr>
              <a:t>の理</a:t>
            </a:r>
            <a:r>
              <a:rPr sz="1400" spc="-15" dirty="0">
                <a:solidFill>
                  <a:srgbClr val="40458B"/>
                </a:solidFill>
                <a:latin typeface="BIZ UDPGothic"/>
                <a:cs typeface="BIZ UDPGothic"/>
              </a:rPr>
              <a:t>由</a:t>
            </a:r>
            <a:r>
              <a:rPr sz="1400" spc="-20" dirty="0">
                <a:solidFill>
                  <a:srgbClr val="40458B"/>
                </a:solidFill>
                <a:latin typeface="BIZ UDPGothic"/>
                <a:cs typeface="BIZ UDPGothic"/>
              </a:rPr>
              <a:t>に</a:t>
            </a:r>
            <a:r>
              <a:rPr sz="1400" dirty="0">
                <a:solidFill>
                  <a:srgbClr val="40458B"/>
                </a:solidFill>
                <a:latin typeface="BIZ UDPGothic"/>
                <a:cs typeface="BIZ UDPGothic"/>
              </a:rPr>
              <a:t>より出身研</a:t>
            </a:r>
            <a:r>
              <a:rPr sz="1400" spc="-20" dirty="0">
                <a:solidFill>
                  <a:srgbClr val="40458B"/>
                </a:solidFill>
                <a:latin typeface="BIZ UDPGothic"/>
                <a:cs typeface="BIZ UDPGothic"/>
              </a:rPr>
              <a:t>究</a:t>
            </a:r>
            <a:r>
              <a:rPr sz="1400" dirty="0">
                <a:solidFill>
                  <a:srgbClr val="40458B"/>
                </a:solidFill>
                <a:latin typeface="BIZ UDPGothic"/>
                <a:cs typeface="BIZ UDPGothic"/>
              </a:rPr>
              <a:t>機関</a:t>
            </a:r>
            <a:r>
              <a:rPr sz="1400" spc="-15" dirty="0">
                <a:solidFill>
                  <a:srgbClr val="40458B"/>
                </a:solidFill>
                <a:latin typeface="BIZ UDPGothic"/>
                <a:cs typeface="BIZ UDPGothic"/>
              </a:rPr>
              <a:t>以</a:t>
            </a:r>
            <a:r>
              <a:rPr sz="1400" dirty="0">
                <a:solidFill>
                  <a:srgbClr val="40458B"/>
                </a:solidFill>
                <a:latin typeface="BIZ UDPGothic"/>
                <a:cs typeface="BIZ UDPGothic"/>
              </a:rPr>
              <a:t>外の</a:t>
            </a:r>
            <a:r>
              <a:rPr sz="1400" spc="-15" dirty="0">
                <a:solidFill>
                  <a:srgbClr val="40458B"/>
                </a:solidFill>
                <a:latin typeface="BIZ UDPGothic"/>
                <a:cs typeface="BIZ UDPGothic"/>
              </a:rPr>
              <a:t>研</a:t>
            </a:r>
            <a:r>
              <a:rPr sz="1400" dirty="0">
                <a:solidFill>
                  <a:srgbClr val="40458B"/>
                </a:solidFill>
                <a:latin typeface="BIZ UDPGothic"/>
                <a:cs typeface="BIZ UDPGothic"/>
              </a:rPr>
              <a:t>究機</a:t>
            </a:r>
            <a:r>
              <a:rPr sz="1400" spc="-50" dirty="0">
                <a:solidFill>
                  <a:srgbClr val="40458B"/>
                </a:solidFill>
                <a:latin typeface="BIZ UDPGothic"/>
                <a:cs typeface="BIZ UDPGothic"/>
              </a:rPr>
              <a:t>関</a:t>
            </a:r>
            <a:r>
              <a:rPr sz="1400" dirty="0">
                <a:solidFill>
                  <a:srgbClr val="40458B"/>
                </a:solidFill>
                <a:latin typeface="BIZ UDPGothic"/>
                <a:cs typeface="BIZ UDPGothic"/>
              </a:rPr>
              <a:t>	</a:t>
            </a:r>
            <a:r>
              <a:rPr sz="1400" spc="-10" dirty="0">
                <a:solidFill>
                  <a:srgbClr val="40458B"/>
                </a:solidFill>
                <a:latin typeface="BIZ UDPGothic"/>
                <a:cs typeface="BIZ UDPGothic"/>
              </a:rPr>
              <a:t>で研究</a:t>
            </a:r>
            <a:r>
              <a:rPr sz="1400" dirty="0">
                <a:solidFill>
                  <a:srgbClr val="40458B"/>
                </a:solidFill>
                <a:latin typeface="BIZ UDPGothic"/>
                <a:cs typeface="BIZ UDPGothic"/>
              </a:rPr>
              <a:t>に従事す</a:t>
            </a:r>
            <a:r>
              <a:rPr sz="1400" spc="-10" dirty="0">
                <a:solidFill>
                  <a:srgbClr val="40458B"/>
                </a:solidFill>
                <a:latin typeface="BIZ UDPGothic"/>
                <a:cs typeface="BIZ UDPGothic"/>
              </a:rPr>
              <a:t>ることが難</a:t>
            </a:r>
            <a:r>
              <a:rPr sz="1400" spc="-20" dirty="0">
                <a:solidFill>
                  <a:srgbClr val="40458B"/>
                </a:solidFill>
                <a:latin typeface="BIZ UDPGothic"/>
                <a:cs typeface="BIZ UDPGothic"/>
              </a:rPr>
              <a:t>し</a:t>
            </a:r>
            <a:r>
              <a:rPr sz="1400" spc="-50" dirty="0">
                <a:solidFill>
                  <a:srgbClr val="40458B"/>
                </a:solidFill>
                <a:latin typeface="BIZ UDPGothic"/>
                <a:cs typeface="BIZ UDPGothic"/>
              </a:rPr>
              <a:t>い</a:t>
            </a:r>
            <a:endParaRPr sz="1400">
              <a:latin typeface="BIZ UDPGothic"/>
              <a:cs typeface="BIZ UDPGothic"/>
            </a:endParaRPr>
          </a:p>
          <a:p>
            <a:pPr marL="431800" marR="127000" indent="-340995">
              <a:lnSpc>
                <a:spcPct val="100000"/>
              </a:lnSpc>
              <a:buAutoNum type="arabicParenBoth"/>
              <a:tabLst>
                <a:tab pos="433705" algn="l"/>
              </a:tabLst>
            </a:pPr>
            <a:r>
              <a:rPr sz="1400" spc="-25" dirty="0">
                <a:solidFill>
                  <a:srgbClr val="40458B"/>
                </a:solidFill>
                <a:latin typeface="BIZ UDPGothic"/>
                <a:cs typeface="BIZ UDPGothic"/>
              </a:rPr>
              <a:t>研究目的・内容及び研究計画等から研究に従事する研究機関として出身研究機関以外の研究機関を選定することが国内の研究機関に</a:t>
            </a:r>
            <a:r>
              <a:rPr sz="1400" spc="-20" dirty="0">
                <a:solidFill>
                  <a:srgbClr val="40458B"/>
                </a:solidFill>
                <a:latin typeface="BIZ UDPGothic"/>
                <a:cs typeface="BIZ UDPGothic"/>
              </a:rPr>
              <a:t>お	ける研究の現状において、極めて困難</a:t>
            </a:r>
            <a:endParaRPr sz="1400">
              <a:latin typeface="BIZ UDPGothic"/>
              <a:cs typeface="BIZ UDP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96917" y="321386"/>
            <a:ext cx="3597910"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PD</a:t>
            </a:r>
            <a:r>
              <a:rPr spc="-20" dirty="0"/>
              <a:t>の支援内容</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25</a:t>
            </a:r>
          </a:p>
        </p:txBody>
      </p:sp>
      <p:graphicFrame>
        <p:nvGraphicFramePr>
          <p:cNvPr id="3" name="object 3"/>
          <p:cNvGraphicFramePr>
            <a:graphicFrameLocks noGrp="1"/>
          </p:cNvGraphicFramePr>
          <p:nvPr/>
        </p:nvGraphicFramePr>
        <p:xfrm>
          <a:off x="2573020" y="1265047"/>
          <a:ext cx="7070724" cy="2338703"/>
        </p:xfrm>
        <a:graphic>
          <a:graphicData uri="http://schemas.openxmlformats.org/drawingml/2006/table">
            <a:tbl>
              <a:tblPr firstRow="1" bandRow="1">
                <a:tableStyleId>{2D5ABB26-0587-4C30-8999-92F81FD0307C}</a:tableStyleId>
              </a:tblPr>
              <a:tblGrid>
                <a:gridCol w="690245">
                  <a:extLst>
                    <a:ext uri="{9D8B030D-6E8A-4147-A177-3AD203B41FA5}">
                      <a16:colId xmlns:a16="http://schemas.microsoft.com/office/drawing/2014/main" val="20000"/>
                    </a:ext>
                  </a:extLst>
                </a:gridCol>
                <a:gridCol w="393699">
                  <a:extLst>
                    <a:ext uri="{9D8B030D-6E8A-4147-A177-3AD203B41FA5}">
                      <a16:colId xmlns:a16="http://schemas.microsoft.com/office/drawing/2014/main" val="20001"/>
                    </a:ext>
                  </a:extLst>
                </a:gridCol>
                <a:gridCol w="224155">
                  <a:extLst>
                    <a:ext uri="{9D8B030D-6E8A-4147-A177-3AD203B41FA5}">
                      <a16:colId xmlns:a16="http://schemas.microsoft.com/office/drawing/2014/main" val="20002"/>
                    </a:ext>
                  </a:extLst>
                </a:gridCol>
                <a:gridCol w="393700">
                  <a:extLst>
                    <a:ext uri="{9D8B030D-6E8A-4147-A177-3AD203B41FA5}">
                      <a16:colId xmlns:a16="http://schemas.microsoft.com/office/drawing/2014/main" val="20003"/>
                    </a:ext>
                  </a:extLst>
                </a:gridCol>
                <a:gridCol w="687705">
                  <a:extLst>
                    <a:ext uri="{9D8B030D-6E8A-4147-A177-3AD203B41FA5}">
                      <a16:colId xmlns:a16="http://schemas.microsoft.com/office/drawing/2014/main" val="20004"/>
                    </a:ext>
                  </a:extLst>
                </a:gridCol>
                <a:gridCol w="4681220">
                  <a:extLst>
                    <a:ext uri="{9D8B030D-6E8A-4147-A177-3AD203B41FA5}">
                      <a16:colId xmlns:a16="http://schemas.microsoft.com/office/drawing/2014/main" val="20005"/>
                    </a:ext>
                  </a:extLst>
                </a:gridCol>
              </a:tblGrid>
              <a:tr h="467359">
                <a:tc gridSpan="5">
                  <a:txBody>
                    <a:bodyPr/>
                    <a:lstStyle/>
                    <a:p>
                      <a:pPr>
                        <a:lnSpc>
                          <a:spcPct val="100000"/>
                        </a:lnSpc>
                      </a:pPr>
                      <a:endParaRPr sz="14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270" algn="ctr">
                        <a:lnSpc>
                          <a:spcPct val="100000"/>
                        </a:lnSpc>
                        <a:spcBef>
                          <a:spcPts val="975"/>
                        </a:spcBef>
                        <a:tabLst>
                          <a:tab pos="286385" algn="l"/>
                        </a:tabLst>
                      </a:pPr>
                      <a:r>
                        <a:rPr sz="1600" spc="-50" dirty="0">
                          <a:solidFill>
                            <a:srgbClr val="39427A"/>
                          </a:solidFill>
                          <a:latin typeface="BIZ UDPGothic"/>
                          <a:cs typeface="BIZ UDPGothic"/>
                        </a:rPr>
                        <a:t>P</a:t>
                      </a:r>
                      <a:r>
                        <a:rPr sz="1600" dirty="0">
                          <a:solidFill>
                            <a:srgbClr val="39427A"/>
                          </a:solidFill>
                          <a:latin typeface="BIZ UDPGothic"/>
                          <a:cs typeface="BIZ UDPGothic"/>
                        </a:rPr>
                        <a:t>	</a:t>
                      </a:r>
                      <a:r>
                        <a:rPr sz="1600" spc="-50" dirty="0">
                          <a:solidFill>
                            <a:srgbClr val="39427A"/>
                          </a:solidFill>
                          <a:latin typeface="BIZ UDPGothic"/>
                          <a:cs typeface="BIZ UDPGothic"/>
                        </a:rPr>
                        <a:t>D</a:t>
                      </a:r>
                      <a:endParaRPr sz="1600">
                        <a:latin typeface="BIZ UDPGothic"/>
                        <a:cs typeface="BIZ UDPGothic"/>
                      </a:endParaRPr>
                    </a:p>
                  </a:txBody>
                  <a:tcPr marL="0" marR="0" marT="12382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467995">
                <a:tc gridSpan="5">
                  <a:txBody>
                    <a:bodyPr/>
                    <a:lstStyle/>
                    <a:p>
                      <a:pPr marL="431800">
                        <a:lnSpc>
                          <a:spcPct val="100000"/>
                        </a:lnSpc>
                        <a:spcBef>
                          <a:spcPts val="1080"/>
                        </a:spcBef>
                      </a:pPr>
                      <a:r>
                        <a:rPr sz="1400" spc="-65" dirty="0">
                          <a:solidFill>
                            <a:srgbClr val="39427A"/>
                          </a:solidFill>
                          <a:latin typeface="BIZ UDPGothic"/>
                          <a:cs typeface="BIZ UDPGothic"/>
                        </a:rPr>
                        <a:t>新 規 採 用 予 定 数</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1080"/>
                        </a:spcBef>
                      </a:pPr>
                      <a:r>
                        <a:rPr sz="1400" dirty="0">
                          <a:solidFill>
                            <a:srgbClr val="39427A"/>
                          </a:solidFill>
                          <a:latin typeface="BIZ UDPGothic"/>
                          <a:cs typeface="BIZ UDPGothic"/>
                        </a:rPr>
                        <a:t>350</a:t>
                      </a:r>
                      <a:r>
                        <a:rPr sz="1400" spc="-20" dirty="0">
                          <a:solidFill>
                            <a:srgbClr val="39427A"/>
                          </a:solidFill>
                          <a:latin typeface="BIZ UDPGothic"/>
                          <a:cs typeface="BIZ UDPGothic"/>
                        </a:rPr>
                        <a:t>名程度</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467995">
                <a:tc>
                  <a:txBody>
                    <a:bodyPr/>
                    <a:lstStyle/>
                    <a:p>
                      <a:pPr marR="71755" algn="r">
                        <a:lnSpc>
                          <a:spcPct val="100000"/>
                        </a:lnSpc>
                        <a:spcBef>
                          <a:spcPts val="1080"/>
                        </a:spcBef>
                      </a:pPr>
                      <a:r>
                        <a:rPr sz="1400" spc="-50" dirty="0">
                          <a:solidFill>
                            <a:srgbClr val="39427A"/>
                          </a:solidFill>
                          <a:latin typeface="BIZ UDPGothic"/>
                          <a:cs typeface="BIZ UDPGothic"/>
                        </a:rPr>
                        <a:t>採</a:t>
                      </a:r>
                      <a:endParaRPr sz="1400">
                        <a:latin typeface="BIZ UDPGothic"/>
                        <a:cs typeface="BIZ UDPGothic"/>
                      </a:endParaRPr>
                    </a:p>
                  </a:txBody>
                  <a:tcPr marL="0" marR="0" marT="137160" marB="0">
                    <a:lnL w="12700">
                      <a:solidFill>
                        <a:srgbClr val="39427A"/>
                      </a:solidFill>
                      <a:prstDash val="solid"/>
                    </a:lnL>
                    <a:lnT w="12700">
                      <a:solidFill>
                        <a:srgbClr val="39427A"/>
                      </a:solidFill>
                      <a:prstDash val="solid"/>
                    </a:lnT>
                    <a:lnB w="12700">
                      <a:solidFill>
                        <a:srgbClr val="39427A"/>
                      </a:solidFill>
                      <a:prstDash val="solid"/>
                    </a:lnB>
                    <a:solidFill>
                      <a:srgbClr val="EAEBF6"/>
                    </a:solidFill>
                  </a:tcPr>
                </a:tc>
                <a:tc>
                  <a:txBody>
                    <a:bodyPr/>
                    <a:lstStyle/>
                    <a:p>
                      <a:pPr marL="191770">
                        <a:lnSpc>
                          <a:spcPct val="100000"/>
                        </a:lnSpc>
                        <a:spcBef>
                          <a:spcPts val="1080"/>
                        </a:spcBef>
                      </a:pPr>
                      <a:r>
                        <a:rPr sz="1400" spc="-50" dirty="0">
                          <a:solidFill>
                            <a:srgbClr val="39427A"/>
                          </a:solidFill>
                          <a:latin typeface="BIZ UDPGothic"/>
                          <a:cs typeface="BIZ UDPGothic"/>
                        </a:rPr>
                        <a:t>用</a:t>
                      </a:r>
                      <a:endParaRPr sz="1400">
                        <a:latin typeface="BIZ UDPGothic"/>
                        <a:cs typeface="BIZ UDPGothic"/>
                      </a:endParaRPr>
                    </a:p>
                  </a:txBody>
                  <a:tcPr marL="0" marR="0" marT="137160" marB="0">
                    <a:lnT w="12700">
                      <a:solidFill>
                        <a:srgbClr val="39427A"/>
                      </a:solidFill>
                      <a:prstDash val="solid"/>
                    </a:lnT>
                    <a:lnB w="12700">
                      <a:solidFill>
                        <a:srgbClr val="39427A"/>
                      </a:solidFill>
                      <a:prstDash val="solid"/>
                    </a:lnB>
                    <a:solidFill>
                      <a:srgbClr val="EAEBF6"/>
                    </a:solidFill>
                  </a:tcPr>
                </a:tc>
                <a:tc>
                  <a:txBody>
                    <a:bodyPr/>
                    <a:lstStyle/>
                    <a:p>
                      <a:pPr>
                        <a:lnSpc>
                          <a:spcPct val="100000"/>
                        </a:lnSpc>
                      </a:pPr>
                      <a:endParaRPr sz="1400">
                        <a:latin typeface="Times New Roman"/>
                        <a:cs typeface="Times New Roman"/>
                      </a:endParaRPr>
                    </a:p>
                  </a:txBody>
                  <a:tcPr marL="0" marR="0" marT="0" marB="0">
                    <a:lnT w="12700">
                      <a:solidFill>
                        <a:srgbClr val="39427A"/>
                      </a:solidFill>
                      <a:prstDash val="solid"/>
                    </a:lnT>
                    <a:lnB w="12700">
                      <a:solidFill>
                        <a:srgbClr val="39427A"/>
                      </a:solidFill>
                      <a:prstDash val="solid"/>
                    </a:lnB>
                    <a:solidFill>
                      <a:srgbClr val="EAEBF6"/>
                    </a:solidFill>
                  </a:tcPr>
                </a:tc>
                <a:tc>
                  <a:txBody>
                    <a:bodyPr/>
                    <a:lstStyle/>
                    <a:p>
                      <a:pPr marL="22225">
                        <a:lnSpc>
                          <a:spcPct val="100000"/>
                        </a:lnSpc>
                        <a:spcBef>
                          <a:spcPts val="1080"/>
                        </a:spcBef>
                      </a:pPr>
                      <a:r>
                        <a:rPr sz="1400" spc="-50" dirty="0">
                          <a:solidFill>
                            <a:srgbClr val="39427A"/>
                          </a:solidFill>
                          <a:latin typeface="BIZ UDPGothic"/>
                          <a:cs typeface="BIZ UDPGothic"/>
                        </a:rPr>
                        <a:t>期</a:t>
                      </a:r>
                      <a:endParaRPr sz="1400">
                        <a:latin typeface="BIZ UDPGothic"/>
                        <a:cs typeface="BIZ UDPGothic"/>
                      </a:endParaRPr>
                    </a:p>
                  </a:txBody>
                  <a:tcPr marL="0" marR="0" marT="137160" marB="0">
                    <a:lnT w="12700">
                      <a:solidFill>
                        <a:srgbClr val="39427A"/>
                      </a:solidFill>
                      <a:prstDash val="solid"/>
                    </a:lnT>
                    <a:lnB w="12700">
                      <a:solidFill>
                        <a:srgbClr val="39427A"/>
                      </a:solidFill>
                      <a:prstDash val="solid"/>
                    </a:lnB>
                    <a:solidFill>
                      <a:srgbClr val="EAEBF6"/>
                    </a:solidFill>
                  </a:tcPr>
                </a:tc>
                <a:tc>
                  <a:txBody>
                    <a:bodyPr/>
                    <a:lstStyle/>
                    <a:p>
                      <a:pPr marL="78740">
                        <a:lnSpc>
                          <a:spcPct val="100000"/>
                        </a:lnSpc>
                        <a:spcBef>
                          <a:spcPts val="1080"/>
                        </a:spcBef>
                      </a:pPr>
                      <a:r>
                        <a:rPr sz="1400" spc="-50" dirty="0">
                          <a:solidFill>
                            <a:srgbClr val="39427A"/>
                          </a:solidFill>
                          <a:latin typeface="BIZ UDPGothic"/>
                          <a:cs typeface="BIZ UDPGothic"/>
                        </a:rPr>
                        <a:t>間</a:t>
                      </a:r>
                      <a:endParaRPr sz="1400">
                        <a:latin typeface="BIZ UDPGothic"/>
                        <a:cs typeface="BIZ UDPGothic"/>
                      </a:endParaRPr>
                    </a:p>
                  </a:txBody>
                  <a:tcPr marL="0" marR="0" marT="137160" marB="0">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1080"/>
                        </a:spcBef>
                      </a:pPr>
                      <a:r>
                        <a:rPr sz="1400" dirty="0">
                          <a:solidFill>
                            <a:srgbClr val="39427A"/>
                          </a:solidFill>
                          <a:latin typeface="BIZ UDPGothic"/>
                          <a:cs typeface="BIZ UDPGothic"/>
                        </a:rPr>
                        <a:t>3</a:t>
                      </a:r>
                      <a:r>
                        <a:rPr sz="1400" spc="-25" dirty="0">
                          <a:solidFill>
                            <a:srgbClr val="39427A"/>
                          </a:solidFill>
                          <a:latin typeface="BIZ UDPGothic"/>
                          <a:cs typeface="BIZ UDPGothic"/>
                        </a:rPr>
                        <a:t>年間</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467359">
                <a:tc>
                  <a:txBody>
                    <a:bodyPr/>
                    <a:lstStyle/>
                    <a:p>
                      <a:pPr marR="71755" algn="r">
                        <a:lnSpc>
                          <a:spcPct val="100000"/>
                        </a:lnSpc>
                        <a:spcBef>
                          <a:spcPts val="1085"/>
                        </a:spcBef>
                      </a:pPr>
                      <a:r>
                        <a:rPr sz="1400" spc="-50" dirty="0">
                          <a:solidFill>
                            <a:srgbClr val="39427A"/>
                          </a:solidFill>
                          <a:latin typeface="BIZ UDPGothic"/>
                          <a:cs typeface="BIZ UDPGothic"/>
                        </a:rPr>
                        <a:t>研</a:t>
                      </a:r>
                      <a:endParaRPr sz="1400">
                        <a:latin typeface="BIZ UDPGothic"/>
                        <a:cs typeface="BIZ UDPGothic"/>
                      </a:endParaRPr>
                    </a:p>
                  </a:txBody>
                  <a:tcPr marL="0" marR="0" marT="137795" marB="0">
                    <a:lnL w="12700">
                      <a:solidFill>
                        <a:srgbClr val="39427A"/>
                      </a:solidFill>
                      <a:prstDash val="solid"/>
                    </a:lnL>
                    <a:lnT w="12700">
                      <a:solidFill>
                        <a:srgbClr val="39427A"/>
                      </a:solidFill>
                      <a:prstDash val="solid"/>
                    </a:lnT>
                    <a:lnB w="12700">
                      <a:solidFill>
                        <a:srgbClr val="39427A"/>
                      </a:solidFill>
                      <a:prstDash val="solid"/>
                    </a:lnB>
                    <a:solidFill>
                      <a:srgbClr val="EAEBF6"/>
                    </a:solidFill>
                  </a:tcPr>
                </a:tc>
                <a:tc>
                  <a:txBody>
                    <a:bodyPr/>
                    <a:lstStyle/>
                    <a:p>
                      <a:pPr marL="79375">
                        <a:lnSpc>
                          <a:spcPct val="100000"/>
                        </a:lnSpc>
                        <a:spcBef>
                          <a:spcPts val="1085"/>
                        </a:spcBef>
                      </a:pPr>
                      <a:r>
                        <a:rPr sz="1400" spc="-50" dirty="0">
                          <a:solidFill>
                            <a:srgbClr val="39427A"/>
                          </a:solidFill>
                          <a:latin typeface="BIZ UDPGothic"/>
                          <a:cs typeface="BIZ UDPGothic"/>
                        </a:rPr>
                        <a:t>究</a:t>
                      </a:r>
                      <a:endParaRPr sz="1400">
                        <a:latin typeface="BIZ UDPGothic"/>
                        <a:cs typeface="BIZ UDPGothic"/>
                      </a:endParaRPr>
                    </a:p>
                  </a:txBody>
                  <a:tcPr marL="0" marR="0" marT="137795" marB="0">
                    <a:lnT w="12700">
                      <a:solidFill>
                        <a:srgbClr val="39427A"/>
                      </a:solidFill>
                      <a:prstDash val="solid"/>
                    </a:lnT>
                    <a:lnB w="12700">
                      <a:solidFill>
                        <a:srgbClr val="39427A"/>
                      </a:solidFill>
                      <a:prstDash val="solid"/>
                    </a:lnB>
                    <a:solidFill>
                      <a:srgbClr val="EAEBF6"/>
                    </a:solidFill>
                  </a:tcPr>
                </a:tc>
                <a:tc>
                  <a:txBody>
                    <a:bodyPr/>
                    <a:lstStyle/>
                    <a:p>
                      <a:pPr marL="22860">
                        <a:lnSpc>
                          <a:spcPct val="100000"/>
                        </a:lnSpc>
                        <a:spcBef>
                          <a:spcPts val="1085"/>
                        </a:spcBef>
                      </a:pPr>
                      <a:r>
                        <a:rPr sz="1400" spc="-50" dirty="0">
                          <a:solidFill>
                            <a:srgbClr val="39427A"/>
                          </a:solidFill>
                          <a:latin typeface="BIZ UDPGothic"/>
                          <a:cs typeface="BIZ UDPGothic"/>
                        </a:rPr>
                        <a:t>奨</a:t>
                      </a:r>
                      <a:endParaRPr sz="1400">
                        <a:latin typeface="BIZ UDPGothic"/>
                        <a:cs typeface="BIZ UDPGothic"/>
                      </a:endParaRPr>
                    </a:p>
                  </a:txBody>
                  <a:tcPr marL="0" marR="0" marT="137795" marB="0">
                    <a:lnT w="12700">
                      <a:solidFill>
                        <a:srgbClr val="39427A"/>
                      </a:solidFill>
                      <a:prstDash val="solid"/>
                    </a:lnT>
                    <a:lnB w="12700">
                      <a:solidFill>
                        <a:srgbClr val="39427A"/>
                      </a:solidFill>
                      <a:prstDash val="solid"/>
                    </a:lnB>
                    <a:solidFill>
                      <a:srgbClr val="EAEBF6"/>
                    </a:solidFill>
                  </a:tcPr>
                </a:tc>
                <a:tc>
                  <a:txBody>
                    <a:bodyPr/>
                    <a:lstStyle/>
                    <a:p>
                      <a:pPr marL="135890">
                        <a:lnSpc>
                          <a:spcPct val="100000"/>
                        </a:lnSpc>
                        <a:spcBef>
                          <a:spcPts val="1085"/>
                        </a:spcBef>
                      </a:pPr>
                      <a:r>
                        <a:rPr sz="1400" spc="-50" dirty="0">
                          <a:solidFill>
                            <a:srgbClr val="39427A"/>
                          </a:solidFill>
                          <a:latin typeface="BIZ UDPGothic"/>
                          <a:cs typeface="BIZ UDPGothic"/>
                        </a:rPr>
                        <a:t>励</a:t>
                      </a:r>
                      <a:endParaRPr sz="1400">
                        <a:latin typeface="BIZ UDPGothic"/>
                        <a:cs typeface="BIZ UDPGothic"/>
                      </a:endParaRPr>
                    </a:p>
                  </a:txBody>
                  <a:tcPr marL="0" marR="0" marT="137795" marB="0">
                    <a:lnT w="12700">
                      <a:solidFill>
                        <a:srgbClr val="39427A"/>
                      </a:solidFill>
                      <a:prstDash val="solid"/>
                    </a:lnT>
                    <a:lnB w="12700">
                      <a:solidFill>
                        <a:srgbClr val="39427A"/>
                      </a:solidFill>
                      <a:prstDash val="solid"/>
                    </a:lnB>
                    <a:solidFill>
                      <a:srgbClr val="EAEBF6"/>
                    </a:solidFill>
                  </a:tcPr>
                </a:tc>
                <a:tc>
                  <a:txBody>
                    <a:bodyPr/>
                    <a:lstStyle/>
                    <a:p>
                      <a:pPr marL="79375">
                        <a:lnSpc>
                          <a:spcPct val="100000"/>
                        </a:lnSpc>
                        <a:spcBef>
                          <a:spcPts val="1085"/>
                        </a:spcBef>
                      </a:pPr>
                      <a:r>
                        <a:rPr sz="1400" spc="-50" dirty="0">
                          <a:solidFill>
                            <a:srgbClr val="39427A"/>
                          </a:solidFill>
                          <a:latin typeface="BIZ UDPGothic"/>
                          <a:cs typeface="BIZ UDPGothic"/>
                        </a:rPr>
                        <a:t>金</a:t>
                      </a:r>
                      <a:endParaRPr sz="1400">
                        <a:latin typeface="BIZ UDPGothic"/>
                        <a:cs typeface="BIZ UDPGothic"/>
                      </a:endParaRPr>
                    </a:p>
                  </a:txBody>
                  <a:tcPr marL="0" marR="0" marT="137795" marB="0">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algn="ctr">
                        <a:lnSpc>
                          <a:spcPct val="100000"/>
                        </a:lnSpc>
                        <a:spcBef>
                          <a:spcPts val="1085"/>
                        </a:spcBef>
                      </a:pPr>
                      <a:r>
                        <a:rPr sz="1400" dirty="0">
                          <a:solidFill>
                            <a:srgbClr val="39427A"/>
                          </a:solidFill>
                          <a:latin typeface="BIZ UDPGothic"/>
                          <a:cs typeface="BIZ UDPGothic"/>
                        </a:rPr>
                        <a:t>月額362,000円</a:t>
                      </a:r>
                      <a:r>
                        <a:rPr sz="1100" spc="-25" dirty="0">
                          <a:solidFill>
                            <a:srgbClr val="39427A"/>
                          </a:solidFill>
                          <a:latin typeface="BIZ UDPGothic"/>
                          <a:cs typeface="BIZ UDPGothic"/>
                        </a:rPr>
                        <a:t>※１</a:t>
                      </a:r>
                      <a:endParaRPr sz="110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467995">
                <a:tc gridSpan="5">
                  <a:txBody>
                    <a:bodyPr/>
                    <a:lstStyle/>
                    <a:p>
                      <a:pPr marL="431800">
                        <a:lnSpc>
                          <a:spcPct val="100000"/>
                        </a:lnSpc>
                        <a:spcBef>
                          <a:spcPts val="1085"/>
                        </a:spcBef>
                      </a:pPr>
                      <a:r>
                        <a:rPr sz="1400" spc="80" dirty="0">
                          <a:solidFill>
                            <a:srgbClr val="39427A"/>
                          </a:solidFill>
                          <a:latin typeface="BIZ UDPGothic"/>
                          <a:cs typeface="BIZ UDPGothic"/>
                        </a:rPr>
                        <a:t>特別研究員奨励費</a:t>
                      </a:r>
                      <a:endParaRPr sz="140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905" algn="ctr">
                        <a:lnSpc>
                          <a:spcPct val="100000"/>
                        </a:lnSpc>
                        <a:spcBef>
                          <a:spcPts val="1085"/>
                        </a:spcBef>
                      </a:pPr>
                      <a:r>
                        <a:rPr sz="1400" spc="-10" dirty="0">
                          <a:solidFill>
                            <a:srgbClr val="39427A"/>
                          </a:solidFill>
                          <a:latin typeface="BIZ UDPGothic"/>
                          <a:cs typeface="BIZ UDPGothic"/>
                        </a:rPr>
                        <a:t>450万円以下</a:t>
                      </a:r>
                      <a:r>
                        <a:rPr sz="1100" spc="-25" dirty="0">
                          <a:solidFill>
                            <a:srgbClr val="39427A"/>
                          </a:solidFill>
                          <a:latin typeface="BIZ UDPGothic"/>
                          <a:cs typeface="BIZ UDPGothic"/>
                        </a:rPr>
                        <a:t>※2</a:t>
                      </a:r>
                      <a:endParaRPr sz="1100" dirty="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675131" y="4123944"/>
            <a:ext cx="10841990" cy="1463040"/>
          </a:xfrm>
          <a:prstGeom prst="rect">
            <a:avLst/>
          </a:prstGeom>
          <a:solidFill>
            <a:srgbClr val="EFEFF0"/>
          </a:solidFill>
        </p:spPr>
        <p:txBody>
          <a:bodyPr vert="horz" wrap="square" lIns="0" tIns="72390" rIns="0" bIns="0" rtlCol="0">
            <a:spAutoFit/>
          </a:bodyPr>
          <a:lstStyle/>
          <a:p>
            <a:pPr>
              <a:lnSpc>
                <a:spcPct val="100000"/>
              </a:lnSpc>
              <a:spcBef>
                <a:spcPts val="570"/>
              </a:spcBef>
            </a:pPr>
            <a:endParaRPr sz="1400">
              <a:latin typeface="Times New Roman"/>
              <a:cs typeface="Times New Roman"/>
            </a:endParaRPr>
          </a:p>
          <a:p>
            <a:pPr marL="523240" marR="84455" indent="-431800" algn="just">
              <a:lnSpc>
                <a:spcPct val="100000"/>
              </a:lnSpc>
            </a:pPr>
            <a:r>
              <a:rPr sz="1400" spc="-20" dirty="0">
                <a:solidFill>
                  <a:srgbClr val="39427A"/>
                </a:solidFill>
                <a:latin typeface="BIZ UDPGothic"/>
                <a:cs typeface="BIZ UDPGothic"/>
              </a:rPr>
              <a:t>※１ 「研究環境向上のための若手研究者雇用支援事業」によりＰＤ、</a:t>
            </a:r>
            <a:r>
              <a:rPr sz="1400" spc="-10" dirty="0">
                <a:solidFill>
                  <a:srgbClr val="39427A"/>
                </a:solidFill>
                <a:latin typeface="BIZ UDPGothic"/>
                <a:cs typeface="BIZ UDPGothic"/>
              </a:rPr>
              <a:t>RPD</a:t>
            </a:r>
            <a:r>
              <a:rPr sz="1400" spc="-25" dirty="0">
                <a:solidFill>
                  <a:srgbClr val="39427A"/>
                </a:solidFill>
                <a:latin typeface="BIZ UDPGothic"/>
                <a:cs typeface="BIZ UDPGothic"/>
              </a:rPr>
              <a:t>を雇用する受入研究機関には、雇用するＰＤ等の人数に応じて「若</a:t>
            </a:r>
            <a:r>
              <a:rPr sz="1400" spc="-5" dirty="0">
                <a:solidFill>
                  <a:srgbClr val="39427A"/>
                </a:solidFill>
                <a:latin typeface="BIZ UDPGothic"/>
                <a:cs typeface="BIZ UDPGothic"/>
              </a:rPr>
              <a:t>手研究者雇用支援金」</a:t>
            </a:r>
            <a:r>
              <a:rPr sz="1400" dirty="0">
                <a:solidFill>
                  <a:srgbClr val="39427A"/>
                </a:solidFill>
                <a:latin typeface="BIZ UDPGothic"/>
                <a:cs typeface="BIZ UDPGothic"/>
              </a:rPr>
              <a:t>（</a:t>
            </a:r>
            <a:r>
              <a:rPr sz="1400" spc="-15" dirty="0">
                <a:solidFill>
                  <a:srgbClr val="39427A"/>
                </a:solidFill>
                <a:latin typeface="BIZ UDPGothic"/>
                <a:cs typeface="BIZ UDPGothic"/>
              </a:rPr>
              <a:t>研究奨励金見合い分</a:t>
            </a:r>
            <a:r>
              <a:rPr sz="1400" spc="-10" dirty="0">
                <a:solidFill>
                  <a:srgbClr val="39427A"/>
                </a:solidFill>
                <a:latin typeface="BIZ UDPGothic"/>
                <a:cs typeface="BIZ UDPGothic"/>
              </a:rPr>
              <a:t>）</a:t>
            </a:r>
            <a:r>
              <a:rPr sz="1400" spc="-20" dirty="0">
                <a:solidFill>
                  <a:srgbClr val="39427A"/>
                </a:solidFill>
                <a:latin typeface="BIZ UDPGothic"/>
                <a:cs typeface="BIZ UDPGothic"/>
              </a:rPr>
              <a:t>を日本学術振興会から交付します。また、</a:t>
            </a:r>
            <a:r>
              <a:rPr sz="1400" spc="-10" dirty="0">
                <a:solidFill>
                  <a:srgbClr val="39427A"/>
                </a:solidFill>
                <a:latin typeface="BIZ UDPGothic"/>
                <a:cs typeface="BIZ UDPGothic"/>
              </a:rPr>
              <a:t>PD</a:t>
            </a:r>
            <a:r>
              <a:rPr sz="1400" spc="-15" dirty="0">
                <a:solidFill>
                  <a:srgbClr val="39427A"/>
                </a:solidFill>
                <a:latin typeface="BIZ UDPGothic"/>
                <a:cs typeface="BIZ UDPGothic"/>
              </a:rPr>
              <a:t>等には雇用主である受入研究機関</a:t>
            </a:r>
            <a:r>
              <a:rPr sz="1400" spc="-10" dirty="0">
                <a:solidFill>
                  <a:srgbClr val="39427A"/>
                </a:solidFill>
                <a:latin typeface="BIZ UDPGothic"/>
                <a:cs typeface="BIZ UDPGothic"/>
              </a:rPr>
              <a:t>（</a:t>
            </a:r>
            <a:r>
              <a:rPr sz="1400" spc="-25" dirty="0">
                <a:solidFill>
                  <a:srgbClr val="39427A"/>
                </a:solidFill>
                <a:latin typeface="BIZ UDPGothic"/>
                <a:cs typeface="BIZ UDPGothic"/>
              </a:rPr>
              <a:t>雇用機</a:t>
            </a:r>
            <a:r>
              <a:rPr sz="1400" dirty="0">
                <a:solidFill>
                  <a:srgbClr val="39427A"/>
                </a:solidFill>
                <a:latin typeface="BIZ UDPGothic"/>
                <a:cs typeface="BIZ UDPGothic"/>
              </a:rPr>
              <a:t>関）</a:t>
            </a:r>
            <a:r>
              <a:rPr sz="1400" spc="-25" dirty="0">
                <a:solidFill>
                  <a:srgbClr val="39427A"/>
                </a:solidFill>
                <a:latin typeface="BIZ UDPGothic"/>
                <a:cs typeface="BIZ UDPGothic"/>
              </a:rPr>
              <a:t>から給与が支給されるため、日本学術振興会からの研究奨励金は支給されません。</a:t>
            </a:r>
            <a:endParaRPr sz="1400">
              <a:latin typeface="BIZ UDPGothic"/>
              <a:cs typeface="BIZ UDPGothic"/>
            </a:endParaRPr>
          </a:p>
          <a:p>
            <a:pPr marL="91440" algn="just">
              <a:lnSpc>
                <a:spcPct val="100000"/>
              </a:lnSpc>
              <a:spcBef>
                <a:spcPts val="600"/>
              </a:spcBef>
            </a:pPr>
            <a:r>
              <a:rPr sz="1400" dirty="0">
                <a:solidFill>
                  <a:srgbClr val="39427A"/>
                </a:solidFill>
                <a:latin typeface="BIZ UDPGothic"/>
                <a:cs typeface="BIZ UDPGothic"/>
              </a:rPr>
              <a:t>※2</a:t>
            </a:r>
            <a:r>
              <a:rPr sz="1400" spc="70" dirty="0">
                <a:solidFill>
                  <a:srgbClr val="39427A"/>
                </a:solidFill>
                <a:latin typeface="BIZ UDPGothic"/>
                <a:cs typeface="BIZ UDPGothic"/>
              </a:rPr>
              <a:t> 応募区分が</a:t>
            </a:r>
            <a:r>
              <a:rPr sz="1400" spc="-10" dirty="0">
                <a:solidFill>
                  <a:srgbClr val="39427A"/>
                </a:solidFill>
                <a:latin typeface="BIZ UDPGothic"/>
                <a:cs typeface="BIZ UDPGothic"/>
              </a:rPr>
              <a:t>B区分かつ研究期間が</a:t>
            </a:r>
            <a:r>
              <a:rPr sz="1400" dirty="0">
                <a:solidFill>
                  <a:srgbClr val="39427A"/>
                </a:solidFill>
                <a:latin typeface="BIZ UDPGothic"/>
                <a:cs typeface="BIZ UDPGothic"/>
              </a:rPr>
              <a:t>3</a:t>
            </a:r>
            <a:r>
              <a:rPr sz="1400" spc="-20" dirty="0">
                <a:solidFill>
                  <a:srgbClr val="39427A"/>
                </a:solidFill>
                <a:latin typeface="BIZ UDPGothic"/>
                <a:cs typeface="BIZ UDPGothic"/>
              </a:rPr>
              <a:t>年の場合</a:t>
            </a:r>
            <a:endParaRPr sz="1400">
              <a:latin typeface="BIZ UDPGothic"/>
              <a:cs typeface="BIZ UDP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187190" y="321386"/>
            <a:ext cx="3817620"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RPD</a:t>
            </a:r>
            <a:r>
              <a:rPr spc="-20" dirty="0"/>
              <a:t>の申請資格</a:t>
            </a:r>
          </a:p>
        </p:txBody>
      </p:sp>
      <p:sp>
        <p:nvSpPr>
          <p:cNvPr id="3" name="object 3"/>
          <p:cNvSpPr/>
          <p:nvPr/>
        </p:nvSpPr>
        <p:spPr>
          <a:xfrm>
            <a:off x="8173211" y="1014983"/>
            <a:ext cx="2905125" cy="360045"/>
          </a:xfrm>
          <a:custGeom>
            <a:avLst/>
            <a:gdLst/>
            <a:ahLst/>
            <a:cxnLst/>
            <a:rect l="l" t="t" r="r" b="b"/>
            <a:pathLst>
              <a:path w="2905125" h="360044">
                <a:moveTo>
                  <a:pt x="2844800"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2844800" y="359663"/>
                </a:lnTo>
                <a:lnTo>
                  <a:pt x="2868150" y="354959"/>
                </a:lnTo>
                <a:lnTo>
                  <a:pt x="2887202" y="342122"/>
                </a:lnTo>
                <a:lnTo>
                  <a:pt x="2900039" y="323070"/>
                </a:lnTo>
                <a:lnTo>
                  <a:pt x="2904744" y="299719"/>
                </a:lnTo>
                <a:lnTo>
                  <a:pt x="2904744" y="59943"/>
                </a:lnTo>
                <a:lnTo>
                  <a:pt x="2900039" y="36593"/>
                </a:lnTo>
                <a:lnTo>
                  <a:pt x="2887202" y="17541"/>
                </a:lnTo>
                <a:lnTo>
                  <a:pt x="2868150" y="4704"/>
                </a:lnTo>
                <a:lnTo>
                  <a:pt x="2844800" y="0"/>
                </a:lnTo>
                <a:close/>
              </a:path>
            </a:pathLst>
          </a:custGeom>
          <a:solidFill>
            <a:srgbClr val="E9EAE8"/>
          </a:solidFill>
        </p:spPr>
        <p:txBody>
          <a:bodyPr wrap="square" lIns="0" tIns="0" rIns="0" bIns="0" rtlCol="0"/>
          <a:lstStyle/>
          <a:p>
            <a:endParaRPr/>
          </a:p>
        </p:txBody>
      </p:sp>
      <p:graphicFrame>
        <p:nvGraphicFramePr>
          <p:cNvPr id="4" name="object 4"/>
          <p:cNvGraphicFramePr>
            <a:graphicFrameLocks noGrp="1"/>
          </p:cNvGraphicFramePr>
          <p:nvPr/>
        </p:nvGraphicFramePr>
        <p:xfrm>
          <a:off x="652043" y="932433"/>
          <a:ext cx="10840084" cy="5055870"/>
        </p:xfrm>
        <a:graphic>
          <a:graphicData uri="http://schemas.openxmlformats.org/drawingml/2006/table">
            <a:tbl>
              <a:tblPr firstRow="1" bandRow="1">
                <a:tableStyleId>{2D5ABB26-0587-4C30-8999-92F81FD0307C}</a:tableStyleId>
              </a:tblPr>
              <a:tblGrid>
                <a:gridCol w="1529080">
                  <a:extLst>
                    <a:ext uri="{9D8B030D-6E8A-4147-A177-3AD203B41FA5}">
                      <a16:colId xmlns:a16="http://schemas.microsoft.com/office/drawing/2014/main" val="20000"/>
                    </a:ext>
                  </a:extLst>
                </a:gridCol>
                <a:gridCol w="5985510">
                  <a:extLst>
                    <a:ext uri="{9D8B030D-6E8A-4147-A177-3AD203B41FA5}">
                      <a16:colId xmlns:a16="http://schemas.microsoft.com/office/drawing/2014/main" val="20001"/>
                    </a:ext>
                  </a:extLst>
                </a:gridCol>
                <a:gridCol w="2904490">
                  <a:extLst>
                    <a:ext uri="{9D8B030D-6E8A-4147-A177-3AD203B41FA5}">
                      <a16:colId xmlns:a16="http://schemas.microsoft.com/office/drawing/2014/main" val="20002"/>
                    </a:ext>
                  </a:extLst>
                </a:gridCol>
                <a:gridCol w="421004">
                  <a:extLst>
                    <a:ext uri="{9D8B030D-6E8A-4147-A177-3AD203B41FA5}">
                      <a16:colId xmlns:a16="http://schemas.microsoft.com/office/drawing/2014/main" val="20003"/>
                    </a:ext>
                  </a:extLst>
                </a:gridCol>
              </a:tblGrid>
              <a:tr h="112395">
                <a:tc rowSpan="2">
                  <a:txBody>
                    <a:bodyPr/>
                    <a:lstStyle/>
                    <a:p>
                      <a:pPr marL="128270">
                        <a:lnSpc>
                          <a:spcPct val="100000"/>
                        </a:lnSpc>
                        <a:spcBef>
                          <a:spcPts val="340"/>
                        </a:spcBef>
                      </a:pPr>
                      <a:r>
                        <a:rPr sz="1400" b="1" dirty="0">
                          <a:solidFill>
                            <a:srgbClr val="FFFFFF"/>
                          </a:solidFill>
                          <a:latin typeface="BIZ UDPGothic"/>
                          <a:cs typeface="BIZ UDPGothic"/>
                        </a:rPr>
                        <a:t>特別研究員</a:t>
                      </a:r>
                      <a:r>
                        <a:rPr sz="1400" b="1" dirty="0">
                          <a:solidFill>
                            <a:srgbClr val="FFFFFF"/>
                          </a:solidFill>
                          <a:latin typeface="Arial"/>
                          <a:cs typeface="Arial"/>
                        </a:rPr>
                        <a:t>-</a:t>
                      </a:r>
                      <a:r>
                        <a:rPr sz="1400" b="1" spc="-25" dirty="0">
                          <a:solidFill>
                            <a:srgbClr val="FFFFFF"/>
                          </a:solidFill>
                          <a:latin typeface="Arial"/>
                          <a:cs typeface="Arial"/>
                        </a:rPr>
                        <a:t>RPD</a:t>
                      </a:r>
                      <a:endParaRPr sz="1400">
                        <a:latin typeface="Arial"/>
                        <a:cs typeface="Arial"/>
                      </a:endParaRPr>
                    </a:p>
                  </a:txBody>
                  <a:tcPr marL="0" marR="0" marT="43180" marB="0">
                    <a:lnB w="12700">
                      <a:solidFill>
                        <a:srgbClr val="39427A"/>
                      </a:solidFill>
                      <a:prstDash val="solid"/>
                    </a:lnB>
                    <a:solidFill>
                      <a:srgbClr val="39427A"/>
                    </a:solidFill>
                  </a:tcPr>
                </a:tc>
                <a:tc gridSpan="3">
                  <a:txBody>
                    <a:bodyPr/>
                    <a:lstStyle/>
                    <a:p>
                      <a:pPr>
                        <a:lnSpc>
                          <a:spcPct val="100000"/>
                        </a:lnSpc>
                      </a:pPr>
                      <a:endParaRPr sz="5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5260">
                <a:tc vMerge="1">
                  <a:txBody>
                    <a:bodyPr/>
                    <a:lstStyle/>
                    <a:p>
                      <a:endParaRPr/>
                    </a:p>
                  </a:txBody>
                  <a:tcPr marL="0" marR="0" marT="43180" marB="0">
                    <a:lnB w="12700">
                      <a:solidFill>
                        <a:srgbClr val="39427A"/>
                      </a:solidFill>
                      <a:prstDash val="solid"/>
                    </a:lnB>
                    <a:solidFill>
                      <a:srgbClr val="39427A"/>
                    </a:solidFill>
                  </a:tcPr>
                </a:tc>
                <a:tc>
                  <a:txBody>
                    <a:bodyPr/>
                    <a:lstStyle/>
                    <a:p>
                      <a:pPr>
                        <a:lnSpc>
                          <a:spcPct val="100000"/>
                        </a:lnSpc>
                      </a:pPr>
                      <a:endParaRPr sz="1000">
                        <a:latin typeface="Times New Roman"/>
                        <a:cs typeface="Times New Roman"/>
                      </a:endParaRPr>
                    </a:p>
                  </a:txBody>
                  <a:tcPr marL="0" marR="0" marT="0" marB="0">
                    <a:lnR w="12700">
                      <a:solidFill>
                        <a:srgbClr val="979FD0"/>
                      </a:solidFill>
                      <a:prstDash val="solid"/>
                    </a:lnR>
                    <a:lnB w="12700">
                      <a:solidFill>
                        <a:srgbClr val="39427A"/>
                      </a:solidFill>
                      <a:prstDash val="solid"/>
                    </a:lnB>
                  </a:tcPr>
                </a:tc>
                <a:tc>
                  <a:txBody>
                    <a:bodyPr/>
                    <a:lstStyle/>
                    <a:p>
                      <a:pPr marL="109220">
                        <a:lnSpc>
                          <a:spcPts val="910"/>
                        </a:lnSpc>
                        <a:spcBef>
                          <a:spcPts val="370"/>
                        </a:spcBef>
                      </a:pPr>
                      <a:r>
                        <a:rPr sz="1400" spc="-20" dirty="0">
                          <a:solidFill>
                            <a:srgbClr val="40458B"/>
                          </a:solidFill>
                          <a:latin typeface="BIZ UDPGothic"/>
                          <a:cs typeface="BIZ UDPGothic"/>
                        </a:rPr>
                        <a:t>※機関移動の要件はありません。</a:t>
                      </a:r>
                      <a:endParaRPr sz="1400">
                        <a:latin typeface="BIZ UDPGothic"/>
                        <a:cs typeface="BIZ UDPGothic"/>
                      </a:endParaRPr>
                    </a:p>
                  </a:txBody>
                  <a:tcPr marL="0" marR="0" marT="46990" marB="0">
                    <a:lnL w="12700">
                      <a:solidFill>
                        <a:srgbClr val="979FD0"/>
                      </a:solidFill>
                      <a:prstDash val="solid"/>
                    </a:lnL>
                    <a:lnR w="12700">
                      <a:solidFill>
                        <a:srgbClr val="979FD0"/>
                      </a:solidFill>
                      <a:prstDash val="solid"/>
                    </a:lnR>
                    <a:lnB w="12700">
                      <a:solidFill>
                        <a:srgbClr val="39427A"/>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979FD0"/>
                      </a:solidFill>
                      <a:prstDash val="solid"/>
                    </a:lnL>
                    <a:lnB w="12700">
                      <a:solidFill>
                        <a:srgbClr val="39427A"/>
                      </a:solidFill>
                      <a:prstDash val="solid"/>
                    </a:lnB>
                  </a:tcPr>
                </a:tc>
                <a:extLst>
                  <a:ext uri="{0D108BD9-81ED-4DB2-BD59-A6C34878D82A}">
                    <a16:rowId xmlns:a16="http://schemas.microsoft.com/office/drawing/2014/main" val="10001"/>
                  </a:ext>
                </a:extLst>
              </a:tr>
              <a:tr h="0">
                <a:tc rowSpan="2">
                  <a:txBody>
                    <a:bodyPr/>
                    <a:lstStyle/>
                    <a:p>
                      <a:pPr algn="ctr">
                        <a:lnSpc>
                          <a:spcPct val="100000"/>
                        </a:lnSpc>
                        <a:spcBef>
                          <a:spcPts val="1285"/>
                        </a:spcBef>
                      </a:pPr>
                      <a:r>
                        <a:rPr sz="1400" b="1" spc="-25" dirty="0">
                          <a:solidFill>
                            <a:srgbClr val="39427A"/>
                          </a:solidFill>
                          <a:latin typeface="BIZ UDPGothic"/>
                          <a:cs typeface="BIZ UDPGothic"/>
                        </a:rPr>
                        <a:t>年齢</a:t>
                      </a:r>
                      <a:endParaRPr sz="1400">
                        <a:latin typeface="BIZ UDPGothic"/>
                        <a:cs typeface="BIZ UDPGothic"/>
                      </a:endParaRPr>
                    </a:p>
                  </a:txBody>
                  <a:tcPr marL="0" marR="0" marT="1631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a:txBody>
                    <a:bodyPr/>
                    <a:lstStyle/>
                    <a:p>
                      <a:pPr>
                        <a:lnSpc>
                          <a:spcPct val="100000"/>
                        </a:lnSpc>
                      </a:pPr>
                      <a:endParaRPr sz="500">
                        <a:latin typeface="Times New Roman"/>
                        <a:cs typeface="Times New Roman"/>
                      </a:endParaRPr>
                    </a:p>
                  </a:txBody>
                  <a:tcPr marL="0" marR="0" marT="0" marB="0">
                    <a:lnL w="12700">
                      <a:solidFill>
                        <a:srgbClr val="39427A"/>
                      </a:solidFill>
                      <a:prstDash val="solid"/>
                    </a:lnL>
                    <a:lnR w="12700">
                      <a:solidFill>
                        <a:srgbClr val="979FD0"/>
                      </a:solidFill>
                      <a:prstDash val="solid"/>
                    </a:lnR>
                    <a:lnT w="12700">
                      <a:solidFill>
                        <a:srgbClr val="39427A"/>
                      </a:solidFill>
                      <a:prstDash val="solid"/>
                    </a:lnT>
                  </a:tcPr>
                </a:tc>
                <a:tc>
                  <a:txBody>
                    <a:bodyPr/>
                    <a:lstStyle/>
                    <a:p>
                      <a:pPr>
                        <a:lnSpc>
                          <a:spcPct val="100000"/>
                        </a:lnSpc>
                      </a:pPr>
                      <a:endParaRPr sz="500">
                        <a:latin typeface="Times New Roman"/>
                        <a:cs typeface="Times New Roman"/>
                      </a:endParaRPr>
                    </a:p>
                  </a:txBody>
                  <a:tcPr marL="0" marR="0" marT="0" marB="0">
                    <a:lnL w="12700">
                      <a:solidFill>
                        <a:srgbClr val="979FD0"/>
                      </a:solidFill>
                      <a:prstDash val="solid"/>
                    </a:lnL>
                    <a:lnR w="12700">
                      <a:solidFill>
                        <a:srgbClr val="979FD0"/>
                      </a:solidFill>
                      <a:prstDash val="solid"/>
                    </a:lnR>
                    <a:lnT w="12700">
                      <a:solidFill>
                        <a:srgbClr val="39427A"/>
                      </a:solidFill>
                      <a:prstDash val="solid"/>
                    </a:lnT>
                  </a:tcPr>
                </a:tc>
                <a:tc>
                  <a:txBody>
                    <a:bodyPr/>
                    <a:lstStyle/>
                    <a:p>
                      <a:pPr>
                        <a:lnSpc>
                          <a:spcPct val="100000"/>
                        </a:lnSpc>
                      </a:pPr>
                      <a:endParaRPr sz="500">
                        <a:latin typeface="Times New Roman"/>
                        <a:cs typeface="Times New Roman"/>
                      </a:endParaRPr>
                    </a:p>
                  </a:txBody>
                  <a:tcPr marL="0" marR="0" marT="0" marB="0">
                    <a:lnL w="12700">
                      <a:solidFill>
                        <a:srgbClr val="979FD0"/>
                      </a:solidFill>
                      <a:prstDash val="solid"/>
                    </a:lnL>
                    <a:lnR w="12700">
                      <a:solidFill>
                        <a:srgbClr val="39427A"/>
                      </a:solidFill>
                      <a:prstDash val="solid"/>
                    </a:lnR>
                    <a:lnT w="12700">
                      <a:solidFill>
                        <a:srgbClr val="39427A"/>
                      </a:solidFill>
                      <a:prstDash val="solid"/>
                    </a:lnT>
                  </a:tcPr>
                </a:tc>
                <a:extLst>
                  <a:ext uri="{0D108BD9-81ED-4DB2-BD59-A6C34878D82A}">
                    <a16:rowId xmlns:a16="http://schemas.microsoft.com/office/drawing/2014/main" val="10002"/>
                  </a:ext>
                </a:extLst>
              </a:tr>
              <a:tr h="408940">
                <a:tc vMerge="1">
                  <a:txBody>
                    <a:bodyPr/>
                    <a:lstStyle/>
                    <a:p>
                      <a:endParaRPr/>
                    </a:p>
                  </a:txBody>
                  <a:tcPr marL="0" marR="0" marT="1631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gridSpan="3">
                  <a:txBody>
                    <a:bodyPr/>
                    <a:lstStyle/>
                    <a:p>
                      <a:pPr marL="91440">
                        <a:lnSpc>
                          <a:spcPct val="100000"/>
                        </a:lnSpc>
                        <a:spcBef>
                          <a:spcPts val="409"/>
                        </a:spcBef>
                      </a:pPr>
                      <a:r>
                        <a:rPr sz="1400" b="1" u="sng" spc="-20" dirty="0">
                          <a:solidFill>
                            <a:srgbClr val="39427A"/>
                          </a:solidFill>
                          <a:uFill>
                            <a:solidFill>
                              <a:srgbClr val="39427A"/>
                            </a:solidFill>
                          </a:uFill>
                          <a:latin typeface="BIZ UDPGothic"/>
                          <a:cs typeface="BIZ UDPGothic"/>
                        </a:rPr>
                        <a:t>制限なし</a:t>
                      </a:r>
                      <a:endParaRPr sz="1400">
                        <a:latin typeface="BIZ UDPGothic"/>
                        <a:cs typeface="BIZ UDPGothic"/>
                      </a:endParaRPr>
                    </a:p>
                  </a:txBody>
                  <a:tcPr marL="0" marR="0" marT="52069" marB="0">
                    <a:lnL w="12700">
                      <a:solidFill>
                        <a:srgbClr val="39427A"/>
                      </a:solidFill>
                      <a:prstDash val="solid"/>
                    </a:lnL>
                    <a:lnR w="12700">
                      <a:solidFill>
                        <a:srgbClr val="39427A"/>
                      </a:solidFill>
                      <a:prstDash val="solid"/>
                    </a:lnR>
                    <a:lnB w="12700">
                      <a:solidFill>
                        <a:srgbClr val="39427A"/>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519430">
                <a:tc>
                  <a:txBody>
                    <a:bodyPr/>
                    <a:lstStyle/>
                    <a:p>
                      <a:pPr algn="ctr">
                        <a:lnSpc>
                          <a:spcPct val="100000"/>
                        </a:lnSpc>
                        <a:spcBef>
                          <a:spcPts val="1285"/>
                        </a:spcBef>
                      </a:pPr>
                      <a:r>
                        <a:rPr sz="1400" b="1" spc="-25" dirty="0">
                          <a:solidFill>
                            <a:srgbClr val="39427A"/>
                          </a:solidFill>
                          <a:latin typeface="BIZ UDPGothic"/>
                          <a:cs typeface="BIZ UDPGothic"/>
                        </a:rPr>
                        <a:t>学位</a:t>
                      </a:r>
                      <a:endParaRPr sz="1400">
                        <a:latin typeface="BIZ UDPGothic"/>
                        <a:cs typeface="BIZ UDPGothic"/>
                      </a:endParaRPr>
                    </a:p>
                  </a:txBody>
                  <a:tcPr marL="0" marR="0" marT="1631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gridSpan="3">
                  <a:txBody>
                    <a:bodyPr/>
                    <a:lstStyle/>
                    <a:p>
                      <a:pPr marL="91440">
                        <a:lnSpc>
                          <a:spcPct val="100000"/>
                        </a:lnSpc>
                        <a:spcBef>
                          <a:spcPts val="1285"/>
                        </a:spcBef>
                      </a:pPr>
                      <a:r>
                        <a:rPr sz="1400" dirty="0">
                          <a:solidFill>
                            <a:srgbClr val="39427A"/>
                          </a:solidFill>
                          <a:latin typeface="BIZ UDPGothic"/>
                          <a:cs typeface="BIZ UDPGothic"/>
                        </a:rPr>
                        <a:t>採用年度の4月</a:t>
                      </a:r>
                      <a:r>
                        <a:rPr sz="1400" spc="-10" dirty="0">
                          <a:solidFill>
                            <a:srgbClr val="39427A"/>
                          </a:solidFill>
                          <a:latin typeface="BIZ UDPGothic"/>
                          <a:cs typeface="BIZ UDPGothic"/>
                        </a:rPr>
                        <a:t>1</a:t>
                      </a:r>
                      <a:r>
                        <a:rPr sz="1400" spc="-15" dirty="0">
                          <a:solidFill>
                            <a:srgbClr val="39427A"/>
                          </a:solidFill>
                          <a:latin typeface="BIZ UDPGothic"/>
                          <a:cs typeface="BIZ UDPGothic"/>
                        </a:rPr>
                        <a:t>日現在、</a:t>
                      </a:r>
                      <a:r>
                        <a:rPr sz="1400" b="1" u="sng" spc="-15" dirty="0">
                          <a:solidFill>
                            <a:srgbClr val="39427A"/>
                          </a:solidFill>
                          <a:uFill>
                            <a:solidFill>
                              <a:srgbClr val="39427A"/>
                            </a:solidFill>
                          </a:uFill>
                          <a:latin typeface="BIZ UDPGothic"/>
                          <a:cs typeface="BIZ UDPGothic"/>
                        </a:rPr>
                        <a:t>博士の学位を取得している者</a:t>
                      </a:r>
                      <a:r>
                        <a:rPr sz="1400" u="none" dirty="0">
                          <a:solidFill>
                            <a:srgbClr val="39427A"/>
                          </a:solidFill>
                          <a:latin typeface="BIZ UDPGothic"/>
                          <a:cs typeface="BIZ UDPGothic"/>
                        </a:rPr>
                        <a:t>（</a:t>
                      </a:r>
                      <a:r>
                        <a:rPr sz="1400" u="none" spc="-20" dirty="0">
                          <a:solidFill>
                            <a:srgbClr val="39427A"/>
                          </a:solidFill>
                          <a:latin typeface="BIZ UDPGothic"/>
                          <a:cs typeface="BIZ UDPGothic"/>
                        </a:rPr>
                        <a:t>申請時においては、見込みでもよい</a:t>
                      </a:r>
                      <a:r>
                        <a:rPr sz="1400" u="none" spc="-10" dirty="0">
                          <a:solidFill>
                            <a:srgbClr val="39427A"/>
                          </a:solidFill>
                          <a:latin typeface="BIZ UDPGothic"/>
                          <a:cs typeface="BIZ UDPGothic"/>
                        </a:rPr>
                        <a:t>）</a:t>
                      </a:r>
                      <a:r>
                        <a:rPr sz="1400" u="none" spc="-50" dirty="0">
                          <a:solidFill>
                            <a:srgbClr val="39427A"/>
                          </a:solidFill>
                          <a:latin typeface="BIZ UDPGothic"/>
                          <a:cs typeface="BIZ UDPGothic"/>
                        </a:rPr>
                        <a:t>。</a:t>
                      </a:r>
                      <a:endParaRPr sz="1400">
                        <a:latin typeface="BIZ UDPGothic"/>
                        <a:cs typeface="BIZ UDPGothic"/>
                      </a:endParaRPr>
                    </a:p>
                  </a:txBody>
                  <a:tcPr marL="0" marR="0" marT="1631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31203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95"/>
                        </a:spcBef>
                      </a:pPr>
                      <a:endParaRPr sz="1400">
                        <a:latin typeface="Times New Roman"/>
                        <a:cs typeface="Times New Roman"/>
                      </a:endParaRPr>
                    </a:p>
                    <a:p>
                      <a:pPr algn="ctr">
                        <a:lnSpc>
                          <a:spcPct val="100000"/>
                        </a:lnSpc>
                      </a:pPr>
                      <a:r>
                        <a:rPr sz="1400" b="1" spc="-20" dirty="0">
                          <a:solidFill>
                            <a:srgbClr val="39427A"/>
                          </a:solidFill>
                          <a:latin typeface="BIZ UDPGothic"/>
                          <a:cs typeface="BIZ UDPGothic"/>
                        </a:rPr>
                        <a:t>研究中断</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gridSpan="3">
                  <a:txBody>
                    <a:bodyPr/>
                    <a:lstStyle/>
                    <a:p>
                      <a:pPr marL="91440">
                        <a:lnSpc>
                          <a:spcPct val="100000"/>
                        </a:lnSpc>
                        <a:spcBef>
                          <a:spcPts val="1565"/>
                        </a:spcBef>
                      </a:pPr>
                      <a:r>
                        <a:rPr sz="1400" spc="-20" dirty="0">
                          <a:solidFill>
                            <a:srgbClr val="39427A"/>
                          </a:solidFill>
                          <a:latin typeface="BIZ UDPGothic"/>
                          <a:cs typeface="BIZ UDPGothic"/>
                        </a:rPr>
                        <a:t>次のいずれかに該当する者。</a:t>
                      </a:r>
                      <a:endParaRPr sz="1400">
                        <a:latin typeface="BIZ UDPGothic"/>
                        <a:cs typeface="BIZ UDPGothic"/>
                      </a:endParaRPr>
                    </a:p>
                    <a:p>
                      <a:pPr marL="379730" marR="177165" indent="-288290">
                        <a:lnSpc>
                          <a:spcPct val="100000"/>
                        </a:lnSpc>
                        <a:spcBef>
                          <a:spcPts val="600"/>
                        </a:spcBef>
                      </a:pPr>
                      <a:r>
                        <a:rPr sz="1400" spc="-15" dirty="0">
                          <a:solidFill>
                            <a:srgbClr val="39427A"/>
                          </a:solidFill>
                          <a:latin typeface="BIZ UDPGothic"/>
                          <a:cs typeface="BIZ UDPGothic"/>
                        </a:rPr>
                        <a:t>① ２０２７年４月１日時点で小学生以下の子を養育しており、その子の出産・育児のため、平成２</a:t>
                      </a:r>
                      <a:r>
                        <a:rPr sz="1400" spc="-10" dirty="0">
                          <a:solidFill>
                            <a:srgbClr val="39427A"/>
                          </a:solidFill>
                          <a:latin typeface="BIZ UDPGothic"/>
                          <a:cs typeface="BIZ UDPGothic"/>
                        </a:rPr>
                        <a:t>5(２０１3</a:t>
                      </a:r>
                      <a:r>
                        <a:rPr sz="1400" spc="-20" dirty="0">
                          <a:solidFill>
                            <a:srgbClr val="39427A"/>
                          </a:solidFill>
                          <a:latin typeface="BIZ UDPGothic"/>
                          <a:cs typeface="BIZ UDPGothic"/>
                        </a:rPr>
                        <a:t>)年１０月１日から令和９(２０２７)年３月３１日の間に６週間以上研究活動を中断した者。</a:t>
                      </a:r>
                      <a:endParaRPr sz="1400">
                        <a:latin typeface="BIZ UDPGothic"/>
                        <a:cs typeface="BIZ UDPGothic"/>
                      </a:endParaRPr>
                    </a:p>
                    <a:p>
                      <a:pPr marL="379730" marR="210185" indent="-288290">
                        <a:lnSpc>
                          <a:spcPct val="100000"/>
                        </a:lnSpc>
                        <a:spcBef>
                          <a:spcPts val="600"/>
                        </a:spcBef>
                      </a:pPr>
                      <a:r>
                        <a:rPr sz="1400" spc="-20" dirty="0">
                          <a:solidFill>
                            <a:srgbClr val="39427A"/>
                          </a:solidFill>
                          <a:latin typeface="BIZ UDPGothic"/>
                          <a:cs typeface="BIZ UDPGothic"/>
                        </a:rPr>
                        <a:t>② 出産又は疾病や障がいのある子を養育したため、平成２７(２０１５)年４月１日から令和８(２０２６)年３月３１日の間に、６週間以上研究活動を中断した者。</a:t>
                      </a:r>
                      <a:endParaRPr sz="1400">
                        <a:latin typeface="BIZ UDPGothic"/>
                        <a:cs typeface="BIZ UDPGothic"/>
                      </a:endParaRPr>
                    </a:p>
                    <a:p>
                      <a:pPr marL="379730" marR="128905" indent="-288290">
                        <a:lnSpc>
                          <a:spcPct val="100000"/>
                        </a:lnSpc>
                        <a:spcBef>
                          <a:spcPts val="600"/>
                        </a:spcBef>
                      </a:pPr>
                      <a:r>
                        <a:rPr sz="1400" spc="-20" dirty="0">
                          <a:solidFill>
                            <a:srgbClr val="39427A"/>
                          </a:solidFill>
                          <a:latin typeface="BIZ UDPGothic"/>
                          <a:cs typeface="BIZ UDPGothic"/>
                        </a:rPr>
                        <a:t>③ ①、②のいずれにも当てはまらず、２０２６年４月２日以降申請期限までに子を出産した、または出産する予定で</a:t>
                      </a:r>
                      <a:r>
                        <a:rPr sz="1400" spc="-10" dirty="0">
                          <a:solidFill>
                            <a:srgbClr val="39427A"/>
                          </a:solidFill>
                          <a:latin typeface="BIZ UDPGothic"/>
                          <a:cs typeface="BIZ UDPGothic"/>
                        </a:rPr>
                        <a:t>（</a:t>
                      </a:r>
                      <a:r>
                        <a:rPr sz="1400" spc="-50" dirty="0">
                          <a:solidFill>
                            <a:srgbClr val="39427A"/>
                          </a:solidFill>
                          <a:latin typeface="BIZ UDPGothic"/>
                          <a:cs typeface="BIZ UDPGothic"/>
                        </a:rPr>
                        <a:t>配</a:t>
                      </a:r>
                      <a:r>
                        <a:rPr sz="1400" dirty="0">
                          <a:solidFill>
                            <a:srgbClr val="39427A"/>
                          </a:solidFill>
                          <a:latin typeface="BIZ UDPGothic"/>
                          <a:cs typeface="BIZ UDPGothic"/>
                        </a:rPr>
                        <a:t>偶者の出産も可）</a:t>
                      </a:r>
                      <a:r>
                        <a:rPr sz="1400" spc="-20" dirty="0">
                          <a:solidFill>
                            <a:srgbClr val="39427A"/>
                          </a:solidFill>
                          <a:latin typeface="BIZ UDPGothic"/>
                          <a:cs typeface="BIZ UDPGothic"/>
                        </a:rPr>
                        <a:t>、その子の出産・育児のため、令和７(２０２５)年１０月１日から令和９(２０２７)年３月３１日の間に６</a:t>
                      </a:r>
                      <a:r>
                        <a:rPr sz="1400" spc="-25" dirty="0">
                          <a:solidFill>
                            <a:srgbClr val="39427A"/>
                          </a:solidFill>
                          <a:latin typeface="BIZ UDPGothic"/>
                          <a:cs typeface="BIZ UDPGothic"/>
                        </a:rPr>
                        <a:t>週間以上研究活動を中断した、または中断する予定の者。</a:t>
                      </a:r>
                      <a:endParaRPr sz="1400">
                        <a:latin typeface="BIZ UDPGothic"/>
                        <a:cs typeface="BIZ UDPGothic"/>
                      </a:endParaRPr>
                    </a:p>
                  </a:txBody>
                  <a:tcPr marL="0" marR="0" marT="19875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610235">
                <a:tc>
                  <a:txBody>
                    <a:bodyPr/>
                    <a:lstStyle/>
                    <a:p>
                      <a:pPr marL="407034" marR="222250" indent="-178435">
                        <a:lnSpc>
                          <a:spcPct val="100000"/>
                        </a:lnSpc>
                        <a:spcBef>
                          <a:spcPts val="805"/>
                        </a:spcBef>
                      </a:pPr>
                      <a:r>
                        <a:rPr sz="1400" b="1" spc="-10" dirty="0">
                          <a:solidFill>
                            <a:srgbClr val="39427A"/>
                          </a:solidFill>
                          <a:latin typeface="BIZ UDPGothic"/>
                          <a:cs typeface="BIZ UDPGothic"/>
                        </a:rPr>
                        <a:t>採用経験者の</a:t>
                      </a:r>
                      <a:r>
                        <a:rPr sz="1400" b="1" spc="-15" dirty="0">
                          <a:solidFill>
                            <a:srgbClr val="39427A"/>
                          </a:solidFill>
                          <a:latin typeface="BIZ UDPGothic"/>
                          <a:cs typeface="BIZ UDPGothic"/>
                        </a:rPr>
                        <a:t>申請資格</a:t>
                      </a:r>
                      <a:endParaRPr sz="1400">
                        <a:latin typeface="BIZ UDPGothic"/>
                        <a:cs typeface="BIZ UDPGothic"/>
                      </a:endParaRPr>
                    </a:p>
                  </a:txBody>
                  <a:tcPr marL="0" marR="0" marT="1022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gridSpan="3">
                  <a:txBody>
                    <a:bodyPr/>
                    <a:lstStyle/>
                    <a:p>
                      <a:pPr marL="91440" marR="123189">
                        <a:lnSpc>
                          <a:spcPct val="100000"/>
                        </a:lnSpc>
                        <a:spcBef>
                          <a:spcPts val="805"/>
                        </a:spcBef>
                      </a:pPr>
                      <a:r>
                        <a:rPr sz="1400" b="1" u="sng" spc="-5" dirty="0">
                          <a:solidFill>
                            <a:srgbClr val="39427A"/>
                          </a:solidFill>
                          <a:uFill>
                            <a:solidFill>
                              <a:srgbClr val="39427A"/>
                            </a:solidFill>
                          </a:uFill>
                          <a:latin typeface="BIZ UDPGothic"/>
                          <a:cs typeface="BIZ UDPGothic"/>
                        </a:rPr>
                        <a:t>過去に採用された年度の</a:t>
                      </a:r>
                      <a:r>
                        <a:rPr sz="1400" b="1" u="sng" spc="-10" dirty="0">
                          <a:solidFill>
                            <a:srgbClr val="39427A"/>
                          </a:solidFill>
                          <a:uFill>
                            <a:solidFill>
                              <a:srgbClr val="39427A"/>
                            </a:solidFill>
                          </a:uFill>
                          <a:latin typeface="BIZ UDPGothic"/>
                          <a:cs typeface="BIZ UDPGothic"/>
                        </a:rPr>
                        <a:t>RPD</a:t>
                      </a:r>
                      <a:r>
                        <a:rPr sz="1400" b="1" u="sng" spc="-15" dirty="0">
                          <a:solidFill>
                            <a:srgbClr val="39427A"/>
                          </a:solidFill>
                          <a:uFill>
                            <a:solidFill>
                              <a:srgbClr val="39427A"/>
                            </a:solidFill>
                          </a:uFill>
                          <a:latin typeface="BIZ UDPGothic"/>
                          <a:cs typeface="BIZ UDPGothic"/>
                        </a:rPr>
                        <a:t>採用資格に係る中断事由となった子以外の子</a:t>
                      </a:r>
                      <a:r>
                        <a:rPr sz="1400" u="none" spc="-25" dirty="0">
                          <a:solidFill>
                            <a:srgbClr val="39427A"/>
                          </a:solidFill>
                          <a:latin typeface="BIZ UDPGothic"/>
                          <a:cs typeface="BIZ UDPGothic"/>
                        </a:rPr>
                        <a:t>の出産・育児・養育のための中断について</a:t>
                      </a:r>
                      <a:r>
                        <a:rPr sz="1400" u="none" spc="-15" dirty="0">
                          <a:solidFill>
                            <a:srgbClr val="39427A"/>
                          </a:solidFill>
                          <a:latin typeface="BIZ UDPGothic"/>
                          <a:cs typeface="BIZ UDPGothic"/>
                        </a:rPr>
                        <a:t>のみ、申請資格を有する。</a:t>
                      </a:r>
                      <a:endParaRPr sz="1400">
                        <a:latin typeface="BIZ UDPGothic"/>
                        <a:cs typeface="BIZ UDPGothic"/>
                      </a:endParaRPr>
                    </a:p>
                  </a:txBody>
                  <a:tcPr marL="0" marR="0" marT="1022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728980">
                <a:tc>
                  <a:txBody>
                    <a:bodyPr/>
                    <a:lstStyle/>
                    <a:p>
                      <a:pPr>
                        <a:lnSpc>
                          <a:spcPct val="100000"/>
                        </a:lnSpc>
                        <a:spcBef>
                          <a:spcPts val="505"/>
                        </a:spcBef>
                      </a:pPr>
                      <a:endParaRPr sz="1400">
                        <a:latin typeface="Times New Roman"/>
                        <a:cs typeface="Times New Roman"/>
                      </a:endParaRPr>
                    </a:p>
                    <a:p>
                      <a:pPr algn="ctr">
                        <a:lnSpc>
                          <a:spcPct val="100000"/>
                        </a:lnSpc>
                      </a:pPr>
                      <a:r>
                        <a:rPr sz="1400" b="1" spc="-25" dirty="0">
                          <a:solidFill>
                            <a:srgbClr val="39427A"/>
                          </a:solidFill>
                          <a:latin typeface="BIZ UDPGothic"/>
                          <a:cs typeface="BIZ UDPGothic"/>
                        </a:rPr>
                        <a:t>国籍</a:t>
                      </a:r>
                      <a:endParaRPr sz="1400">
                        <a:latin typeface="BIZ UDPGothic"/>
                        <a:cs typeface="BIZ UDPGothic"/>
                      </a:endParaRPr>
                    </a:p>
                  </a:txBody>
                  <a:tcPr marL="0" marR="0" marT="6413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D2D4EA"/>
                    </a:solidFill>
                  </a:tcPr>
                </a:tc>
                <a:tc gridSpan="3">
                  <a:txBody>
                    <a:bodyPr/>
                    <a:lstStyle/>
                    <a:p>
                      <a:pPr marL="91440">
                        <a:lnSpc>
                          <a:spcPct val="100000"/>
                        </a:lnSpc>
                        <a:spcBef>
                          <a:spcPts val="1220"/>
                        </a:spcBef>
                      </a:pPr>
                      <a:r>
                        <a:rPr sz="1400" spc="-15" dirty="0">
                          <a:solidFill>
                            <a:srgbClr val="39427A"/>
                          </a:solidFill>
                          <a:latin typeface="BIZ UDPGothic"/>
                          <a:cs typeface="BIZ UDPGothic"/>
                        </a:rPr>
                        <a:t>申請時に、日本国籍を持つ者、又は日本に永住を許可されている外国人</a:t>
                      </a:r>
                      <a:endParaRPr sz="1400" dirty="0">
                        <a:latin typeface="BIZ UDPGothic"/>
                        <a:cs typeface="BIZ UDPGothic"/>
                      </a:endParaRPr>
                    </a:p>
                    <a:p>
                      <a:pPr marL="91440">
                        <a:lnSpc>
                          <a:spcPct val="100000"/>
                        </a:lnSpc>
                        <a:spcBef>
                          <a:spcPts val="765"/>
                        </a:spcBef>
                      </a:pPr>
                      <a:r>
                        <a:rPr sz="1200" dirty="0">
                          <a:solidFill>
                            <a:srgbClr val="39427A"/>
                          </a:solidFill>
                          <a:latin typeface="BIZ UDPGothic"/>
                          <a:cs typeface="BIZ UDPGothic"/>
                        </a:rPr>
                        <a:t>※</a:t>
                      </a:r>
                      <a:r>
                        <a:rPr sz="1200" spc="-30" dirty="0">
                          <a:solidFill>
                            <a:srgbClr val="40458B"/>
                          </a:solidFill>
                          <a:latin typeface="BIZ UDPGothic"/>
                          <a:cs typeface="BIZ UDPGothic"/>
                        </a:rPr>
                        <a:t>国籍要件に該当しない場合、「外国人特別研究員」事業をご確認ください。</a:t>
                      </a:r>
                      <a:endParaRPr sz="1200" dirty="0">
                        <a:latin typeface="BIZ UDPGothic"/>
                        <a:cs typeface="BIZ UDPGothic"/>
                      </a:endParaRPr>
                    </a:p>
                  </a:txBody>
                  <a:tcPr marL="0" marR="0" marT="1549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5" name="object 5"/>
          <p:cNvSpPr/>
          <p:nvPr/>
        </p:nvSpPr>
        <p:spPr>
          <a:xfrm>
            <a:off x="382524" y="173736"/>
            <a:ext cx="2360930" cy="510540"/>
          </a:xfrm>
          <a:custGeom>
            <a:avLst/>
            <a:gdLst/>
            <a:ahLst/>
            <a:cxnLst/>
            <a:rect l="l" t="t" r="r" b="b"/>
            <a:pathLst>
              <a:path w="2360930" h="510540">
                <a:moveTo>
                  <a:pt x="2275586" y="0"/>
                </a:moveTo>
                <a:lnTo>
                  <a:pt x="85089" y="0"/>
                </a:lnTo>
                <a:lnTo>
                  <a:pt x="51970" y="6687"/>
                </a:lnTo>
                <a:lnTo>
                  <a:pt x="24923" y="24923"/>
                </a:lnTo>
                <a:lnTo>
                  <a:pt x="6687" y="51970"/>
                </a:lnTo>
                <a:lnTo>
                  <a:pt x="0" y="85090"/>
                </a:lnTo>
                <a:lnTo>
                  <a:pt x="0" y="425450"/>
                </a:lnTo>
                <a:lnTo>
                  <a:pt x="6687" y="458569"/>
                </a:lnTo>
                <a:lnTo>
                  <a:pt x="24923" y="485616"/>
                </a:lnTo>
                <a:lnTo>
                  <a:pt x="51970" y="503852"/>
                </a:lnTo>
                <a:lnTo>
                  <a:pt x="85089" y="510540"/>
                </a:lnTo>
                <a:lnTo>
                  <a:pt x="2275586" y="510540"/>
                </a:lnTo>
                <a:lnTo>
                  <a:pt x="2308705" y="503852"/>
                </a:lnTo>
                <a:lnTo>
                  <a:pt x="2335752" y="485616"/>
                </a:lnTo>
                <a:lnTo>
                  <a:pt x="2353988" y="458569"/>
                </a:lnTo>
                <a:lnTo>
                  <a:pt x="2360676" y="425450"/>
                </a:lnTo>
                <a:lnTo>
                  <a:pt x="2360676" y="85090"/>
                </a:lnTo>
                <a:lnTo>
                  <a:pt x="2353988" y="51970"/>
                </a:lnTo>
                <a:lnTo>
                  <a:pt x="2335752" y="24923"/>
                </a:lnTo>
                <a:lnTo>
                  <a:pt x="2308705" y="6687"/>
                </a:lnTo>
                <a:lnTo>
                  <a:pt x="2275586" y="0"/>
                </a:lnTo>
                <a:close/>
              </a:path>
            </a:pathLst>
          </a:custGeom>
          <a:solidFill>
            <a:srgbClr val="F7571D"/>
          </a:solidFill>
        </p:spPr>
        <p:txBody>
          <a:bodyPr wrap="square" lIns="0" tIns="0" rIns="0" bIns="0" rtlCol="0"/>
          <a:lstStyle/>
          <a:p>
            <a:endParaRPr/>
          </a:p>
        </p:txBody>
      </p:sp>
      <p:sp>
        <p:nvSpPr>
          <p:cNvPr id="6" name="object 6"/>
          <p:cNvSpPr txBox="1"/>
          <p:nvPr/>
        </p:nvSpPr>
        <p:spPr>
          <a:xfrm>
            <a:off x="559409" y="241172"/>
            <a:ext cx="2006600" cy="391160"/>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FFFFFF"/>
                </a:solidFill>
                <a:latin typeface="BIZ UDPGothic"/>
                <a:cs typeface="BIZ UDPGothic"/>
              </a:rPr>
              <a:t>令和</a:t>
            </a:r>
            <a:r>
              <a:rPr sz="1200" b="1" spc="-10" dirty="0">
                <a:solidFill>
                  <a:srgbClr val="FFFFFF"/>
                </a:solidFill>
                <a:latin typeface="BIZ UDPGothic"/>
                <a:cs typeface="BIZ UDPGothic"/>
              </a:rPr>
              <a:t>8年度採用分より</a:t>
            </a:r>
            <a:endParaRPr sz="1200">
              <a:latin typeface="BIZ UDPGothic"/>
              <a:cs typeface="BIZ UDPGothic"/>
            </a:endParaRPr>
          </a:p>
          <a:p>
            <a:pPr algn="ctr">
              <a:lnSpc>
                <a:spcPct val="100000"/>
              </a:lnSpc>
            </a:pPr>
            <a:r>
              <a:rPr sz="1200" b="1" spc="-5" dirty="0">
                <a:solidFill>
                  <a:srgbClr val="FFFFFF"/>
                </a:solidFill>
                <a:latin typeface="BIZ UDPGothic"/>
                <a:cs typeface="BIZ UDPGothic"/>
              </a:rPr>
              <a:t>採用経験者の申請資格を緩和</a:t>
            </a:r>
            <a:endParaRPr sz="1200">
              <a:latin typeface="BIZ UDPGothic"/>
              <a:cs typeface="BIZ UDPGothic"/>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187190" y="321386"/>
            <a:ext cx="3817620"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r>
              <a:rPr dirty="0">
                <a:latin typeface="Arial"/>
                <a:cs typeface="Arial"/>
              </a:rPr>
              <a:t>-</a:t>
            </a:r>
            <a:r>
              <a:rPr spc="-35" dirty="0">
                <a:latin typeface="Arial"/>
                <a:cs typeface="Arial"/>
              </a:rPr>
              <a:t>RPD</a:t>
            </a:r>
            <a:r>
              <a:rPr spc="-20" dirty="0"/>
              <a:t>の支援内容</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27</a:t>
            </a:r>
          </a:p>
        </p:txBody>
      </p:sp>
      <p:graphicFrame>
        <p:nvGraphicFramePr>
          <p:cNvPr id="3" name="object 3"/>
          <p:cNvGraphicFramePr>
            <a:graphicFrameLocks noGrp="1"/>
          </p:cNvGraphicFramePr>
          <p:nvPr/>
        </p:nvGraphicFramePr>
        <p:xfrm>
          <a:off x="2518536" y="1297177"/>
          <a:ext cx="7329170" cy="2338703"/>
        </p:xfrm>
        <a:graphic>
          <a:graphicData uri="http://schemas.openxmlformats.org/drawingml/2006/table">
            <a:tbl>
              <a:tblPr firstRow="1" bandRow="1">
                <a:tableStyleId>{2D5ABB26-0587-4C30-8999-92F81FD0307C}</a:tableStyleId>
              </a:tblPr>
              <a:tblGrid>
                <a:gridCol w="2292985">
                  <a:extLst>
                    <a:ext uri="{9D8B030D-6E8A-4147-A177-3AD203B41FA5}">
                      <a16:colId xmlns:a16="http://schemas.microsoft.com/office/drawing/2014/main" val="20000"/>
                    </a:ext>
                  </a:extLst>
                </a:gridCol>
                <a:gridCol w="5036185">
                  <a:extLst>
                    <a:ext uri="{9D8B030D-6E8A-4147-A177-3AD203B41FA5}">
                      <a16:colId xmlns:a16="http://schemas.microsoft.com/office/drawing/2014/main" val="20001"/>
                    </a:ext>
                  </a:extLst>
                </a:gridCol>
              </a:tblGrid>
              <a:tr h="467995">
                <a:tc>
                  <a:txBody>
                    <a:bodyPr/>
                    <a:lstStyle/>
                    <a:p>
                      <a:pPr>
                        <a:lnSpc>
                          <a:spcPct val="100000"/>
                        </a:lnSpc>
                      </a:pPr>
                      <a:endParaRPr sz="14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algn="ctr">
                        <a:lnSpc>
                          <a:spcPct val="100000"/>
                        </a:lnSpc>
                        <a:spcBef>
                          <a:spcPts val="975"/>
                        </a:spcBef>
                      </a:pPr>
                      <a:r>
                        <a:rPr sz="1600" spc="-25" dirty="0">
                          <a:solidFill>
                            <a:srgbClr val="39427A"/>
                          </a:solidFill>
                          <a:latin typeface="BIZ UDPGothic"/>
                          <a:cs typeface="BIZ UDPGothic"/>
                        </a:rPr>
                        <a:t>RPD</a:t>
                      </a:r>
                      <a:endParaRPr sz="1600">
                        <a:latin typeface="BIZ UDPGothic"/>
                        <a:cs typeface="BIZ UDPGothic"/>
                      </a:endParaRPr>
                    </a:p>
                  </a:txBody>
                  <a:tcPr marL="0" marR="0" marT="12382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467359">
                <a:tc>
                  <a:txBody>
                    <a:bodyPr/>
                    <a:lstStyle/>
                    <a:p>
                      <a:pPr algn="ctr">
                        <a:lnSpc>
                          <a:spcPct val="100000"/>
                        </a:lnSpc>
                        <a:spcBef>
                          <a:spcPts val="1080"/>
                        </a:spcBef>
                      </a:pPr>
                      <a:r>
                        <a:rPr sz="1400" spc="190" dirty="0">
                          <a:solidFill>
                            <a:srgbClr val="39427A"/>
                          </a:solidFill>
                          <a:latin typeface="BIZ UDPGothic"/>
                          <a:cs typeface="BIZ UDPGothic"/>
                        </a:rPr>
                        <a:t>新規採用予定数</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algn="ctr">
                        <a:lnSpc>
                          <a:spcPct val="100000"/>
                        </a:lnSpc>
                        <a:spcBef>
                          <a:spcPts val="1080"/>
                        </a:spcBef>
                      </a:pPr>
                      <a:r>
                        <a:rPr sz="1400" dirty="0">
                          <a:solidFill>
                            <a:srgbClr val="39427A"/>
                          </a:solidFill>
                          <a:latin typeface="BIZ UDPGothic"/>
                          <a:cs typeface="BIZ UDPGothic"/>
                        </a:rPr>
                        <a:t>75</a:t>
                      </a:r>
                      <a:r>
                        <a:rPr sz="1400" spc="-20" dirty="0">
                          <a:solidFill>
                            <a:srgbClr val="39427A"/>
                          </a:solidFill>
                          <a:latin typeface="BIZ UDPGothic"/>
                          <a:cs typeface="BIZ UDPGothic"/>
                        </a:rPr>
                        <a:t>名程度</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467995">
                <a:tc>
                  <a:txBody>
                    <a:bodyPr/>
                    <a:lstStyle/>
                    <a:p>
                      <a:pPr marL="635" algn="ctr">
                        <a:lnSpc>
                          <a:spcPct val="100000"/>
                        </a:lnSpc>
                        <a:spcBef>
                          <a:spcPts val="1080"/>
                        </a:spcBef>
                        <a:tabLst>
                          <a:tab pos="417830" algn="l"/>
                          <a:tab pos="835025" algn="l"/>
                          <a:tab pos="1250950" algn="l"/>
                        </a:tabLst>
                      </a:pPr>
                      <a:r>
                        <a:rPr sz="1400" spc="-50" dirty="0">
                          <a:solidFill>
                            <a:srgbClr val="39427A"/>
                          </a:solidFill>
                          <a:latin typeface="BIZ UDPGothic"/>
                          <a:cs typeface="BIZ UDPGothic"/>
                        </a:rPr>
                        <a:t>採</a:t>
                      </a:r>
                      <a:r>
                        <a:rPr sz="1400" dirty="0">
                          <a:solidFill>
                            <a:srgbClr val="39427A"/>
                          </a:solidFill>
                          <a:latin typeface="BIZ UDPGothic"/>
                          <a:cs typeface="BIZ UDPGothic"/>
                        </a:rPr>
                        <a:t>	</a:t>
                      </a:r>
                      <a:r>
                        <a:rPr sz="1400" spc="-50" dirty="0">
                          <a:solidFill>
                            <a:srgbClr val="39427A"/>
                          </a:solidFill>
                          <a:latin typeface="BIZ UDPGothic"/>
                          <a:cs typeface="BIZ UDPGothic"/>
                        </a:rPr>
                        <a:t>用</a:t>
                      </a:r>
                      <a:r>
                        <a:rPr sz="1400" dirty="0">
                          <a:solidFill>
                            <a:srgbClr val="39427A"/>
                          </a:solidFill>
                          <a:latin typeface="BIZ UDPGothic"/>
                          <a:cs typeface="BIZ UDPGothic"/>
                        </a:rPr>
                        <a:t>	</a:t>
                      </a:r>
                      <a:r>
                        <a:rPr sz="1400" spc="-50" dirty="0">
                          <a:solidFill>
                            <a:srgbClr val="39427A"/>
                          </a:solidFill>
                          <a:latin typeface="BIZ UDPGothic"/>
                          <a:cs typeface="BIZ UDPGothic"/>
                        </a:rPr>
                        <a:t>期</a:t>
                      </a:r>
                      <a:r>
                        <a:rPr sz="1400" dirty="0">
                          <a:solidFill>
                            <a:srgbClr val="39427A"/>
                          </a:solidFill>
                          <a:latin typeface="BIZ UDPGothic"/>
                          <a:cs typeface="BIZ UDPGothic"/>
                        </a:rPr>
                        <a:t>	</a:t>
                      </a:r>
                      <a:r>
                        <a:rPr sz="1400" spc="-50" dirty="0">
                          <a:solidFill>
                            <a:srgbClr val="39427A"/>
                          </a:solidFill>
                          <a:latin typeface="BIZ UDPGothic"/>
                          <a:cs typeface="BIZ UDPGothic"/>
                        </a:rPr>
                        <a:t>間</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635" algn="ctr">
                        <a:lnSpc>
                          <a:spcPct val="100000"/>
                        </a:lnSpc>
                        <a:spcBef>
                          <a:spcPts val="1080"/>
                        </a:spcBef>
                      </a:pPr>
                      <a:r>
                        <a:rPr sz="1400" dirty="0">
                          <a:solidFill>
                            <a:srgbClr val="39427A"/>
                          </a:solidFill>
                          <a:latin typeface="BIZ UDPGothic"/>
                          <a:cs typeface="BIZ UDPGothic"/>
                        </a:rPr>
                        <a:t>3年間（</a:t>
                      </a:r>
                      <a:r>
                        <a:rPr sz="1400" spc="-15" dirty="0">
                          <a:solidFill>
                            <a:srgbClr val="39427A"/>
                          </a:solidFill>
                          <a:latin typeface="BIZ UDPGothic"/>
                          <a:cs typeface="BIZ UDPGothic"/>
                        </a:rPr>
                        <a:t>採用開始を４月・７月・１０月・１月から選択</a:t>
                      </a:r>
                      <a:r>
                        <a:rPr sz="1400" spc="-50" dirty="0">
                          <a:solidFill>
                            <a:srgbClr val="39427A"/>
                          </a:solidFill>
                          <a:latin typeface="BIZ UDPGothic"/>
                          <a:cs typeface="BIZ UDPGothic"/>
                        </a:rPr>
                        <a:t>）</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467995">
                <a:tc>
                  <a:txBody>
                    <a:bodyPr/>
                    <a:lstStyle/>
                    <a:p>
                      <a:pPr marL="635" algn="ctr">
                        <a:lnSpc>
                          <a:spcPct val="100000"/>
                        </a:lnSpc>
                        <a:spcBef>
                          <a:spcPts val="1080"/>
                        </a:spcBef>
                        <a:tabLst>
                          <a:tab pos="312420" algn="l"/>
                          <a:tab pos="626110" algn="l"/>
                          <a:tab pos="938530" algn="l"/>
                          <a:tab pos="1250950" algn="l"/>
                        </a:tabLst>
                      </a:pPr>
                      <a:r>
                        <a:rPr sz="1400" spc="-50" dirty="0">
                          <a:solidFill>
                            <a:srgbClr val="39427A"/>
                          </a:solidFill>
                          <a:latin typeface="BIZ UDPGothic"/>
                          <a:cs typeface="BIZ UDPGothic"/>
                        </a:rPr>
                        <a:t>研</a:t>
                      </a:r>
                      <a:r>
                        <a:rPr sz="1400" dirty="0">
                          <a:solidFill>
                            <a:srgbClr val="39427A"/>
                          </a:solidFill>
                          <a:latin typeface="BIZ UDPGothic"/>
                          <a:cs typeface="BIZ UDPGothic"/>
                        </a:rPr>
                        <a:t>	</a:t>
                      </a:r>
                      <a:r>
                        <a:rPr sz="1400" spc="-50" dirty="0">
                          <a:solidFill>
                            <a:srgbClr val="39427A"/>
                          </a:solidFill>
                          <a:latin typeface="BIZ UDPGothic"/>
                          <a:cs typeface="BIZ UDPGothic"/>
                        </a:rPr>
                        <a:t>究</a:t>
                      </a:r>
                      <a:r>
                        <a:rPr sz="1400" dirty="0">
                          <a:solidFill>
                            <a:srgbClr val="39427A"/>
                          </a:solidFill>
                          <a:latin typeface="BIZ UDPGothic"/>
                          <a:cs typeface="BIZ UDPGothic"/>
                        </a:rPr>
                        <a:t>	</a:t>
                      </a:r>
                      <a:r>
                        <a:rPr sz="1400" spc="-50" dirty="0">
                          <a:solidFill>
                            <a:srgbClr val="39427A"/>
                          </a:solidFill>
                          <a:latin typeface="BIZ UDPGothic"/>
                          <a:cs typeface="BIZ UDPGothic"/>
                        </a:rPr>
                        <a:t>奨</a:t>
                      </a:r>
                      <a:r>
                        <a:rPr sz="1400" dirty="0">
                          <a:solidFill>
                            <a:srgbClr val="39427A"/>
                          </a:solidFill>
                          <a:latin typeface="BIZ UDPGothic"/>
                          <a:cs typeface="BIZ UDPGothic"/>
                        </a:rPr>
                        <a:t>	</a:t>
                      </a:r>
                      <a:r>
                        <a:rPr sz="1400" spc="-50" dirty="0">
                          <a:solidFill>
                            <a:srgbClr val="39427A"/>
                          </a:solidFill>
                          <a:latin typeface="BIZ UDPGothic"/>
                          <a:cs typeface="BIZ UDPGothic"/>
                        </a:rPr>
                        <a:t>励</a:t>
                      </a:r>
                      <a:r>
                        <a:rPr sz="1400" dirty="0">
                          <a:solidFill>
                            <a:srgbClr val="39427A"/>
                          </a:solidFill>
                          <a:latin typeface="BIZ UDPGothic"/>
                          <a:cs typeface="BIZ UDPGothic"/>
                        </a:rPr>
                        <a:t>	</a:t>
                      </a:r>
                      <a:r>
                        <a:rPr sz="1400" spc="-50" dirty="0">
                          <a:solidFill>
                            <a:srgbClr val="39427A"/>
                          </a:solidFill>
                          <a:latin typeface="BIZ UDPGothic"/>
                          <a:cs typeface="BIZ UDPGothic"/>
                        </a:rPr>
                        <a:t>金</a:t>
                      </a:r>
                      <a:endParaRPr sz="14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1080"/>
                        </a:spcBef>
                      </a:pPr>
                      <a:r>
                        <a:rPr sz="1400" dirty="0">
                          <a:solidFill>
                            <a:srgbClr val="39427A"/>
                          </a:solidFill>
                          <a:latin typeface="BIZ UDPGothic"/>
                          <a:cs typeface="BIZ UDPGothic"/>
                        </a:rPr>
                        <a:t>月額362,000円</a:t>
                      </a:r>
                      <a:r>
                        <a:rPr sz="1100" spc="-25" dirty="0">
                          <a:solidFill>
                            <a:srgbClr val="39427A"/>
                          </a:solidFill>
                          <a:latin typeface="BIZ UDPGothic"/>
                          <a:cs typeface="BIZ UDPGothic"/>
                        </a:rPr>
                        <a:t>※１</a:t>
                      </a:r>
                      <a:endParaRPr sz="1100">
                        <a:latin typeface="BIZ UDPGothic"/>
                        <a:cs typeface="BIZ UDPGothic"/>
                      </a:endParaRPr>
                    </a:p>
                  </a:txBody>
                  <a:tcPr marL="0" marR="0" marT="13716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467359">
                <a:tc>
                  <a:txBody>
                    <a:bodyPr/>
                    <a:lstStyle/>
                    <a:p>
                      <a:pPr marL="635" algn="ctr">
                        <a:lnSpc>
                          <a:spcPct val="100000"/>
                        </a:lnSpc>
                        <a:spcBef>
                          <a:spcPts val="1085"/>
                        </a:spcBef>
                      </a:pPr>
                      <a:r>
                        <a:rPr sz="1400" spc="-10" dirty="0">
                          <a:solidFill>
                            <a:srgbClr val="39427A"/>
                          </a:solidFill>
                          <a:latin typeface="BIZ UDPGothic"/>
                          <a:cs typeface="BIZ UDPGothic"/>
                        </a:rPr>
                        <a:t>特別研究員奨励費</a:t>
                      </a:r>
                      <a:endParaRPr sz="140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algn="ctr">
                        <a:lnSpc>
                          <a:spcPct val="100000"/>
                        </a:lnSpc>
                        <a:spcBef>
                          <a:spcPts val="1085"/>
                        </a:spcBef>
                      </a:pPr>
                      <a:r>
                        <a:rPr sz="1400" dirty="0">
                          <a:solidFill>
                            <a:srgbClr val="39427A"/>
                          </a:solidFill>
                          <a:latin typeface="BIZ UDPGothic"/>
                          <a:cs typeface="BIZ UDPGothic"/>
                        </a:rPr>
                        <a:t>450万円以下</a:t>
                      </a:r>
                      <a:r>
                        <a:rPr sz="1100" spc="-25" dirty="0">
                          <a:solidFill>
                            <a:srgbClr val="39427A"/>
                          </a:solidFill>
                          <a:latin typeface="BIZ UDPGothic"/>
                          <a:cs typeface="BIZ UDPGothic"/>
                        </a:rPr>
                        <a:t>※2</a:t>
                      </a:r>
                      <a:endParaRPr sz="1100" dirty="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675131" y="4123944"/>
            <a:ext cx="10841990" cy="1463040"/>
          </a:xfrm>
          <a:prstGeom prst="rect">
            <a:avLst/>
          </a:prstGeom>
          <a:solidFill>
            <a:srgbClr val="EFEFF0"/>
          </a:solidFill>
        </p:spPr>
        <p:txBody>
          <a:bodyPr vert="horz" wrap="square" lIns="0" tIns="72390" rIns="0" bIns="0" rtlCol="0">
            <a:spAutoFit/>
          </a:bodyPr>
          <a:lstStyle/>
          <a:p>
            <a:pPr>
              <a:lnSpc>
                <a:spcPct val="100000"/>
              </a:lnSpc>
              <a:spcBef>
                <a:spcPts val="570"/>
              </a:spcBef>
            </a:pPr>
            <a:endParaRPr sz="1400">
              <a:latin typeface="Times New Roman"/>
              <a:cs typeface="Times New Roman"/>
            </a:endParaRPr>
          </a:p>
          <a:p>
            <a:pPr marL="523240" marR="84455" indent="-431800" algn="just">
              <a:lnSpc>
                <a:spcPct val="100000"/>
              </a:lnSpc>
            </a:pPr>
            <a:r>
              <a:rPr sz="1400" spc="-20" dirty="0">
                <a:solidFill>
                  <a:srgbClr val="39427A"/>
                </a:solidFill>
                <a:latin typeface="BIZ UDPGothic"/>
                <a:cs typeface="BIZ UDPGothic"/>
              </a:rPr>
              <a:t>※１ 「研究環境向上のための若手研究者雇用支援事業」によりＰＤ、</a:t>
            </a:r>
            <a:r>
              <a:rPr sz="1400" spc="-10" dirty="0">
                <a:solidFill>
                  <a:srgbClr val="39427A"/>
                </a:solidFill>
                <a:latin typeface="BIZ UDPGothic"/>
                <a:cs typeface="BIZ UDPGothic"/>
              </a:rPr>
              <a:t>RPD</a:t>
            </a:r>
            <a:r>
              <a:rPr sz="1400" spc="-25" dirty="0">
                <a:solidFill>
                  <a:srgbClr val="39427A"/>
                </a:solidFill>
                <a:latin typeface="BIZ UDPGothic"/>
                <a:cs typeface="BIZ UDPGothic"/>
              </a:rPr>
              <a:t>を雇用する受入研究機関には、雇用するＰＤ等の人数に応じて「若</a:t>
            </a:r>
            <a:r>
              <a:rPr sz="1400" spc="-5" dirty="0">
                <a:solidFill>
                  <a:srgbClr val="39427A"/>
                </a:solidFill>
                <a:latin typeface="BIZ UDPGothic"/>
                <a:cs typeface="BIZ UDPGothic"/>
              </a:rPr>
              <a:t>手研究者雇用支援金」</a:t>
            </a:r>
            <a:r>
              <a:rPr sz="1400" dirty="0">
                <a:solidFill>
                  <a:srgbClr val="39427A"/>
                </a:solidFill>
                <a:latin typeface="BIZ UDPGothic"/>
                <a:cs typeface="BIZ UDPGothic"/>
              </a:rPr>
              <a:t>（</a:t>
            </a:r>
            <a:r>
              <a:rPr sz="1400" spc="-15" dirty="0">
                <a:solidFill>
                  <a:srgbClr val="39427A"/>
                </a:solidFill>
                <a:latin typeface="BIZ UDPGothic"/>
                <a:cs typeface="BIZ UDPGothic"/>
              </a:rPr>
              <a:t>研究奨励金見合い分</a:t>
            </a:r>
            <a:r>
              <a:rPr sz="1400" spc="-10" dirty="0">
                <a:solidFill>
                  <a:srgbClr val="39427A"/>
                </a:solidFill>
                <a:latin typeface="BIZ UDPGothic"/>
                <a:cs typeface="BIZ UDPGothic"/>
              </a:rPr>
              <a:t>）</a:t>
            </a:r>
            <a:r>
              <a:rPr sz="1400" spc="-20" dirty="0">
                <a:solidFill>
                  <a:srgbClr val="39427A"/>
                </a:solidFill>
                <a:latin typeface="BIZ UDPGothic"/>
                <a:cs typeface="BIZ UDPGothic"/>
              </a:rPr>
              <a:t>を日本学術振興会から交付します。また、</a:t>
            </a:r>
            <a:r>
              <a:rPr sz="1400" spc="-10" dirty="0">
                <a:solidFill>
                  <a:srgbClr val="39427A"/>
                </a:solidFill>
                <a:latin typeface="BIZ UDPGothic"/>
                <a:cs typeface="BIZ UDPGothic"/>
              </a:rPr>
              <a:t>PD</a:t>
            </a:r>
            <a:r>
              <a:rPr sz="1400" spc="-15" dirty="0">
                <a:solidFill>
                  <a:srgbClr val="39427A"/>
                </a:solidFill>
                <a:latin typeface="BIZ UDPGothic"/>
                <a:cs typeface="BIZ UDPGothic"/>
              </a:rPr>
              <a:t>等には雇用主である受入研究機関</a:t>
            </a:r>
            <a:r>
              <a:rPr sz="1400" spc="-10" dirty="0">
                <a:solidFill>
                  <a:srgbClr val="39427A"/>
                </a:solidFill>
                <a:latin typeface="BIZ UDPGothic"/>
                <a:cs typeface="BIZ UDPGothic"/>
              </a:rPr>
              <a:t>（</a:t>
            </a:r>
            <a:r>
              <a:rPr sz="1400" spc="-25" dirty="0">
                <a:solidFill>
                  <a:srgbClr val="39427A"/>
                </a:solidFill>
                <a:latin typeface="BIZ UDPGothic"/>
                <a:cs typeface="BIZ UDPGothic"/>
              </a:rPr>
              <a:t>雇用機</a:t>
            </a:r>
            <a:r>
              <a:rPr sz="1400" dirty="0">
                <a:solidFill>
                  <a:srgbClr val="39427A"/>
                </a:solidFill>
                <a:latin typeface="BIZ UDPGothic"/>
                <a:cs typeface="BIZ UDPGothic"/>
              </a:rPr>
              <a:t>関）</a:t>
            </a:r>
            <a:r>
              <a:rPr sz="1400" spc="-25" dirty="0">
                <a:solidFill>
                  <a:srgbClr val="39427A"/>
                </a:solidFill>
                <a:latin typeface="BIZ UDPGothic"/>
                <a:cs typeface="BIZ UDPGothic"/>
              </a:rPr>
              <a:t>から給与が支給されるため、日本学術振興会からの研究奨励金は支給されません。</a:t>
            </a:r>
            <a:endParaRPr sz="1400">
              <a:latin typeface="BIZ UDPGothic"/>
              <a:cs typeface="BIZ UDPGothic"/>
            </a:endParaRPr>
          </a:p>
          <a:p>
            <a:pPr marL="91440" algn="just">
              <a:lnSpc>
                <a:spcPct val="100000"/>
              </a:lnSpc>
              <a:spcBef>
                <a:spcPts val="600"/>
              </a:spcBef>
            </a:pPr>
            <a:r>
              <a:rPr sz="1400" dirty="0">
                <a:solidFill>
                  <a:srgbClr val="39427A"/>
                </a:solidFill>
                <a:latin typeface="BIZ UDPGothic"/>
                <a:cs typeface="BIZ UDPGothic"/>
              </a:rPr>
              <a:t>※2</a:t>
            </a:r>
            <a:r>
              <a:rPr sz="1400" spc="70" dirty="0">
                <a:solidFill>
                  <a:srgbClr val="39427A"/>
                </a:solidFill>
                <a:latin typeface="BIZ UDPGothic"/>
                <a:cs typeface="BIZ UDPGothic"/>
              </a:rPr>
              <a:t> 応募区分が</a:t>
            </a:r>
            <a:r>
              <a:rPr sz="1400" spc="-10" dirty="0">
                <a:solidFill>
                  <a:srgbClr val="39427A"/>
                </a:solidFill>
                <a:latin typeface="BIZ UDPGothic"/>
                <a:cs typeface="BIZ UDPGothic"/>
              </a:rPr>
              <a:t>B区分かつ研究期間が</a:t>
            </a:r>
            <a:r>
              <a:rPr sz="1400" dirty="0">
                <a:solidFill>
                  <a:srgbClr val="39427A"/>
                </a:solidFill>
                <a:latin typeface="BIZ UDPGothic"/>
                <a:cs typeface="BIZ UDPGothic"/>
              </a:rPr>
              <a:t>3</a:t>
            </a:r>
            <a:r>
              <a:rPr sz="1400" spc="-20" dirty="0">
                <a:solidFill>
                  <a:srgbClr val="39427A"/>
                </a:solidFill>
                <a:latin typeface="BIZ UDPGothic"/>
                <a:cs typeface="BIZ UDPGothic"/>
              </a:rPr>
              <a:t>年の場合</a:t>
            </a:r>
            <a:endParaRPr sz="1400">
              <a:latin typeface="BIZ UDPGothic"/>
              <a:cs typeface="BIZ UDP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40040" y="4302252"/>
            <a:ext cx="3651885" cy="1760220"/>
            <a:chOff x="7940040" y="4302252"/>
            <a:chExt cx="3651885" cy="1760220"/>
          </a:xfrm>
        </p:grpSpPr>
        <p:sp>
          <p:nvSpPr>
            <p:cNvPr id="3" name="object 3"/>
            <p:cNvSpPr/>
            <p:nvPr/>
          </p:nvSpPr>
          <p:spPr>
            <a:xfrm>
              <a:off x="7940040" y="4302252"/>
              <a:ext cx="3651885" cy="1760220"/>
            </a:xfrm>
            <a:custGeom>
              <a:avLst/>
              <a:gdLst/>
              <a:ahLst/>
              <a:cxnLst/>
              <a:rect l="l" t="t" r="r" b="b"/>
              <a:pathLst>
                <a:path w="3651884" h="1760220">
                  <a:moveTo>
                    <a:pt x="3651504" y="0"/>
                  </a:moveTo>
                  <a:lnTo>
                    <a:pt x="0" y="0"/>
                  </a:lnTo>
                  <a:lnTo>
                    <a:pt x="0" y="1760220"/>
                  </a:lnTo>
                  <a:lnTo>
                    <a:pt x="3651504" y="1760220"/>
                  </a:lnTo>
                  <a:lnTo>
                    <a:pt x="3651504" y="0"/>
                  </a:lnTo>
                  <a:close/>
                </a:path>
              </a:pathLst>
            </a:custGeom>
            <a:solidFill>
              <a:srgbClr val="EFEFF0"/>
            </a:solidFill>
          </p:spPr>
          <p:txBody>
            <a:bodyPr wrap="square" lIns="0" tIns="0" rIns="0" bIns="0" rtlCol="0"/>
            <a:lstStyle/>
            <a:p>
              <a:endParaRPr/>
            </a:p>
          </p:txBody>
        </p:sp>
        <p:sp>
          <p:nvSpPr>
            <p:cNvPr id="4" name="object 4"/>
            <p:cNvSpPr/>
            <p:nvPr/>
          </p:nvSpPr>
          <p:spPr>
            <a:xfrm>
              <a:off x="10777728" y="4396740"/>
              <a:ext cx="352425" cy="273050"/>
            </a:xfrm>
            <a:custGeom>
              <a:avLst/>
              <a:gdLst/>
              <a:ahLst/>
              <a:cxnLst/>
              <a:rect l="l" t="t" r="r" b="b"/>
              <a:pathLst>
                <a:path w="352425" h="273050">
                  <a:moveTo>
                    <a:pt x="325627" y="104012"/>
                  </a:moveTo>
                  <a:lnTo>
                    <a:pt x="313054" y="104012"/>
                  </a:lnTo>
                  <a:lnTo>
                    <a:pt x="313054" y="187198"/>
                  </a:lnTo>
                  <a:lnTo>
                    <a:pt x="305157" y="192547"/>
                  </a:lnTo>
                  <a:lnTo>
                    <a:pt x="300450" y="202088"/>
                  </a:lnTo>
                  <a:lnTo>
                    <a:pt x="299410" y="213201"/>
                  </a:lnTo>
                  <a:lnTo>
                    <a:pt x="302396" y="222885"/>
                  </a:lnTo>
                  <a:lnTo>
                    <a:pt x="302514" y="223266"/>
                  </a:lnTo>
                  <a:lnTo>
                    <a:pt x="293356" y="264287"/>
                  </a:lnTo>
                  <a:lnTo>
                    <a:pt x="292811" y="266954"/>
                  </a:lnTo>
                  <a:lnTo>
                    <a:pt x="292928" y="267843"/>
                  </a:lnTo>
                  <a:lnTo>
                    <a:pt x="293750" y="270002"/>
                  </a:lnTo>
                  <a:lnTo>
                    <a:pt x="298069" y="272796"/>
                  </a:lnTo>
                  <a:lnTo>
                    <a:pt x="300990" y="272796"/>
                  </a:lnTo>
                  <a:lnTo>
                    <a:pt x="303149" y="271145"/>
                  </a:lnTo>
                  <a:lnTo>
                    <a:pt x="307594" y="267843"/>
                  </a:lnTo>
                  <a:lnTo>
                    <a:pt x="313054" y="265938"/>
                  </a:lnTo>
                  <a:lnTo>
                    <a:pt x="345198" y="265938"/>
                  </a:lnTo>
                  <a:lnTo>
                    <a:pt x="344925" y="264795"/>
                  </a:lnTo>
                  <a:lnTo>
                    <a:pt x="344804" y="264287"/>
                  </a:lnTo>
                  <a:lnTo>
                    <a:pt x="333102" y="223266"/>
                  </a:lnTo>
                  <a:lnTo>
                    <a:pt x="332994" y="222885"/>
                  </a:lnTo>
                  <a:lnTo>
                    <a:pt x="335843" y="213866"/>
                  </a:lnTo>
                  <a:lnTo>
                    <a:pt x="335458" y="204978"/>
                  </a:lnTo>
                  <a:lnTo>
                    <a:pt x="335407" y="203787"/>
                  </a:lnTo>
                  <a:lnTo>
                    <a:pt x="331922" y="194685"/>
                  </a:lnTo>
                  <a:lnTo>
                    <a:pt x="325627" y="188595"/>
                  </a:lnTo>
                  <a:lnTo>
                    <a:pt x="325627" y="104012"/>
                  </a:lnTo>
                  <a:close/>
                </a:path>
                <a:path w="352425" h="273050">
                  <a:moveTo>
                    <a:pt x="345198" y="265938"/>
                  </a:moveTo>
                  <a:lnTo>
                    <a:pt x="325374" y="265938"/>
                  </a:lnTo>
                  <a:lnTo>
                    <a:pt x="330326" y="267589"/>
                  </a:lnTo>
                  <a:lnTo>
                    <a:pt x="335025" y="271145"/>
                  </a:lnTo>
                  <a:lnTo>
                    <a:pt x="337185" y="272669"/>
                  </a:lnTo>
                  <a:lnTo>
                    <a:pt x="340105" y="272669"/>
                  </a:lnTo>
                  <a:lnTo>
                    <a:pt x="344424" y="269621"/>
                  </a:lnTo>
                  <a:lnTo>
                    <a:pt x="345440" y="266954"/>
                  </a:lnTo>
                  <a:lnTo>
                    <a:pt x="345198" y="265938"/>
                  </a:lnTo>
                  <a:close/>
                </a:path>
                <a:path w="352425" h="273050">
                  <a:moveTo>
                    <a:pt x="68961" y="130302"/>
                  </a:moveTo>
                  <a:lnTo>
                    <a:pt x="69038" y="172085"/>
                  </a:lnTo>
                  <a:lnTo>
                    <a:pt x="99585" y="220936"/>
                  </a:lnTo>
                  <a:lnTo>
                    <a:pt x="146754" y="236231"/>
                  </a:lnTo>
                  <a:lnTo>
                    <a:pt x="171576" y="238760"/>
                  </a:lnTo>
                  <a:lnTo>
                    <a:pt x="198816" y="237236"/>
                  </a:lnTo>
                  <a:lnTo>
                    <a:pt x="250819" y="222043"/>
                  </a:lnTo>
                  <a:lnTo>
                    <a:pt x="283845" y="198628"/>
                  </a:lnTo>
                  <a:lnTo>
                    <a:pt x="283889" y="174498"/>
                  </a:lnTo>
                  <a:lnTo>
                    <a:pt x="173354" y="174498"/>
                  </a:lnTo>
                  <a:lnTo>
                    <a:pt x="68961" y="130302"/>
                  </a:lnTo>
                  <a:close/>
                </a:path>
                <a:path w="352425" h="273050">
                  <a:moveTo>
                    <a:pt x="283972" y="130302"/>
                  </a:moveTo>
                  <a:lnTo>
                    <a:pt x="179704" y="174498"/>
                  </a:lnTo>
                  <a:lnTo>
                    <a:pt x="283889" y="174498"/>
                  </a:lnTo>
                  <a:lnTo>
                    <a:pt x="283972" y="130302"/>
                  </a:lnTo>
                  <a:close/>
                </a:path>
                <a:path w="352425" h="273050">
                  <a:moveTo>
                    <a:pt x="177926" y="0"/>
                  </a:moveTo>
                  <a:lnTo>
                    <a:pt x="175132" y="0"/>
                  </a:lnTo>
                  <a:lnTo>
                    <a:pt x="6350" y="70739"/>
                  </a:lnTo>
                  <a:lnTo>
                    <a:pt x="2246" y="72517"/>
                  </a:lnTo>
                  <a:lnTo>
                    <a:pt x="2455" y="72517"/>
                  </a:lnTo>
                  <a:lnTo>
                    <a:pt x="0" y="76200"/>
                  </a:lnTo>
                  <a:lnTo>
                    <a:pt x="0" y="84582"/>
                  </a:lnTo>
                  <a:lnTo>
                    <a:pt x="2413" y="88392"/>
                  </a:lnTo>
                  <a:lnTo>
                    <a:pt x="6223" y="90043"/>
                  </a:lnTo>
                  <a:lnTo>
                    <a:pt x="172466" y="160401"/>
                  </a:lnTo>
                  <a:lnTo>
                    <a:pt x="175005" y="161417"/>
                  </a:lnTo>
                  <a:lnTo>
                    <a:pt x="177800" y="161417"/>
                  </a:lnTo>
                  <a:lnTo>
                    <a:pt x="313054" y="104012"/>
                  </a:lnTo>
                  <a:lnTo>
                    <a:pt x="325627" y="104012"/>
                  </a:lnTo>
                  <a:lnTo>
                    <a:pt x="325627" y="98552"/>
                  </a:lnTo>
                  <a:lnTo>
                    <a:pt x="345821" y="90043"/>
                  </a:lnTo>
                  <a:lnTo>
                    <a:pt x="349630" y="88392"/>
                  </a:lnTo>
                  <a:lnTo>
                    <a:pt x="352044" y="84582"/>
                  </a:lnTo>
                  <a:lnTo>
                    <a:pt x="352044" y="76200"/>
                  </a:lnTo>
                  <a:lnTo>
                    <a:pt x="349630" y="72517"/>
                  </a:lnTo>
                  <a:lnTo>
                    <a:pt x="346365" y="70993"/>
                  </a:lnTo>
                  <a:lnTo>
                    <a:pt x="345821" y="70993"/>
                  </a:lnTo>
                  <a:lnTo>
                    <a:pt x="180467" y="1143"/>
                  </a:lnTo>
                  <a:lnTo>
                    <a:pt x="177926" y="0"/>
                  </a:lnTo>
                  <a:close/>
                </a:path>
                <a:path w="352425" h="273050">
                  <a:moveTo>
                    <a:pt x="345821" y="70739"/>
                  </a:moveTo>
                  <a:lnTo>
                    <a:pt x="345821" y="70993"/>
                  </a:lnTo>
                  <a:lnTo>
                    <a:pt x="346365" y="70993"/>
                  </a:lnTo>
                  <a:lnTo>
                    <a:pt x="345821" y="70739"/>
                  </a:lnTo>
                  <a:close/>
                </a:path>
              </a:pathLst>
            </a:custGeom>
            <a:solidFill>
              <a:srgbClr val="39427A"/>
            </a:solidFill>
          </p:spPr>
          <p:txBody>
            <a:bodyPr wrap="square" lIns="0" tIns="0" rIns="0" bIns="0" rtlCol="0"/>
            <a:lstStyle/>
            <a:p>
              <a:endParaRPr/>
            </a:p>
          </p:txBody>
        </p:sp>
      </p:grpSp>
      <p:sp>
        <p:nvSpPr>
          <p:cNvPr id="5" name="object 5"/>
          <p:cNvSpPr txBox="1"/>
          <p:nvPr/>
        </p:nvSpPr>
        <p:spPr>
          <a:xfrm>
            <a:off x="7940040" y="4302252"/>
            <a:ext cx="3651885" cy="1760220"/>
          </a:xfrm>
          <a:prstGeom prst="rect">
            <a:avLst/>
          </a:prstGeom>
        </p:spPr>
        <p:txBody>
          <a:bodyPr vert="horz" wrap="square" lIns="0" tIns="118110" rIns="0" bIns="0" rtlCol="0">
            <a:spAutoFit/>
          </a:bodyPr>
          <a:lstStyle/>
          <a:p>
            <a:pPr marL="457834">
              <a:lnSpc>
                <a:spcPct val="100000"/>
              </a:lnSpc>
              <a:spcBef>
                <a:spcPts val="930"/>
              </a:spcBef>
            </a:pPr>
            <a:r>
              <a:rPr sz="1600" b="1" spc="-30" dirty="0">
                <a:solidFill>
                  <a:srgbClr val="39427A"/>
                </a:solidFill>
                <a:latin typeface="BIZ UDPGothic"/>
                <a:cs typeface="BIZ UDPGothic"/>
              </a:rPr>
              <a:t>フェローシップ型</a:t>
            </a:r>
            <a:r>
              <a:rPr sz="1600" b="1" spc="-10" dirty="0">
                <a:solidFill>
                  <a:srgbClr val="39427A"/>
                </a:solidFill>
                <a:latin typeface="Arial"/>
                <a:cs typeface="Arial"/>
              </a:rPr>
              <a:t>PD</a:t>
            </a:r>
            <a:r>
              <a:rPr sz="1600" b="1" spc="-10" dirty="0">
                <a:solidFill>
                  <a:srgbClr val="39427A"/>
                </a:solidFill>
                <a:latin typeface="BIZ UDPGothic"/>
                <a:cs typeface="BIZ UDPGothic"/>
              </a:rPr>
              <a:t>•</a:t>
            </a:r>
            <a:r>
              <a:rPr sz="1600" b="1" spc="-10" dirty="0">
                <a:solidFill>
                  <a:srgbClr val="39427A"/>
                </a:solidFill>
                <a:latin typeface="Arial"/>
                <a:cs typeface="Arial"/>
              </a:rPr>
              <a:t>RPD</a:t>
            </a:r>
            <a:endParaRPr sz="1600">
              <a:latin typeface="Arial"/>
              <a:cs typeface="Arial"/>
            </a:endParaRPr>
          </a:p>
          <a:p>
            <a:pPr marL="92075">
              <a:lnSpc>
                <a:spcPct val="100000"/>
              </a:lnSpc>
              <a:spcBef>
                <a:spcPts val="1800"/>
              </a:spcBef>
            </a:pPr>
            <a:r>
              <a:rPr sz="1100" dirty="0">
                <a:solidFill>
                  <a:srgbClr val="39427A"/>
                </a:solidFill>
                <a:latin typeface="BIZ UDPGothic"/>
                <a:cs typeface="BIZ UDPGothic"/>
              </a:rPr>
              <a:t>・月額</a:t>
            </a:r>
            <a:r>
              <a:rPr sz="1100" spc="-10" dirty="0">
                <a:solidFill>
                  <a:srgbClr val="39427A"/>
                </a:solidFill>
                <a:latin typeface="Arial"/>
                <a:cs typeface="Arial"/>
              </a:rPr>
              <a:t>362,000</a:t>
            </a:r>
            <a:r>
              <a:rPr sz="1100" dirty="0">
                <a:solidFill>
                  <a:srgbClr val="39427A"/>
                </a:solidFill>
                <a:latin typeface="BIZ UDPGothic"/>
                <a:cs typeface="BIZ UDPGothic"/>
              </a:rPr>
              <a:t>円（</a:t>
            </a:r>
            <a:r>
              <a:rPr sz="1100" spc="-5" dirty="0">
                <a:solidFill>
                  <a:srgbClr val="39427A"/>
                </a:solidFill>
                <a:latin typeface="BIZ UDPGothic"/>
                <a:cs typeface="BIZ UDPGothic"/>
              </a:rPr>
              <a:t>研究奨励金</a:t>
            </a:r>
            <a:r>
              <a:rPr sz="1100" dirty="0">
                <a:solidFill>
                  <a:srgbClr val="39427A"/>
                </a:solidFill>
                <a:latin typeface="BIZ UDPGothic"/>
                <a:cs typeface="BIZ UDPGothic"/>
              </a:rPr>
              <a:t>）を</a:t>
            </a:r>
            <a:r>
              <a:rPr sz="1100" spc="-10" dirty="0">
                <a:solidFill>
                  <a:srgbClr val="39427A"/>
                </a:solidFill>
                <a:latin typeface="Arial"/>
                <a:cs typeface="Arial"/>
              </a:rPr>
              <a:t>JSPS</a:t>
            </a:r>
            <a:r>
              <a:rPr sz="1100" spc="-15" dirty="0">
                <a:solidFill>
                  <a:srgbClr val="39427A"/>
                </a:solidFill>
                <a:latin typeface="BIZ UDPGothic"/>
                <a:cs typeface="BIZ UDPGothic"/>
              </a:rPr>
              <a:t>から直接支給</a:t>
            </a:r>
            <a:endParaRPr sz="1100">
              <a:latin typeface="BIZ UDPGothic"/>
              <a:cs typeface="BIZ UDPGothic"/>
            </a:endParaRPr>
          </a:p>
          <a:p>
            <a:pPr marL="184785" marR="287655" indent="-93345">
              <a:lnSpc>
                <a:spcPct val="100000"/>
              </a:lnSpc>
              <a:spcBef>
                <a:spcPts val="600"/>
              </a:spcBef>
            </a:pPr>
            <a:r>
              <a:rPr sz="1100" spc="-10" dirty="0">
                <a:solidFill>
                  <a:srgbClr val="39427A"/>
                </a:solidFill>
                <a:latin typeface="BIZ UDPGothic"/>
                <a:cs typeface="BIZ UDPGothic"/>
              </a:rPr>
              <a:t>・フェローシップ型</a:t>
            </a:r>
            <a:r>
              <a:rPr sz="1100" spc="-25" dirty="0">
                <a:solidFill>
                  <a:srgbClr val="39427A"/>
                </a:solidFill>
                <a:latin typeface="Arial"/>
                <a:cs typeface="Arial"/>
              </a:rPr>
              <a:t>PD</a:t>
            </a:r>
            <a:r>
              <a:rPr sz="1100" dirty="0">
                <a:solidFill>
                  <a:srgbClr val="39427A"/>
                </a:solidFill>
                <a:latin typeface="BIZ UDPGothic"/>
                <a:cs typeface="BIZ UDPGothic"/>
              </a:rPr>
              <a:t>・</a:t>
            </a:r>
            <a:r>
              <a:rPr sz="1100" spc="-25" dirty="0">
                <a:solidFill>
                  <a:srgbClr val="39427A"/>
                </a:solidFill>
                <a:latin typeface="Arial"/>
                <a:cs typeface="Arial"/>
              </a:rPr>
              <a:t>RPD</a:t>
            </a:r>
            <a:r>
              <a:rPr sz="1100" spc="-10" dirty="0">
                <a:solidFill>
                  <a:srgbClr val="39427A"/>
                </a:solidFill>
                <a:latin typeface="BIZ UDPGothic"/>
                <a:cs typeface="BIZ UDPGothic"/>
              </a:rPr>
              <a:t>の「遵守事項および諸手続の手引」が適用される</a:t>
            </a:r>
            <a:endParaRPr sz="1100">
              <a:latin typeface="BIZ UDPGothic"/>
              <a:cs typeface="BIZ UDPGothic"/>
            </a:endParaRPr>
          </a:p>
        </p:txBody>
      </p:sp>
      <p:grpSp>
        <p:nvGrpSpPr>
          <p:cNvPr id="6" name="object 6"/>
          <p:cNvGrpSpPr/>
          <p:nvPr/>
        </p:nvGrpSpPr>
        <p:grpSpPr>
          <a:xfrm>
            <a:off x="783336" y="4291584"/>
            <a:ext cx="6556375" cy="1771014"/>
            <a:chOff x="783336" y="4291584"/>
            <a:chExt cx="6556375" cy="1771014"/>
          </a:xfrm>
        </p:grpSpPr>
        <p:sp>
          <p:nvSpPr>
            <p:cNvPr id="7" name="object 7"/>
            <p:cNvSpPr/>
            <p:nvPr/>
          </p:nvSpPr>
          <p:spPr>
            <a:xfrm>
              <a:off x="783336" y="4291584"/>
              <a:ext cx="6556375" cy="1771014"/>
            </a:xfrm>
            <a:custGeom>
              <a:avLst/>
              <a:gdLst/>
              <a:ahLst/>
              <a:cxnLst/>
              <a:rect l="l" t="t" r="r" b="b"/>
              <a:pathLst>
                <a:path w="6556375" h="1771014">
                  <a:moveTo>
                    <a:pt x="6556248" y="0"/>
                  </a:moveTo>
                  <a:lnTo>
                    <a:pt x="0" y="0"/>
                  </a:lnTo>
                  <a:lnTo>
                    <a:pt x="0" y="1770888"/>
                  </a:lnTo>
                  <a:lnTo>
                    <a:pt x="6556248" y="1770888"/>
                  </a:lnTo>
                  <a:lnTo>
                    <a:pt x="6556248" y="0"/>
                  </a:lnTo>
                  <a:close/>
                </a:path>
              </a:pathLst>
            </a:custGeom>
            <a:solidFill>
              <a:srgbClr val="EFEFF0"/>
            </a:solidFill>
          </p:spPr>
          <p:txBody>
            <a:bodyPr wrap="square" lIns="0" tIns="0" rIns="0" bIns="0" rtlCol="0"/>
            <a:lstStyle/>
            <a:p>
              <a:endParaRPr/>
            </a:p>
          </p:txBody>
        </p:sp>
        <p:sp>
          <p:nvSpPr>
            <p:cNvPr id="8" name="object 8"/>
            <p:cNvSpPr/>
            <p:nvPr/>
          </p:nvSpPr>
          <p:spPr>
            <a:xfrm>
              <a:off x="3927348" y="4369308"/>
              <a:ext cx="365760" cy="285115"/>
            </a:xfrm>
            <a:custGeom>
              <a:avLst/>
              <a:gdLst/>
              <a:ahLst/>
              <a:cxnLst/>
              <a:rect l="l" t="t" r="r" b="b"/>
              <a:pathLst>
                <a:path w="365760" h="285114">
                  <a:moveTo>
                    <a:pt x="57912" y="175260"/>
                  </a:moveTo>
                  <a:lnTo>
                    <a:pt x="42672" y="175260"/>
                  </a:lnTo>
                  <a:lnTo>
                    <a:pt x="42672" y="188976"/>
                  </a:lnTo>
                  <a:lnTo>
                    <a:pt x="57912" y="188976"/>
                  </a:lnTo>
                  <a:lnTo>
                    <a:pt x="57912" y="175260"/>
                  </a:lnTo>
                  <a:close/>
                </a:path>
                <a:path w="365760" h="285114">
                  <a:moveTo>
                    <a:pt x="57912" y="111252"/>
                  </a:moveTo>
                  <a:lnTo>
                    <a:pt x="42672" y="111252"/>
                  </a:lnTo>
                  <a:lnTo>
                    <a:pt x="42672" y="124968"/>
                  </a:lnTo>
                  <a:lnTo>
                    <a:pt x="57912" y="124968"/>
                  </a:lnTo>
                  <a:lnTo>
                    <a:pt x="57912" y="111252"/>
                  </a:lnTo>
                  <a:close/>
                </a:path>
                <a:path w="365760" h="285114">
                  <a:moveTo>
                    <a:pt x="85979" y="64770"/>
                  </a:moveTo>
                  <a:lnTo>
                    <a:pt x="70358" y="64770"/>
                  </a:lnTo>
                  <a:lnTo>
                    <a:pt x="70358" y="100076"/>
                  </a:lnTo>
                  <a:lnTo>
                    <a:pt x="70358" y="134239"/>
                  </a:lnTo>
                  <a:lnTo>
                    <a:pt x="70358" y="165354"/>
                  </a:lnTo>
                  <a:lnTo>
                    <a:pt x="70358" y="199517"/>
                  </a:lnTo>
                  <a:lnTo>
                    <a:pt x="67437" y="202438"/>
                  </a:lnTo>
                  <a:lnTo>
                    <a:pt x="33528" y="202438"/>
                  </a:lnTo>
                  <a:lnTo>
                    <a:pt x="30607" y="199517"/>
                  </a:lnTo>
                  <a:lnTo>
                    <a:pt x="30607" y="165354"/>
                  </a:lnTo>
                  <a:lnTo>
                    <a:pt x="33528" y="162433"/>
                  </a:lnTo>
                  <a:lnTo>
                    <a:pt x="67437" y="162433"/>
                  </a:lnTo>
                  <a:lnTo>
                    <a:pt x="70358" y="165354"/>
                  </a:lnTo>
                  <a:lnTo>
                    <a:pt x="70358" y="134239"/>
                  </a:lnTo>
                  <a:lnTo>
                    <a:pt x="67437" y="137160"/>
                  </a:lnTo>
                  <a:lnTo>
                    <a:pt x="33528" y="137160"/>
                  </a:lnTo>
                  <a:lnTo>
                    <a:pt x="30607" y="134239"/>
                  </a:lnTo>
                  <a:lnTo>
                    <a:pt x="30607" y="100076"/>
                  </a:lnTo>
                  <a:lnTo>
                    <a:pt x="33528" y="97155"/>
                  </a:lnTo>
                  <a:lnTo>
                    <a:pt x="67437" y="97155"/>
                  </a:lnTo>
                  <a:lnTo>
                    <a:pt x="70358" y="100076"/>
                  </a:lnTo>
                  <a:lnTo>
                    <a:pt x="70358" y="64770"/>
                  </a:lnTo>
                  <a:lnTo>
                    <a:pt x="34417" y="64770"/>
                  </a:lnTo>
                  <a:lnTo>
                    <a:pt x="26873" y="66306"/>
                  </a:lnTo>
                  <a:lnTo>
                    <a:pt x="20701" y="70485"/>
                  </a:lnTo>
                  <a:lnTo>
                    <a:pt x="16510" y="76669"/>
                  </a:lnTo>
                  <a:lnTo>
                    <a:pt x="14986" y="84201"/>
                  </a:lnTo>
                  <a:lnTo>
                    <a:pt x="14986" y="272161"/>
                  </a:lnTo>
                  <a:lnTo>
                    <a:pt x="0" y="272161"/>
                  </a:lnTo>
                  <a:lnTo>
                    <a:pt x="0" y="284988"/>
                  </a:lnTo>
                  <a:lnTo>
                    <a:pt x="85979" y="284988"/>
                  </a:lnTo>
                  <a:lnTo>
                    <a:pt x="85979" y="202438"/>
                  </a:lnTo>
                  <a:lnTo>
                    <a:pt x="85979" y="162433"/>
                  </a:lnTo>
                  <a:lnTo>
                    <a:pt x="85979" y="137160"/>
                  </a:lnTo>
                  <a:lnTo>
                    <a:pt x="85979" y="97155"/>
                  </a:lnTo>
                  <a:lnTo>
                    <a:pt x="85979" y="64770"/>
                  </a:lnTo>
                  <a:close/>
                </a:path>
                <a:path w="365760" h="285114">
                  <a:moveTo>
                    <a:pt x="156959" y="105156"/>
                  </a:moveTo>
                  <a:lnTo>
                    <a:pt x="143256" y="105156"/>
                  </a:lnTo>
                  <a:lnTo>
                    <a:pt x="143256" y="118872"/>
                  </a:lnTo>
                  <a:lnTo>
                    <a:pt x="156959" y="118872"/>
                  </a:lnTo>
                  <a:lnTo>
                    <a:pt x="156959" y="105156"/>
                  </a:lnTo>
                  <a:close/>
                </a:path>
                <a:path w="365760" h="285114">
                  <a:moveTo>
                    <a:pt x="156959" y="45720"/>
                  </a:moveTo>
                  <a:lnTo>
                    <a:pt x="143256" y="45720"/>
                  </a:lnTo>
                  <a:lnTo>
                    <a:pt x="143256" y="59436"/>
                  </a:lnTo>
                  <a:lnTo>
                    <a:pt x="156959" y="59436"/>
                  </a:lnTo>
                  <a:lnTo>
                    <a:pt x="156959" y="45720"/>
                  </a:lnTo>
                  <a:close/>
                </a:path>
                <a:path w="365760" h="285114">
                  <a:moveTo>
                    <a:pt x="176530" y="197104"/>
                  </a:moveTo>
                  <a:lnTo>
                    <a:pt x="152527" y="197104"/>
                  </a:lnTo>
                  <a:lnTo>
                    <a:pt x="149606" y="200025"/>
                  </a:lnTo>
                  <a:lnTo>
                    <a:pt x="149606" y="210058"/>
                  </a:lnTo>
                  <a:lnTo>
                    <a:pt x="176530" y="210058"/>
                  </a:lnTo>
                  <a:lnTo>
                    <a:pt x="176530" y="197104"/>
                  </a:lnTo>
                  <a:close/>
                </a:path>
                <a:path w="365760" h="285114">
                  <a:moveTo>
                    <a:pt x="176784" y="222504"/>
                  </a:moveTo>
                  <a:lnTo>
                    <a:pt x="149352" y="222504"/>
                  </a:lnTo>
                  <a:lnTo>
                    <a:pt x="149352" y="284988"/>
                  </a:lnTo>
                  <a:lnTo>
                    <a:pt x="176784" y="284988"/>
                  </a:lnTo>
                  <a:lnTo>
                    <a:pt x="176784" y="222504"/>
                  </a:lnTo>
                  <a:close/>
                </a:path>
                <a:path w="365760" h="285114">
                  <a:moveTo>
                    <a:pt x="216281" y="200025"/>
                  </a:moveTo>
                  <a:lnTo>
                    <a:pt x="213360" y="197104"/>
                  </a:lnTo>
                  <a:lnTo>
                    <a:pt x="189357" y="197104"/>
                  </a:lnTo>
                  <a:lnTo>
                    <a:pt x="189357" y="210058"/>
                  </a:lnTo>
                  <a:lnTo>
                    <a:pt x="216281" y="210058"/>
                  </a:lnTo>
                  <a:lnTo>
                    <a:pt x="216281" y="200025"/>
                  </a:lnTo>
                  <a:close/>
                </a:path>
                <a:path w="365760" h="285114">
                  <a:moveTo>
                    <a:pt x="216408" y="222504"/>
                  </a:moveTo>
                  <a:lnTo>
                    <a:pt x="188976" y="222504"/>
                  </a:lnTo>
                  <a:lnTo>
                    <a:pt x="188976" y="284988"/>
                  </a:lnTo>
                  <a:lnTo>
                    <a:pt x="216408" y="284988"/>
                  </a:lnTo>
                  <a:lnTo>
                    <a:pt x="216408" y="222504"/>
                  </a:lnTo>
                  <a:close/>
                </a:path>
                <a:path w="365760" h="285114">
                  <a:moveTo>
                    <a:pt x="222504" y="105156"/>
                  </a:moveTo>
                  <a:lnTo>
                    <a:pt x="208788" y="105156"/>
                  </a:lnTo>
                  <a:lnTo>
                    <a:pt x="208788" y="118872"/>
                  </a:lnTo>
                  <a:lnTo>
                    <a:pt x="222504" y="118872"/>
                  </a:lnTo>
                  <a:lnTo>
                    <a:pt x="222504" y="105156"/>
                  </a:lnTo>
                  <a:close/>
                </a:path>
                <a:path w="365760" h="285114">
                  <a:moveTo>
                    <a:pt x="222504" y="45720"/>
                  </a:moveTo>
                  <a:lnTo>
                    <a:pt x="208788" y="45720"/>
                  </a:lnTo>
                  <a:lnTo>
                    <a:pt x="208788" y="59436"/>
                  </a:lnTo>
                  <a:lnTo>
                    <a:pt x="222504" y="59436"/>
                  </a:lnTo>
                  <a:lnTo>
                    <a:pt x="222504" y="45720"/>
                  </a:lnTo>
                  <a:close/>
                </a:path>
                <a:path w="365760" h="285114">
                  <a:moveTo>
                    <a:pt x="266827" y="19431"/>
                  </a:moveTo>
                  <a:lnTo>
                    <a:pt x="265290" y="11899"/>
                  </a:lnTo>
                  <a:lnTo>
                    <a:pt x="261124" y="5715"/>
                  </a:lnTo>
                  <a:lnTo>
                    <a:pt x="254977" y="1536"/>
                  </a:lnTo>
                  <a:lnTo>
                    <a:pt x="247523" y="0"/>
                  </a:lnTo>
                  <a:lnTo>
                    <a:pt x="235458" y="0"/>
                  </a:lnTo>
                  <a:lnTo>
                    <a:pt x="235458" y="69469"/>
                  </a:lnTo>
                  <a:lnTo>
                    <a:pt x="235458" y="128778"/>
                  </a:lnTo>
                  <a:lnTo>
                    <a:pt x="232537" y="131699"/>
                  </a:lnTo>
                  <a:lnTo>
                    <a:pt x="198374" y="131699"/>
                  </a:lnTo>
                  <a:lnTo>
                    <a:pt x="195453" y="128778"/>
                  </a:lnTo>
                  <a:lnTo>
                    <a:pt x="195453" y="94615"/>
                  </a:lnTo>
                  <a:lnTo>
                    <a:pt x="198374" y="91694"/>
                  </a:lnTo>
                  <a:lnTo>
                    <a:pt x="232410" y="91694"/>
                  </a:lnTo>
                  <a:lnTo>
                    <a:pt x="235331" y="94615"/>
                  </a:lnTo>
                  <a:lnTo>
                    <a:pt x="235458" y="128778"/>
                  </a:lnTo>
                  <a:lnTo>
                    <a:pt x="235458" y="69469"/>
                  </a:lnTo>
                  <a:lnTo>
                    <a:pt x="232537" y="72390"/>
                  </a:lnTo>
                  <a:lnTo>
                    <a:pt x="198374" y="72390"/>
                  </a:lnTo>
                  <a:lnTo>
                    <a:pt x="195453" y="69469"/>
                  </a:lnTo>
                  <a:lnTo>
                    <a:pt x="195453" y="35179"/>
                  </a:lnTo>
                  <a:lnTo>
                    <a:pt x="198374" y="32258"/>
                  </a:lnTo>
                  <a:lnTo>
                    <a:pt x="232410" y="32258"/>
                  </a:lnTo>
                  <a:lnTo>
                    <a:pt x="235331" y="35179"/>
                  </a:lnTo>
                  <a:lnTo>
                    <a:pt x="235458" y="69469"/>
                  </a:lnTo>
                  <a:lnTo>
                    <a:pt x="235458" y="0"/>
                  </a:lnTo>
                  <a:lnTo>
                    <a:pt x="170307" y="0"/>
                  </a:lnTo>
                  <a:lnTo>
                    <a:pt x="170307" y="35179"/>
                  </a:lnTo>
                  <a:lnTo>
                    <a:pt x="170307" y="69469"/>
                  </a:lnTo>
                  <a:lnTo>
                    <a:pt x="170307" y="94615"/>
                  </a:lnTo>
                  <a:lnTo>
                    <a:pt x="170307" y="128778"/>
                  </a:lnTo>
                  <a:lnTo>
                    <a:pt x="167386" y="131699"/>
                  </a:lnTo>
                  <a:lnTo>
                    <a:pt x="133350" y="131699"/>
                  </a:lnTo>
                  <a:lnTo>
                    <a:pt x="130429" y="128778"/>
                  </a:lnTo>
                  <a:lnTo>
                    <a:pt x="130429" y="94615"/>
                  </a:lnTo>
                  <a:lnTo>
                    <a:pt x="133350" y="91694"/>
                  </a:lnTo>
                  <a:lnTo>
                    <a:pt x="167386" y="91694"/>
                  </a:lnTo>
                  <a:lnTo>
                    <a:pt x="170307" y="94615"/>
                  </a:lnTo>
                  <a:lnTo>
                    <a:pt x="170307" y="69469"/>
                  </a:lnTo>
                  <a:lnTo>
                    <a:pt x="167386" y="72390"/>
                  </a:lnTo>
                  <a:lnTo>
                    <a:pt x="133350" y="72390"/>
                  </a:lnTo>
                  <a:lnTo>
                    <a:pt x="130429" y="69469"/>
                  </a:lnTo>
                  <a:lnTo>
                    <a:pt x="130429" y="35179"/>
                  </a:lnTo>
                  <a:lnTo>
                    <a:pt x="133350" y="32258"/>
                  </a:lnTo>
                  <a:lnTo>
                    <a:pt x="167386" y="32258"/>
                  </a:lnTo>
                  <a:lnTo>
                    <a:pt x="170307" y="35179"/>
                  </a:lnTo>
                  <a:lnTo>
                    <a:pt x="170307" y="0"/>
                  </a:lnTo>
                  <a:lnTo>
                    <a:pt x="118237" y="0"/>
                  </a:lnTo>
                  <a:lnTo>
                    <a:pt x="110769" y="1536"/>
                  </a:lnTo>
                  <a:lnTo>
                    <a:pt x="104622" y="5715"/>
                  </a:lnTo>
                  <a:lnTo>
                    <a:pt x="100457" y="11899"/>
                  </a:lnTo>
                  <a:lnTo>
                    <a:pt x="98933" y="19431"/>
                  </a:lnTo>
                  <a:lnTo>
                    <a:pt x="98933" y="284988"/>
                  </a:lnTo>
                  <a:lnTo>
                    <a:pt x="136652" y="284988"/>
                  </a:lnTo>
                  <a:lnTo>
                    <a:pt x="136652" y="203581"/>
                  </a:lnTo>
                  <a:lnTo>
                    <a:pt x="138176" y="196049"/>
                  </a:lnTo>
                  <a:lnTo>
                    <a:pt x="142367" y="189865"/>
                  </a:lnTo>
                  <a:lnTo>
                    <a:pt x="148539" y="185686"/>
                  </a:lnTo>
                  <a:lnTo>
                    <a:pt x="156083" y="184150"/>
                  </a:lnTo>
                  <a:lnTo>
                    <a:pt x="209804" y="184150"/>
                  </a:lnTo>
                  <a:lnTo>
                    <a:pt x="217335" y="185686"/>
                  </a:lnTo>
                  <a:lnTo>
                    <a:pt x="223520" y="189865"/>
                  </a:lnTo>
                  <a:lnTo>
                    <a:pt x="227698" y="196049"/>
                  </a:lnTo>
                  <a:lnTo>
                    <a:pt x="229235" y="203581"/>
                  </a:lnTo>
                  <a:lnTo>
                    <a:pt x="229235" y="284988"/>
                  </a:lnTo>
                  <a:lnTo>
                    <a:pt x="266827" y="284988"/>
                  </a:lnTo>
                  <a:lnTo>
                    <a:pt x="266827" y="32258"/>
                  </a:lnTo>
                  <a:lnTo>
                    <a:pt x="266827" y="19431"/>
                  </a:lnTo>
                  <a:close/>
                </a:path>
                <a:path w="365760" h="285114">
                  <a:moveTo>
                    <a:pt x="323088" y="175260"/>
                  </a:moveTo>
                  <a:lnTo>
                    <a:pt x="307848" y="175260"/>
                  </a:lnTo>
                  <a:lnTo>
                    <a:pt x="307848" y="188976"/>
                  </a:lnTo>
                  <a:lnTo>
                    <a:pt x="323088" y="188976"/>
                  </a:lnTo>
                  <a:lnTo>
                    <a:pt x="323088" y="175260"/>
                  </a:lnTo>
                  <a:close/>
                </a:path>
                <a:path w="365760" h="285114">
                  <a:moveTo>
                    <a:pt x="323088" y="111252"/>
                  </a:moveTo>
                  <a:lnTo>
                    <a:pt x="307848" y="111252"/>
                  </a:lnTo>
                  <a:lnTo>
                    <a:pt x="307848" y="124968"/>
                  </a:lnTo>
                  <a:lnTo>
                    <a:pt x="323088" y="124968"/>
                  </a:lnTo>
                  <a:lnTo>
                    <a:pt x="323088" y="111252"/>
                  </a:lnTo>
                  <a:close/>
                </a:path>
                <a:path w="365760" h="285114">
                  <a:moveTo>
                    <a:pt x="365760" y="272288"/>
                  </a:moveTo>
                  <a:lnTo>
                    <a:pt x="357251" y="272034"/>
                  </a:lnTo>
                  <a:lnTo>
                    <a:pt x="350774" y="272034"/>
                  </a:lnTo>
                  <a:lnTo>
                    <a:pt x="350774" y="202438"/>
                  </a:lnTo>
                  <a:lnTo>
                    <a:pt x="350774" y="162433"/>
                  </a:lnTo>
                  <a:lnTo>
                    <a:pt x="350774" y="137160"/>
                  </a:lnTo>
                  <a:lnTo>
                    <a:pt x="350774" y="97155"/>
                  </a:lnTo>
                  <a:lnTo>
                    <a:pt x="350774" y="84201"/>
                  </a:lnTo>
                  <a:lnTo>
                    <a:pt x="349237" y="76669"/>
                  </a:lnTo>
                  <a:lnTo>
                    <a:pt x="345046" y="70485"/>
                  </a:lnTo>
                  <a:lnTo>
                    <a:pt x="338874" y="66306"/>
                  </a:lnTo>
                  <a:lnTo>
                    <a:pt x="335153" y="65557"/>
                  </a:lnTo>
                  <a:lnTo>
                    <a:pt x="335153" y="100076"/>
                  </a:lnTo>
                  <a:lnTo>
                    <a:pt x="335153" y="134239"/>
                  </a:lnTo>
                  <a:lnTo>
                    <a:pt x="335153" y="165354"/>
                  </a:lnTo>
                  <a:lnTo>
                    <a:pt x="335153" y="199517"/>
                  </a:lnTo>
                  <a:lnTo>
                    <a:pt x="332232" y="202438"/>
                  </a:lnTo>
                  <a:lnTo>
                    <a:pt x="298323" y="202438"/>
                  </a:lnTo>
                  <a:lnTo>
                    <a:pt x="295402" y="199517"/>
                  </a:lnTo>
                  <a:lnTo>
                    <a:pt x="295402" y="165354"/>
                  </a:lnTo>
                  <a:lnTo>
                    <a:pt x="298323" y="162433"/>
                  </a:lnTo>
                  <a:lnTo>
                    <a:pt x="332232" y="162433"/>
                  </a:lnTo>
                  <a:lnTo>
                    <a:pt x="335153" y="165354"/>
                  </a:lnTo>
                  <a:lnTo>
                    <a:pt x="335153" y="134239"/>
                  </a:lnTo>
                  <a:lnTo>
                    <a:pt x="332232" y="137160"/>
                  </a:lnTo>
                  <a:lnTo>
                    <a:pt x="298323" y="137160"/>
                  </a:lnTo>
                  <a:lnTo>
                    <a:pt x="295402" y="134239"/>
                  </a:lnTo>
                  <a:lnTo>
                    <a:pt x="295402" y="100076"/>
                  </a:lnTo>
                  <a:lnTo>
                    <a:pt x="298323" y="97155"/>
                  </a:lnTo>
                  <a:lnTo>
                    <a:pt x="332232" y="97155"/>
                  </a:lnTo>
                  <a:lnTo>
                    <a:pt x="335153" y="100076"/>
                  </a:lnTo>
                  <a:lnTo>
                    <a:pt x="335153" y="65557"/>
                  </a:lnTo>
                  <a:lnTo>
                    <a:pt x="331343" y="64770"/>
                  </a:lnTo>
                  <a:lnTo>
                    <a:pt x="279781" y="64770"/>
                  </a:lnTo>
                  <a:lnTo>
                    <a:pt x="279781" y="284988"/>
                  </a:lnTo>
                  <a:lnTo>
                    <a:pt x="357251" y="284988"/>
                  </a:lnTo>
                  <a:lnTo>
                    <a:pt x="365760" y="284734"/>
                  </a:lnTo>
                  <a:lnTo>
                    <a:pt x="365760" y="272288"/>
                  </a:lnTo>
                  <a:close/>
                </a:path>
              </a:pathLst>
            </a:custGeom>
            <a:solidFill>
              <a:srgbClr val="39427A"/>
            </a:solidFill>
          </p:spPr>
          <p:txBody>
            <a:bodyPr wrap="square" lIns="0" tIns="0" rIns="0" bIns="0" rtlCol="0"/>
            <a:lstStyle/>
            <a:p>
              <a:endParaRPr/>
            </a:p>
          </p:txBody>
        </p:sp>
      </p:grpSp>
      <p:sp>
        <p:nvSpPr>
          <p:cNvPr id="9" name="object 9"/>
          <p:cNvSpPr txBox="1"/>
          <p:nvPr/>
        </p:nvSpPr>
        <p:spPr>
          <a:xfrm>
            <a:off x="783336" y="4291584"/>
            <a:ext cx="6556375" cy="1771014"/>
          </a:xfrm>
          <a:prstGeom prst="rect">
            <a:avLst/>
          </a:prstGeom>
        </p:spPr>
        <p:txBody>
          <a:bodyPr vert="horz" wrap="square" lIns="0" tIns="126364" rIns="0" bIns="0" rtlCol="0">
            <a:spAutoFit/>
          </a:bodyPr>
          <a:lstStyle/>
          <a:p>
            <a:pPr marL="1889125">
              <a:lnSpc>
                <a:spcPct val="100000"/>
              </a:lnSpc>
              <a:spcBef>
                <a:spcPts val="994"/>
              </a:spcBef>
            </a:pPr>
            <a:r>
              <a:rPr sz="1600" b="1" spc="-25" dirty="0">
                <a:solidFill>
                  <a:srgbClr val="39427A"/>
                </a:solidFill>
                <a:latin typeface="BIZ UDPGothic"/>
                <a:cs typeface="BIZ UDPGothic"/>
              </a:rPr>
              <a:t>雇用</a:t>
            </a:r>
            <a:r>
              <a:rPr sz="1600" b="1" spc="-10" dirty="0">
                <a:solidFill>
                  <a:srgbClr val="39427A"/>
                </a:solidFill>
                <a:latin typeface="Arial"/>
                <a:cs typeface="Arial"/>
              </a:rPr>
              <a:t>PD</a:t>
            </a:r>
            <a:r>
              <a:rPr sz="1600" b="1" spc="-10" dirty="0">
                <a:solidFill>
                  <a:srgbClr val="39427A"/>
                </a:solidFill>
                <a:latin typeface="BIZ UDPGothic"/>
                <a:cs typeface="BIZ UDPGothic"/>
              </a:rPr>
              <a:t>•</a:t>
            </a:r>
            <a:r>
              <a:rPr sz="1600" b="1" spc="-10" dirty="0">
                <a:solidFill>
                  <a:srgbClr val="39427A"/>
                </a:solidFill>
                <a:latin typeface="Arial"/>
                <a:cs typeface="Arial"/>
              </a:rPr>
              <a:t>RPD</a:t>
            </a:r>
            <a:endParaRPr sz="1600">
              <a:latin typeface="Arial"/>
              <a:cs typeface="Arial"/>
            </a:endParaRPr>
          </a:p>
          <a:p>
            <a:pPr marL="91440">
              <a:lnSpc>
                <a:spcPct val="100000"/>
              </a:lnSpc>
              <a:spcBef>
                <a:spcPts val="515"/>
              </a:spcBef>
            </a:pPr>
            <a:r>
              <a:rPr sz="1100" spc="-10" dirty="0">
                <a:solidFill>
                  <a:srgbClr val="39427A"/>
                </a:solidFill>
                <a:latin typeface="BIZ UDPGothic"/>
                <a:cs typeface="BIZ UDPGothic"/>
              </a:rPr>
              <a:t>・原則全員雇用</a:t>
            </a:r>
            <a:endParaRPr sz="1100">
              <a:latin typeface="BIZ UDPGothic"/>
              <a:cs typeface="BIZ UDPGothic"/>
            </a:endParaRPr>
          </a:p>
          <a:p>
            <a:pPr marL="91440">
              <a:lnSpc>
                <a:spcPct val="100000"/>
              </a:lnSpc>
              <a:spcBef>
                <a:spcPts val="600"/>
              </a:spcBef>
            </a:pPr>
            <a:r>
              <a:rPr sz="1100" dirty="0">
                <a:solidFill>
                  <a:srgbClr val="39427A"/>
                </a:solidFill>
                <a:latin typeface="BIZ UDPGothic"/>
                <a:cs typeface="BIZ UDPGothic"/>
              </a:rPr>
              <a:t>・月額</a:t>
            </a:r>
            <a:r>
              <a:rPr sz="1100" spc="-10" dirty="0">
                <a:solidFill>
                  <a:srgbClr val="39427A"/>
                </a:solidFill>
                <a:latin typeface="Arial"/>
                <a:cs typeface="Arial"/>
              </a:rPr>
              <a:t>362,000</a:t>
            </a:r>
            <a:r>
              <a:rPr sz="1100" dirty="0">
                <a:solidFill>
                  <a:srgbClr val="39427A"/>
                </a:solidFill>
                <a:latin typeface="BIZ UDPGothic"/>
                <a:cs typeface="BIZ UDPGothic"/>
              </a:rPr>
              <a:t>円（</a:t>
            </a:r>
            <a:r>
              <a:rPr sz="1100" spc="-10" dirty="0">
                <a:solidFill>
                  <a:srgbClr val="39427A"/>
                </a:solidFill>
                <a:latin typeface="BIZ UDPGothic"/>
                <a:cs typeface="BIZ UDPGothic"/>
              </a:rPr>
              <a:t>研究奨励金と同額</a:t>
            </a:r>
            <a:r>
              <a:rPr sz="1100" dirty="0">
                <a:solidFill>
                  <a:srgbClr val="39427A"/>
                </a:solidFill>
                <a:latin typeface="BIZ UDPGothic"/>
                <a:cs typeface="BIZ UDPGothic"/>
              </a:rPr>
              <a:t>）</a:t>
            </a:r>
            <a:r>
              <a:rPr sz="1100" spc="-20" dirty="0">
                <a:solidFill>
                  <a:srgbClr val="39427A"/>
                </a:solidFill>
                <a:latin typeface="BIZ UDPGothic"/>
                <a:cs typeface="BIZ UDPGothic"/>
              </a:rPr>
              <a:t>を下限として、受入研究機関から給与支給</a:t>
            </a:r>
            <a:endParaRPr sz="1100">
              <a:latin typeface="BIZ UDPGothic"/>
              <a:cs typeface="BIZ UDPGothic"/>
            </a:endParaRPr>
          </a:p>
          <a:p>
            <a:pPr marL="91440">
              <a:lnSpc>
                <a:spcPct val="100000"/>
              </a:lnSpc>
              <a:spcBef>
                <a:spcPts val="600"/>
              </a:spcBef>
            </a:pPr>
            <a:r>
              <a:rPr sz="1100" dirty="0">
                <a:solidFill>
                  <a:srgbClr val="39427A"/>
                </a:solidFill>
                <a:latin typeface="BIZ UDPGothic"/>
                <a:cs typeface="BIZ UDPGothic"/>
              </a:rPr>
              <a:t>・雇用条件（</a:t>
            </a:r>
            <a:r>
              <a:rPr sz="1100" spc="-15" dirty="0">
                <a:solidFill>
                  <a:srgbClr val="39427A"/>
                </a:solidFill>
                <a:latin typeface="BIZ UDPGothic"/>
                <a:cs typeface="BIZ UDPGothic"/>
              </a:rPr>
              <a:t>待遇・所定就労日・就労場所等</a:t>
            </a:r>
            <a:r>
              <a:rPr sz="1100" spc="-10" dirty="0">
                <a:solidFill>
                  <a:srgbClr val="39427A"/>
                </a:solidFill>
                <a:latin typeface="BIZ UDPGothic"/>
                <a:cs typeface="BIZ UDPGothic"/>
              </a:rPr>
              <a:t>）</a:t>
            </a:r>
            <a:r>
              <a:rPr sz="1100" spc="-25" dirty="0">
                <a:solidFill>
                  <a:srgbClr val="39427A"/>
                </a:solidFill>
                <a:latin typeface="BIZ UDPGothic"/>
                <a:cs typeface="BIZ UDPGothic"/>
              </a:rPr>
              <a:t>は、受入研究機関ごとに異なる</a:t>
            </a:r>
            <a:endParaRPr sz="1100">
              <a:latin typeface="BIZ UDPGothic"/>
              <a:cs typeface="BIZ UDPGothic"/>
            </a:endParaRPr>
          </a:p>
          <a:p>
            <a:pPr marL="91440">
              <a:lnSpc>
                <a:spcPct val="100000"/>
              </a:lnSpc>
              <a:spcBef>
                <a:spcPts val="600"/>
              </a:spcBef>
            </a:pPr>
            <a:r>
              <a:rPr sz="1100" dirty="0">
                <a:solidFill>
                  <a:srgbClr val="39427A"/>
                </a:solidFill>
                <a:latin typeface="BIZ UDPGothic"/>
                <a:cs typeface="BIZ UDPGothic"/>
              </a:rPr>
              <a:t>・</a:t>
            </a:r>
            <a:r>
              <a:rPr sz="1100" b="1" u="sng" spc="-20" dirty="0">
                <a:solidFill>
                  <a:srgbClr val="39427A"/>
                </a:solidFill>
                <a:uFill>
                  <a:solidFill>
                    <a:srgbClr val="39427A"/>
                  </a:solidFill>
                </a:uFill>
                <a:latin typeface="BIZ UDPGothic"/>
                <a:cs typeface="BIZ UDPGothic"/>
              </a:rPr>
              <a:t>雇用条件等も受入研究機関に事前にチェック！</a:t>
            </a:r>
            <a:endParaRPr sz="1100">
              <a:latin typeface="BIZ UDPGothic"/>
              <a:cs typeface="BIZ UDPGothic"/>
            </a:endParaRPr>
          </a:p>
          <a:p>
            <a:pPr marL="91440">
              <a:lnSpc>
                <a:spcPct val="100000"/>
              </a:lnSpc>
              <a:spcBef>
                <a:spcPts val="600"/>
              </a:spcBef>
            </a:pPr>
            <a:r>
              <a:rPr sz="1100" dirty="0">
                <a:solidFill>
                  <a:srgbClr val="39427A"/>
                </a:solidFill>
                <a:latin typeface="BIZ UDPGothic"/>
                <a:cs typeface="BIZ UDPGothic"/>
              </a:rPr>
              <a:t>・雇用</a:t>
            </a:r>
            <a:r>
              <a:rPr sz="1100" spc="-25" dirty="0">
                <a:solidFill>
                  <a:srgbClr val="39427A"/>
                </a:solidFill>
                <a:latin typeface="Arial"/>
                <a:cs typeface="Arial"/>
              </a:rPr>
              <a:t>PD</a:t>
            </a:r>
            <a:r>
              <a:rPr sz="1100" dirty="0">
                <a:solidFill>
                  <a:srgbClr val="39427A"/>
                </a:solidFill>
                <a:latin typeface="BIZ UDPGothic"/>
                <a:cs typeface="BIZ UDPGothic"/>
              </a:rPr>
              <a:t>・</a:t>
            </a:r>
            <a:r>
              <a:rPr sz="1100" spc="-25" dirty="0">
                <a:solidFill>
                  <a:srgbClr val="39427A"/>
                </a:solidFill>
                <a:latin typeface="Arial"/>
                <a:cs typeface="Arial"/>
              </a:rPr>
              <a:t>RPD</a:t>
            </a:r>
            <a:r>
              <a:rPr sz="1100" spc="-20" dirty="0">
                <a:solidFill>
                  <a:srgbClr val="39427A"/>
                </a:solidFill>
                <a:latin typeface="BIZ UDPGothic"/>
                <a:cs typeface="BIZ UDPGothic"/>
              </a:rPr>
              <a:t>の「遵守事項および諸手続の手引」が適用される</a:t>
            </a:r>
            <a:endParaRPr sz="1100">
              <a:latin typeface="BIZ UDPGothic"/>
              <a:cs typeface="BIZ UDPGothic"/>
            </a:endParaRPr>
          </a:p>
        </p:txBody>
      </p:sp>
      <p:sp>
        <p:nvSpPr>
          <p:cNvPr id="10" name="object 10" descr="$PPTXTitle"/>
          <p:cNvSpPr txBox="1">
            <a:spLocks noGrp="1"/>
          </p:cNvSpPr>
          <p:nvPr>
            <p:ph type="title"/>
          </p:nvPr>
        </p:nvSpPr>
        <p:spPr>
          <a:xfrm>
            <a:off x="2130932" y="342722"/>
            <a:ext cx="7929880" cy="391795"/>
          </a:xfrm>
          <a:prstGeom prst="rect">
            <a:avLst/>
          </a:prstGeom>
        </p:spPr>
        <p:txBody>
          <a:bodyPr vert="horz" wrap="square" lIns="0" tIns="12700" rIns="0" bIns="0" rtlCol="0">
            <a:spAutoFit/>
          </a:bodyPr>
          <a:lstStyle/>
          <a:p>
            <a:pPr marL="12700">
              <a:lnSpc>
                <a:spcPct val="100000"/>
              </a:lnSpc>
              <a:spcBef>
                <a:spcPts val="100"/>
              </a:spcBef>
            </a:pPr>
            <a:r>
              <a:rPr b="1" spc="-10" dirty="0">
                <a:latin typeface="BIZ UDPGothic"/>
                <a:cs typeface="BIZ UDPGothic"/>
              </a:rPr>
              <a:t>特別研究員-</a:t>
            </a:r>
            <a:r>
              <a:rPr b="1" dirty="0">
                <a:latin typeface="BIZ UDPGothic"/>
                <a:cs typeface="BIZ UDPGothic"/>
              </a:rPr>
              <a:t>PD•RPD</a:t>
            </a:r>
            <a:r>
              <a:rPr b="1" spc="-15" dirty="0">
                <a:latin typeface="BIZ UDPGothic"/>
                <a:cs typeface="BIZ UDPGothic"/>
              </a:rPr>
              <a:t>の受入研究機関の選定に係る注意点</a:t>
            </a:r>
          </a:p>
        </p:txBody>
      </p:sp>
      <p:sp>
        <p:nvSpPr>
          <p:cNvPr id="11" name="object 11"/>
          <p:cNvSpPr txBox="1"/>
          <p:nvPr/>
        </p:nvSpPr>
        <p:spPr>
          <a:xfrm>
            <a:off x="1773427" y="1022985"/>
            <a:ext cx="8366759" cy="269240"/>
          </a:xfrm>
          <a:prstGeom prst="rect">
            <a:avLst/>
          </a:prstGeom>
        </p:spPr>
        <p:txBody>
          <a:bodyPr vert="horz" wrap="square" lIns="0" tIns="12065" rIns="0" bIns="0" rtlCol="0">
            <a:spAutoFit/>
          </a:bodyPr>
          <a:lstStyle/>
          <a:p>
            <a:pPr marL="12700">
              <a:lnSpc>
                <a:spcPct val="100000"/>
              </a:lnSpc>
              <a:spcBef>
                <a:spcPts val="95"/>
              </a:spcBef>
            </a:pPr>
            <a:r>
              <a:rPr sz="1600" b="1" spc="-20" dirty="0">
                <a:solidFill>
                  <a:srgbClr val="39427A"/>
                </a:solidFill>
                <a:latin typeface="BIZ UDPGothic"/>
                <a:cs typeface="BIZ UDPGothic"/>
              </a:rPr>
              <a:t>令和５</a:t>
            </a:r>
            <a:r>
              <a:rPr sz="1600" b="1" spc="-10" dirty="0">
                <a:solidFill>
                  <a:srgbClr val="39427A"/>
                </a:solidFill>
                <a:latin typeface="BIZ UDPGothic"/>
                <a:cs typeface="BIZ UDPGothic"/>
              </a:rPr>
              <a:t>（2023）</a:t>
            </a:r>
            <a:r>
              <a:rPr sz="1600" b="1" spc="-35" dirty="0">
                <a:solidFill>
                  <a:srgbClr val="39427A"/>
                </a:solidFill>
                <a:latin typeface="BIZ UDPGothic"/>
                <a:cs typeface="BIZ UDPGothic"/>
              </a:rPr>
              <a:t>年度より「研究環境向上のための若手研究者雇用支援事業」を実施しています。</a:t>
            </a:r>
            <a:endParaRPr sz="1600">
              <a:latin typeface="BIZ UDPGothic"/>
              <a:cs typeface="BIZ UDPGothic"/>
            </a:endParaRPr>
          </a:p>
        </p:txBody>
      </p:sp>
      <p:grpSp>
        <p:nvGrpSpPr>
          <p:cNvPr id="12" name="object 12"/>
          <p:cNvGrpSpPr/>
          <p:nvPr/>
        </p:nvGrpSpPr>
        <p:grpSpPr>
          <a:xfrm>
            <a:off x="7386828" y="2872422"/>
            <a:ext cx="3725545" cy="930275"/>
            <a:chOff x="7386828" y="2872422"/>
            <a:chExt cx="3725545" cy="930275"/>
          </a:xfrm>
        </p:grpSpPr>
        <p:pic>
          <p:nvPicPr>
            <p:cNvPr id="13" name="object 13"/>
            <p:cNvPicPr/>
            <p:nvPr/>
          </p:nvPicPr>
          <p:blipFill>
            <a:blip r:embed="rId2" cstate="print"/>
            <a:stretch>
              <a:fillRect/>
            </a:stretch>
          </p:blipFill>
          <p:spPr>
            <a:xfrm>
              <a:off x="7386828" y="3201924"/>
              <a:ext cx="557783" cy="600456"/>
            </a:xfrm>
            <a:prstGeom prst="rect">
              <a:avLst/>
            </a:prstGeom>
          </p:spPr>
        </p:pic>
        <p:sp>
          <p:nvSpPr>
            <p:cNvPr id="14" name="object 14"/>
            <p:cNvSpPr/>
            <p:nvPr/>
          </p:nvSpPr>
          <p:spPr>
            <a:xfrm>
              <a:off x="7552817" y="2880360"/>
              <a:ext cx="3551554" cy="788035"/>
            </a:xfrm>
            <a:custGeom>
              <a:avLst/>
              <a:gdLst/>
              <a:ahLst/>
              <a:cxnLst/>
              <a:rect l="l" t="t" r="r" b="b"/>
              <a:pathLst>
                <a:path w="3551554" h="788035">
                  <a:moveTo>
                    <a:pt x="382650" y="131317"/>
                  </a:moveTo>
                  <a:lnTo>
                    <a:pt x="392971" y="80206"/>
                  </a:lnTo>
                  <a:lnTo>
                    <a:pt x="421116" y="38465"/>
                  </a:lnTo>
                  <a:lnTo>
                    <a:pt x="462857" y="10320"/>
                  </a:lnTo>
                  <a:lnTo>
                    <a:pt x="513968" y="0"/>
                  </a:lnTo>
                  <a:lnTo>
                    <a:pt x="910716" y="0"/>
                  </a:lnTo>
                  <a:lnTo>
                    <a:pt x="1702815" y="0"/>
                  </a:lnTo>
                  <a:lnTo>
                    <a:pt x="3419729" y="0"/>
                  </a:lnTo>
                  <a:lnTo>
                    <a:pt x="3470840" y="10320"/>
                  </a:lnTo>
                  <a:lnTo>
                    <a:pt x="3512581" y="38465"/>
                  </a:lnTo>
                  <a:lnTo>
                    <a:pt x="3540726" y="80206"/>
                  </a:lnTo>
                  <a:lnTo>
                    <a:pt x="3551047" y="131317"/>
                  </a:lnTo>
                  <a:lnTo>
                    <a:pt x="3551047" y="328294"/>
                  </a:lnTo>
                  <a:lnTo>
                    <a:pt x="3551047" y="656589"/>
                  </a:lnTo>
                  <a:lnTo>
                    <a:pt x="3540726" y="707701"/>
                  </a:lnTo>
                  <a:lnTo>
                    <a:pt x="3512581" y="749442"/>
                  </a:lnTo>
                  <a:lnTo>
                    <a:pt x="3470840" y="777587"/>
                  </a:lnTo>
                  <a:lnTo>
                    <a:pt x="3419729" y="787907"/>
                  </a:lnTo>
                  <a:lnTo>
                    <a:pt x="1702815" y="787907"/>
                  </a:lnTo>
                  <a:lnTo>
                    <a:pt x="910716" y="787907"/>
                  </a:lnTo>
                  <a:lnTo>
                    <a:pt x="513968" y="787907"/>
                  </a:lnTo>
                  <a:lnTo>
                    <a:pt x="462857" y="777587"/>
                  </a:lnTo>
                  <a:lnTo>
                    <a:pt x="421116" y="749442"/>
                  </a:lnTo>
                  <a:lnTo>
                    <a:pt x="392971" y="707701"/>
                  </a:lnTo>
                  <a:lnTo>
                    <a:pt x="382650" y="656589"/>
                  </a:lnTo>
                  <a:lnTo>
                    <a:pt x="382650" y="328294"/>
                  </a:lnTo>
                  <a:lnTo>
                    <a:pt x="0" y="321817"/>
                  </a:lnTo>
                  <a:lnTo>
                    <a:pt x="382650" y="131317"/>
                  </a:lnTo>
                  <a:close/>
                </a:path>
              </a:pathLst>
            </a:custGeom>
            <a:ln w="15875">
              <a:solidFill>
                <a:srgbClr val="39427A"/>
              </a:solidFill>
            </a:ln>
          </p:spPr>
          <p:txBody>
            <a:bodyPr wrap="square" lIns="0" tIns="0" rIns="0" bIns="0" rtlCol="0"/>
            <a:lstStyle/>
            <a:p>
              <a:endParaRPr/>
            </a:p>
          </p:txBody>
        </p:sp>
      </p:grpSp>
      <p:sp>
        <p:nvSpPr>
          <p:cNvPr id="15" name="object 15"/>
          <p:cNvSpPr txBox="1"/>
          <p:nvPr/>
        </p:nvSpPr>
        <p:spPr>
          <a:xfrm>
            <a:off x="8139810" y="3016757"/>
            <a:ext cx="2762250" cy="513080"/>
          </a:xfrm>
          <a:prstGeom prst="rect">
            <a:avLst/>
          </a:prstGeom>
        </p:spPr>
        <p:txBody>
          <a:bodyPr vert="horz" wrap="square" lIns="0" tIns="12065" rIns="0" bIns="0" rtlCol="0">
            <a:spAutoFit/>
          </a:bodyPr>
          <a:lstStyle/>
          <a:p>
            <a:pPr marL="1905" algn="ctr">
              <a:lnSpc>
                <a:spcPct val="100000"/>
              </a:lnSpc>
              <a:spcBef>
                <a:spcPts val="95"/>
              </a:spcBef>
            </a:pPr>
            <a:r>
              <a:rPr sz="1600" spc="-30" dirty="0">
                <a:solidFill>
                  <a:srgbClr val="39427A"/>
                </a:solidFill>
                <a:latin typeface="BIZ UDPGothic"/>
                <a:cs typeface="BIZ UDPGothic"/>
              </a:rPr>
              <a:t>まずは受入研究機関が</a:t>
            </a:r>
            <a:endParaRPr sz="1600">
              <a:latin typeface="BIZ UDPGothic"/>
              <a:cs typeface="BIZ UDPGothic"/>
            </a:endParaRPr>
          </a:p>
          <a:p>
            <a:pPr algn="ctr">
              <a:lnSpc>
                <a:spcPct val="100000"/>
              </a:lnSpc>
            </a:pPr>
            <a:r>
              <a:rPr sz="1600" spc="-35" dirty="0">
                <a:solidFill>
                  <a:srgbClr val="39427A"/>
                </a:solidFill>
                <a:latin typeface="BIZ UDPGothic"/>
                <a:cs typeface="BIZ UDPGothic"/>
              </a:rPr>
              <a:t>雇用制度導入機関かチェック！</a:t>
            </a:r>
            <a:endParaRPr sz="1600">
              <a:latin typeface="BIZ UDPGothic"/>
              <a:cs typeface="BIZ UDPGothic"/>
            </a:endParaRPr>
          </a:p>
        </p:txBody>
      </p:sp>
      <p:sp>
        <p:nvSpPr>
          <p:cNvPr id="16" name="object 16"/>
          <p:cNvSpPr/>
          <p:nvPr/>
        </p:nvSpPr>
        <p:spPr>
          <a:xfrm>
            <a:off x="3957065" y="3818128"/>
            <a:ext cx="1760220" cy="353060"/>
          </a:xfrm>
          <a:custGeom>
            <a:avLst/>
            <a:gdLst/>
            <a:ahLst/>
            <a:cxnLst/>
            <a:rect l="l" t="t" r="r" b="b"/>
            <a:pathLst>
              <a:path w="1760220" h="353060">
                <a:moveTo>
                  <a:pt x="68199" y="277749"/>
                </a:moveTo>
                <a:lnTo>
                  <a:pt x="0" y="328676"/>
                </a:lnTo>
                <a:lnTo>
                  <a:pt x="81787" y="352679"/>
                </a:lnTo>
                <a:lnTo>
                  <a:pt x="77665" y="329946"/>
                </a:lnTo>
                <a:lnTo>
                  <a:pt x="64770" y="329946"/>
                </a:lnTo>
                <a:lnTo>
                  <a:pt x="60198" y="304927"/>
                </a:lnTo>
                <a:lnTo>
                  <a:pt x="72719" y="302674"/>
                </a:lnTo>
                <a:lnTo>
                  <a:pt x="68199" y="277749"/>
                </a:lnTo>
                <a:close/>
              </a:path>
              <a:path w="1760220" h="353060">
                <a:moveTo>
                  <a:pt x="72719" y="302674"/>
                </a:moveTo>
                <a:lnTo>
                  <a:pt x="60198" y="304927"/>
                </a:lnTo>
                <a:lnTo>
                  <a:pt x="64770" y="329946"/>
                </a:lnTo>
                <a:lnTo>
                  <a:pt x="77257" y="327698"/>
                </a:lnTo>
                <a:lnTo>
                  <a:pt x="72719" y="302674"/>
                </a:lnTo>
                <a:close/>
              </a:path>
              <a:path w="1760220" h="353060">
                <a:moveTo>
                  <a:pt x="77257" y="327698"/>
                </a:moveTo>
                <a:lnTo>
                  <a:pt x="64770" y="329946"/>
                </a:lnTo>
                <a:lnTo>
                  <a:pt x="77665" y="329946"/>
                </a:lnTo>
                <a:lnTo>
                  <a:pt x="77257" y="327698"/>
                </a:lnTo>
                <a:close/>
              </a:path>
              <a:path w="1760220" h="353060">
                <a:moveTo>
                  <a:pt x="1755521" y="0"/>
                </a:moveTo>
                <a:lnTo>
                  <a:pt x="72719" y="302674"/>
                </a:lnTo>
                <a:lnTo>
                  <a:pt x="77257" y="327698"/>
                </a:lnTo>
                <a:lnTo>
                  <a:pt x="1759966" y="24892"/>
                </a:lnTo>
                <a:lnTo>
                  <a:pt x="1755521" y="0"/>
                </a:lnTo>
                <a:close/>
              </a:path>
            </a:pathLst>
          </a:custGeom>
          <a:solidFill>
            <a:srgbClr val="39427A"/>
          </a:solidFill>
        </p:spPr>
        <p:txBody>
          <a:bodyPr wrap="square" lIns="0" tIns="0" rIns="0" bIns="0" rtlCol="0"/>
          <a:lstStyle/>
          <a:p>
            <a:endParaRPr/>
          </a:p>
        </p:txBody>
      </p:sp>
      <p:grpSp>
        <p:nvGrpSpPr>
          <p:cNvPr id="17" name="object 17"/>
          <p:cNvGrpSpPr/>
          <p:nvPr/>
        </p:nvGrpSpPr>
        <p:grpSpPr>
          <a:xfrm>
            <a:off x="4925864" y="3165557"/>
            <a:ext cx="3542665" cy="1047750"/>
            <a:chOff x="4925864" y="3165557"/>
            <a:chExt cx="3542665" cy="1047750"/>
          </a:xfrm>
        </p:grpSpPr>
        <p:sp>
          <p:nvSpPr>
            <p:cNvPr id="18" name="object 18"/>
            <p:cNvSpPr/>
            <p:nvPr/>
          </p:nvSpPr>
          <p:spPr>
            <a:xfrm>
              <a:off x="6784467" y="3810507"/>
              <a:ext cx="1684020" cy="402590"/>
            </a:xfrm>
            <a:custGeom>
              <a:avLst/>
              <a:gdLst/>
              <a:ahLst/>
              <a:cxnLst/>
              <a:rect l="l" t="t" r="r" b="b"/>
              <a:pathLst>
                <a:path w="1684020" h="402589">
                  <a:moveTo>
                    <a:pt x="1606508" y="377776"/>
                  </a:moveTo>
                  <a:lnTo>
                    <a:pt x="1601088" y="402590"/>
                  </a:lnTo>
                  <a:lnTo>
                    <a:pt x="1683638" y="381762"/>
                  </a:lnTo>
                  <a:lnTo>
                    <a:pt x="1682068" y="380492"/>
                  </a:lnTo>
                  <a:lnTo>
                    <a:pt x="1618868" y="380492"/>
                  </a:lnTo>
                  <a:lnTo>
                    <a:pt x="1606508" y="377776"/>
                  </a:lnTo>
                  <a:close/>
                </a:path>
                <a:path w="1684020" h="402589">
                  <a:moveTo>
                    <a:pt x="1611920" y="353000"/>
                  </a:moveTo>
                  <a:lnTo>
                    <a:pt x="1606508" y="377776"/>
                  </a:lnTo>
                  <a:lnTo>
                    <a:pt x="1618868" y="380492"/>
                  </a:lnTo>
                  <a:lnTo>
                    <a:pt x="1624329" y="355727"/>
                  </a:lnTo>
                  <a:lnTo>
                    <a:pt x="1611920" y="353000"/>
                  </a:lnTo>
                  <a:close/>
                </a:path>
                <a:path w="1684020" h="402589">
                  <a:moveTo>
                    <a:pt x="1617344" y="328168"/>
                  </a:moveTo>
                  <a:lnTo>
                    <a:pt x="1611920" y="353000"/>
                  </a:lnTo>
                  <a:lnTo>
                    <a:pt x="1624329" y="355727"/>
                  </a:lnTo>
                  <a:lnTo>
                    <a:pt x="1618868" y="380492"/>
                  </a:lnTo>
                  <a:lnTo>
                    <a:pt x="1682068" y="380492"/>
                  </a:lnTo>
                  <a:lnTo>
                    <a:pt x="1617344" y="328168"/>
                  </a:lnTo>
                  <a:close/>
                </a:path>
                <a:path w="1684020" h="402589">
                  <a:moveTo>
                    <a:pt x="5333" y="0"/>
                  </a:moveTo>
                  <a:lnTo>
                    <a:pt x="0" y="24892"/>
                  </a:lnTo>
                  <a:lnTo>
                    <a:pt x="1606508" y="377776"/>
                  </a:lnTo>
                  <a:lnTo>
                    <a:pt x="1611920" y="353000"/>
                  </a:lnTo>
                  <a:lnTo>
                    <a:pt x="5333" y="0"/>
                  </a:lnTo>
                  <a:close/>
                </a:path>
              </a:pathLst>
            </a:custGeom>
            <a:solidFill>
              <a:srgbClr val="39427A"/>
            </a:solidFill>
          </p:spPr>
          <p:txBody>
            <a:bodyPr wrap="square" lIns="0" tIns="0" rIns="0" bIns="0" rtlCol="0"/>
            <a:lstStyle/>
            <a:p>
              <a:endParaRPr/>
            </a:p>
          </p:txBody>
        </p:sp>
        <p:pic>
          <p:nvPicPr>
            <p:cNvPr id="19" name="object 19"/>
            <p:cNvPicPr/>
            <p:nvPr/>
          </p:nvPicPr>
          <p:blipFill>
            <a:blip r:embed="rId3" cstate="print"/>
            <a:stretch>
              <a:fillRect/>
            </a:stretch>
          </p:blipFill>
          <p:spPr>
            <a:xfrm>
              <a:off x="6915868" y="3275761"/>
              <a:ext cx="149561" cy="120516"/>
            </a:xfrm>
            <a:prstGeom prst="rect">
              <a:avLst/>
            </a:prstGeom>
          </p:spPr>
        </p:pic>
        <p:sp>
          <p:nvSpPr>
            <p:cNvPr id="20" name="object 20"/>
            <p:cNvSpPr/>
            <p:nvPr/>
          </p:nvSpPr>
          <p:spPr>
            <a:xfrm>
              <a:off x="4925864" y="3165557"/>
              <a:ext cx="2362200" cy="422909"/>
            </a:xfrm>
            <a:custGeom>
              <a:avLst/>
              <a:gdLst/>
              <a:ahLst/>
              <a:cxnLst/>
              <a:rect l="l" t="t" r="r" b="b"/>
              <a:pathLst>
                <a:path w="2362200" h="422910">
                  <a:moveTo>
                    <a:pt x="2155862" y="0"/>
                  </a:moveTo>
                  <a:lnTo>
                    <a:pt x="1864887" y="0"/>
                  </a:lnTo>
                  <a:lnTo>
                    <a:pt x="1864887" y="378"/>
                  </a:lnTo>
                  <a:lnTo>
                    <a:pt x="217288" y="378"/>
                  </a:lnTo>
                  <a:lnTo>
                    <a:pt x="167622" y="4798"/>
                  </a:lnTo>
                  <a:lnTo>
                    <a:pt x="121947" y="17383"/>
                  </a:lnTo>
                  <a:lnTo>
                    <a:pt x="81594" y="37119"/>
                  </a:lnTo>
                  <a:lnTo>
                    <a:pt x="47892" y="62993"/>
                  </a:lnTo>
                  <a:lnTo>
                    <a:pt x="22172" y="93992"/>
                  </a:lnTo>
                  <a:lnTo>
                    <a:pt x="5764" y="129103"/>
                  </a:lnTo>
                  <a:lnTo>
                    <a:pt x="0" y="167312"/>
                  </a:lnTo>
                  <a:lnTo>
                    <a:pt x="57" y="255893"/>
                  </a:lnTo>
                  <a:lnTo>
                    <a:pt x="5764" y="293726"/>
                  </a:lnTo>
                  <a:lnTo>
                    <a:pt x="22172" y="328839"/>
                  </a:lnTo>
                  <a:lnTo>
                    <a:pt x="47892" y="359839"/>
                  </a:lnTo>
                  <a:lnTo>
                    <a:pt x="81594" y="385715"/>
                  </a:lnTo>
                  <a:lnTo>
                    <a:pt x="121948" y="405451"/>
                  </a:lnTo>
                  <a:lnTo>
                    <a:pt x="167622" y="418036"/>
                  </a:lnTo>
                  <a:lnTo>
                    <a:pt x="217288" y="422456"/>
                  </a:lnTo>
                  <a:lnTo>
                    <a:pt x="1864887" y="422457"/>
                  </a:lnTo>
                  <a:lnTo>
                    <a:pt x="1864887" y="422835"/>
                  </a:lnTo>
                  <a:lnTo>
                    <a:pt x="2155862" y="422835"/>
                  </a:lnTo>
                  <a:lnTo>
                    <a:pt x="2210645" y="416917"/>
                  </a:lnTo>
                  <a:lnTo>
                    <a:pt x="2247868" y="404286"/>
                  </a:lnTo>
                  <a:lnTo>
                    <a:pt x="217288" y="404286"/>
                  </a:lnTo>
                  <a:lnTo>
                    <a:pt x="165676" y="398972"/>
                  </a:lnTo>
                  <a:lnTo>
                    <a:pt x="119299" y="383984"/>
                  </a:lnTo>
                  <a:lnTo>
                    <a:pt x="80007" y="360752"/>
                  </a:lnTo>
                  <a:lnTo>
                    <a:pt x="49651" y="330706"/>
                  </a:lnTo>
                  <a:lnTo>
                    <a:pt x="30080" y="295277"/>
                  </a:lnTo>
                  <a:lnTo>
                    <a:pt x="23145" y="255893"/>
                  </a:lnTo>
                  <a:lnTo>
                    <a:pt x="23145" y="167312"/>
                  </a:lnTo>
                  <a:lnTo>
                    <a:pt x="30113" y="127932"/>
                  </a:lnTo>
                  <a:lnTo>
                    <a:pt x="49755" y="92504"/>
                  </a:lnTo>
                  <a:lnTo>
                    <a:pt x="80184" y="62459"/>
                  </a:lnTo>
                  <a:lnTo>
                    <a:pt x="119508" y="39228"/>
                  </a:lnTo>
                  <a:lnTo>
                    <a:pt x="165839" y="24240"/>
                  </a:lnTo>
                  <a:lnTo>
                    <a:pt x="217288" y="18927"/>
                  </a:lnTo>
                  <a:lnTo>
                    <a:pt x="2248985" y="18927"/>
                  </a:lnTo>
                  <a:lnTo>
                    <a:pt x="2210645" y="5918"/>
                  </a:lnTo>
                  <a:lnTo>
                    <a:pt x="2155862" y="0"/>
                  </a:lnTo>
                  <a:close/>
                </a:path>
                <a:path w="2362200" h="422910">
                  <a:moveTo>
                    <a:pt x="2248985" y="18927"/>
                  </a:moveTo>
                  <a:lnTo>
                    <a:pt x="1864887" y="18927"/>
                  </a:lnTo>
                  <a:lnTo>
                    <a:pt x="1864887" y="403908"/>
                  </a:lnTo>
                  <a:lnTo>
                    <a:pt x="217288" y="403908"/>
                  </a:lnTo>
                  <a:lnTo>
                    <a:pt x="217288" y="404286"/>
                  </a:lnTo>
                  <a:lnTo>
                    <a:pt x="2247868" y="404286"/>
                  </a:lnTo>
                  <a:lnTo>
                    <a:pt x="2259852" y="400220"/>
                  </a:lnTo>
                  <a:lnTo>
                    <a:pt x="2301527" y="374333"/>
                  </a:lnTo>
                  <a:lnTo>
                    <a:pt x="2333715" y="340843"/>
                  </a:lnTo>
                  <a:lnTo>
                    <a:pt x="2345501" y="318402"/>
                  </a:lnTo>
                  <a:lnTo>
                    <a:pt x="2221993" y="318402"/>
                  </a:lnTo>
                  <a:lnTo>
                    <a:pt x="2215424" y="317544"/>
                  </a:lnTo>
                  <a:lnTo>
                    <a:pt x="2210184" y="314947"/>
                  </a:lnTo>
                  <a:lnTo>
                    <a:pt x="2139538" y="254947"/>
                  </a:lnTo>
                  <a:lnTo>
                    <a:pt x="2053182" y="254947"/>
                  </a:lnTo>
                  <a:lnTo>
                    <a:pt x="2018117" y="246879"/>
                  </a:lnTo>
                  <a:lnTo>
                    <a:pt x="1987701" y="229016"/>
                  </a:lnTo>
                  <a:lnTo>
                    <a:pt x="1965441" y="200418"/>
                  </a:lnTo>
                  <a:lnTo>
                    <a:pt x="1958769" y="168307"/>
                  </a:lnTo>
                  <a:lnTo>
                    <a:pt x="1967508" y="136552"/>
                  </a:lnTo>
                  <a:lnTo>
                    <a:pt x="1991480" y="109022"/>
                  </a:lnTo>
                  <a:lnTo>
                    <a:pt x="2027092" y="91183"/>
                  </a:lnTo>
                  <a:lnTo>
                    <a:pt x="2066999" y="85835"/>
                  </a:lnTo>
                  <a:lnTo>
                    <a:pt x="2335735" y="85835"/>
                  </a:lnTo>
                  <a:lnTo>
                    <a:pt x="2333715" y="81989"/>
                  </a:lnTo>
                  <a:lnTo>
                    <a:pt x="2301527" y="48501"/>
                  </a:lnTo>
                  <a:lnTo>
                    <a:pt x="2259852" y="22614"/>
                  </a:lnTo>
                  <a:lnTo>
                    <a:pt x="2248985" y="18927"/>
                  </a:lnTo>
                  <a:close/>
                </a:path>
                <a:path w="2362200" h="422910">
                  <a:moveTo>
                    <a:pt x="2335735" y="85835"/>
                  </a:moveTo>
                  <a:lnTo>
                    <a:pt x="2066999" y="85835"/>
                  </a:lnTo>
                  <a:lnTo>
                    <a:pt x="2106463" y="92836"/>
                  </a:lnTo>
                  <a:lnTo>
                    <a:pt x="2140746" y="112044"/>
                  </a:lnTo>
                  <a:lnTo>
                    <a:pt x="2161213" y="137159"/>
                  </a:lnTo>
                  <a:lnTo>
                    <a:pt x="2169489" y="165420"/>
                  </a:lnTo>
                  <a:lnTo>
                    <a:pt x="2165656" y="193918"/>
                  </a:lnTo>
                  <a:lnTo>
                    <a:pt x="2149721" y="220310"/>
                  </a:lnTo>
                  <a:lnTo>
                    <a:pt x="2237108" y="294506"/>
                  </a:lnTo>
                  <a:lnTo>
                    <a:pt x="2242777" y="299048"/>
                  </a:lnTo>
                  <a:lnTo>
                    <a:pt x="2242777" y="308512"/>
                  </a:lnTo>
                  <a:lnTo>
                    <a:pt x="2235219" y="314190"/>
                  </a:lnTo>
                  <a:lnTo>
                    <a:pt x="2228916" y="317343"/>
                  </a:lnTo>
                  <a:lnTo>
                    <a:pt x="2221993" y="318402"/>
                  </a:lnTo>
                  <a:lnTo>
                    <a:pt x="2345501" y="318402"/>
                  </a:lnTo>
                  <a:lnTo>
                    <a:pt x="2354462" y="301339"/>
                  </a:lnTo>
                  <a:lnTo>
                    <a:pt x="2361812" y="257408"/>
                  </a:lnTo>
                  <a:lnTo>
                    <a:pt x="2361812" y="165420"/>
                  </a:lnTo>
                  <a:lnTo>
                    <a:pt x="2354462" y="121491"/>
                  </a:lnTo>
                  <a:lnTo>
                    <a:pt x="2335735" y="85835"/>
                  </a:lnTo>
                  <a:close/>
                </a:path>
                <a:path w="2362200" h="422910">
                  <a:moveTo>
                    <a:pt x="2123269" y="241130"/>
                  </a:moveTo>
                  <a:lnTo>
                    <a:pt x="2089399" y="253078"/>
                  </a:lnTo>
                  <a:lnTo>
                    <a:pt x="2053182" y="254947"/>
                  </a:lnTo>
                  <a:lnTo>
                    <a:pt x="2139538" y="254947"/>
                  </a:lnTo>
                  <a:lnTo>
                    <a:pt x="2123269" y="241130"/>
                  </a:lnTo>
                  <a:close/>
                </a:path>
              </a:pathLst>
            </a:custGeom>
            <a:solidFill>
              <a:srgbClr val="39427A"/>
            </a:solidFill>
          </p:spPr>
          <p:txBody>
            <a:bodyPr wrap="square" lIns="0" tIns="0" rIns="0" bIns="0" rtlCol="0"/>
            <a:lstStyle/>
            <a:p>
              <a:endParaRPr/>
            </a:p>
          </p:txBody>
        </p:sp>
      </p:grpSp>
      <p:sp>
        <p:nvSpPr>
          <p:cNvPr id="21" name="object 21"/>
          <p:cNvSpPr txBox="1"/>
          <p:nvPr/>
        </p:nvSpPr>
        <p:spPr>
          <a:xfrm>
            <a:off x="3374897" y="3949700"/>
            <a:ext cx="419734"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39427A"/>
                </a:solidFill>
                <a:latin typeface="Arial"/>
                <a:cs typeface="Arial"/>
              </a:rPr>
              <a:t>Yes</a:t>
            </a:r>
            <a:endParaRPr sz="1800">
              <a:latin typeface="Arial"/>
              <a:cs typeface="Arial"/>
            </a:endParaRPr>
          </a:p>
        </p:txBody>
      </p:sp>
      <p:sp>
        <p:nvSpPr>
          <p:cNvPr id="22" name="object 22"/>
          <p:cNvSpPr txBox="1"/>
          <p:nvPr/>
        </p:nvSpPr>
        <p:spPr>
          <a:xfrm>
            <a:off x="8635745" y="3978655"/>
            <a:ext cx="329565"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39427A"/>
                </a:solidFill>
                <a:latin typeface="Arial"/>
                <a:cs typeface="Arial"/>
              </a:rPr>
              <a:t>No</a:t>
            </a:r>
            <a:endParaRPr sz="1800">
              <a:latin typeface="Arial"/>
              <a:cs typeface="Arial"/>
            </a:endParaRPr>
          </a:p>
        </p:txBody>
      </p:sp>
      <p:sp>
        <p:nvSpPr>
          <p:cNvPr id="23" name="object 23"/>
          <p:cNvSpPr txBox="1"/>
          <p:nvPr/>
        </p:nvSpPr>
        <p:spPr>
          <a:xfrm>
            <a:off x="4306315" y="3247136"/>
            <a:ext cx="3326129" cy="566420"/>
          </a:xfrm>
          <a:prstGeom prst="rect">
            <a:avLst/>
          </a:prstGeom>
        </p:spPr>
        <p:txBody>
          <a:bodyPr vert="horz" wrap="square" lIns="0" tIns="12065" rIns="0" bIns="0" rtlCol="0">
            <a:spAutoFit/>
          </a:bodyPr>
          <a:lstStyle/>
          <a:p>
            <a:pPr marL="772160">
              <a:lnSpc>
                <a:spcPct val="100000"/>
              </a:lnSpc>
              <a:spcBef>
                <a:spcPts val="95"/>
              </a:spcBef>
            </a:pPr>
            <a:r>
              <a:rPr sz="1600" spc="-30" dirty="0">
                <a:solidFill>
                  <a:srgbClr val="222321"/>
                </a:solidFill>
                <a:latin typeface="BIZ UDPGothic"/>
                <a:cs typeface="BIZ UDPGothic"/>
              </a:rPr>
              <a:t>雇用制度導入機関</a:t>
            </a:r>
            <a:endParaRPr sz="1600">
              <a:latin typeface="BIZ UDPGothic"/>
              <a:cs typeface="BIZ UDPGothic"/>
            </a:endParaRPr>
          </a:p>
          <a:p>
            <a:pPr marL="12700">
              <a:lnSpc>
                <a:spcPct val="100000"/>
              </a:lnSpc>
              <a:spcBef>
                <a:spcPts val="900"/>
              </a:spcBef>
            </a:pPr>
            <a:r>
              <a:rPr sz="1050" u="sng" spc="-10" dirty="0">
                <a:solidFill>
                  <a:srgbClr val="7D8088"/>
                </a:solidFill>
                <a:uFill>
                  <a:solidFill>
                    <a:srgbClr val="7D8088"/>
                  </a:solidFill>
                </a:uFill>
                <a:latin typeface="Arial"/>
                <a:cs typeface="Arial"/>
                <a:hlinkClick r:id="rId4"/>
              </a:rPr>
              <a:t>https://www.jsps.go.jp/j-pd/</a:t>
            </a:r>
            <a:r>
              <a:rPr sz="1200" u="sng" spc="-10" dirty="0">
                <a:solidFill>
                  <a:srgbClr val="7D8088"/>
                </a:solidFill>
                <a:uFill>
                  <a:solidFill>
                    <a:srgbClr val="7D8088"/>
                  </a:solidFill>
                </a:uFill>
                <a:latin typeface="Arial"/>
                <a:cs typeface="Arial"/>
                <a:hlinkClick r:id="rId4"/>
              </a:rPr>
              <a:t>pd-koyou</a:t>
            </a:r>
            <a:r>
              <a:rPr sz="1050" u="sng" spc="-10" dirty="0">
                <a:solidFill>
                  <a:srgbClr val="7D8088"/>
                </a:solidFill>
                <a:uFill>
                  <a:solidFill>
                    <a:srgbClr val="7D8088"/>
                  </a:solidFill>
                </a:uFill>
                <a:latin typeface="Arial"/>
                <a:cs typeface="Arial"/>
                <a:hlinkClick r:id="rId4"/>
              </a:rPr>
              <a:t>/tourokukikan.html</a:t>
            </a:r>
            <a:endParaRPr sz="1050">
              <a:latin typeface="Arial"/>
              <a:cs typeface="Arial"/>
            </a:endParaRPr>
          </a:p>
        </p:txBody>
      </p:sp>
      <p:sp>
        <p:nvSpPr>
          <p:cNvPr id="24" name="object 24"/>
          <p:cNvSpPr/>
          <p:nvPr/>
        </p:nvSpPr>
        <p:spPr>
          <a:xfrm>
            <a:off x="321564" y="112775"/>
            <a:ext cx="1777364" cy="600710"/>
          </a:xfrm>
          <a:custGeom>
            <a:avLst/>
            <a:gdLst/>
            <a:ahLst/>
            <a:cxnLst/>
            <a:rect l="l" t="t" r="r" b="b"/>
            <a:pathLst>
              <a:path w="1777364" h="600710">
                <a:moveTo>
                  <a:pt x="1776984" y="100076"/>
                </a:moveTo>
                <a:lnTo>
                  <a:pt x="1769110" y="61137"/>
                </a:lnTo>
                <a:lnTo>
                  <a:pt x="1747659" y="29324"/>
                </a:lnTo>
                <a:lnTo>
                  <a:pt x="1715846" y="7874"/>
                </a:lnTo>
                <a:lnTo>
                  <a:pt x="1676908" y="0"/>
                </a:lnTo>
                <a:lnTo>
                  <a:pt x="100076" y="0"/>
                </a:lnTo>
                <a:lnTo>
                  <a:pt x="61112" y="7874"/>
                </a:lnTo>
                <a:lnTo>
                  <a:pt x="29311" y="29324"/>
                </a:lnTo>
                <a:lnTo>
                  <a:pt x="7861" y="61137"/>
                </a:lnTo>
                <a:lnTo>
                  <a:pt x="0" y="100076"/>
                </a:lnTo>
                <a:lnTo>
                  <a:pt x="0" y="500380"/>
                </a:lnTo>
                <a:lnTo>
                  <a:pt x="7861" y="539330"/>
                </a:lnTo>
                <a:lnTo>
                  <a:pt x="29311" y="571144"/>
                </a:lnTo>
                <a:lnTo>
                  <a:pt x="61112" y="592594"/>
                </a:lnTo>
                <a:lnTo>
                  <a:pt x="100076" y="600456"/>
                </a:lnTo>
                <a:lnTo>
                  <a:pt x="1676908" y="600456"/>
                </a:lnTo>
                <a:lnTo>
                  <a:pt x="1715846" y="592594"/>
                </a:lnTo>
                <a:lnTo>
                  <a:pt x="1747659" y="571144"/>
                </a:lnTo>
                <a:lnTo>
                  <a:pt x="1769110" y="539330"/>
                </a:lnTo>
                <a:lnTo>
                  <a:pt x="1776984" y="500380"/>
                </a:lnTo>
                <a:lnTo>
                  <a:pt x="1776984" y="100076"/>
                </a:lnTo>
                <a:close/>
              </a:path>
            </a:pathLst>
          </a:custGeom>
          <a:solidFill>
            <a:srgbClr val="F7571D"/>
          </a:solidFill>
        </p:spPr>
        <p:txBody>
          <a:bodyPr wrap="square" lIns="0" tIns="0" rIns="0" bIns="0" rtlCol="0"/>
          <a:lstStyle/>
          <a:p>
            <a:endParaRPr/>
          </a:p>
        </p:txBody>
      </p:sp>
      <p:sp>
        <p:nvSpPr>
          <p:cNvPr id="25" name="object 25"/>
          <p:cNvSpPr txBox="1"/>
          <p:nvPr/>
        </p:nvSpPr>
        <p:spPr>
          <a:xfrm>
            <a:off x="551789" y="231470"/>
            <a:ext cx="1318260" cy="391795"/>
          </a:xfrm>
          <a:prstGeom prst="rect">
            <a:avLst/>
          </a:prstGeom>
        </p:spPr>
        <p:txBody>
          <a:bodyPr vert="horz" wrap="square" lIns="0" tIns="12700" rIns="0" bIns="0" rtlCol="0">
            <a:spAutoFit/>
          </a:bodyPr>
          <a:lstStyle/>
          <a:p>
            <a:pPr algn="ctr">
              <a:lnSpc>
                <a:spcPct val="100000"/>
              </a:lnSpc>
              <a:spcBef>
                <a:spcPts val="100"/>
              </a:spcBef>
            </a:pPr>
            <a:r>
              <a:rPr sz="1200" b="1" spc="-10" dirty="0">
                <a:solidFill>
                  <a:srgbClr val="FFFFFF"/>
                </a:solidFill>
                <a:latin typeface="BIZ UDPGothic"/>
                <a:cs typeface="BIZ UDPGothic"/>
              </a:rPr>
              <a:t>PD•RPD</a:t>
            </a:r>
            <a:r>
              <a:rPr sz="1200" b="1" spc="-20" dirty="0">
                <a:solidFill>
                  <a:srgbClr val="FFFFFF"/>
                </a:solidFill>
                <a:latin typeface="BIZ UDPGothic"/>
                <a:cs typeface="BIZ UDPGothic"/>
              </a:rPr>
              <a:t>申請者は</a:t>
            </a:r>
            <a:endParaRPr sz="1200">
              <a:latin typeface="BIZ UDPGothic"/>
              <a:cs typeface="BIZ UDPGothic"/>
            </a:endParaRPr>
          </a:p>
          <a:p>
            <a:pPr algn="ctr">
              <a:lnSpc>
                <a:spcPct val="100000"/>
              </a:lnSpc>
              <a:spcBef>
                <a:spcPts val="5"/>
              </a:spcBef>
            </a:pPr>
            <a:r>
              <a:rPr sz="1200" b="1" spc="-10" dirty="0">
                <a:solidFill>
                  <a:srgbClr val="FFFFFF"/>
                </a:solidFill>
                <a:latin typeface="BIZ UDPGothic"/>
                <a:cs typeface="BIZ UDPGothic"/>
              </a:rPr>
              <a:t>必ず確認！</a:t>
            </a:r>
            <a:endParaRPr sz="1200">
              <a:latin typeface="BIZ UDPGothic"/>
              <a:cs typeface="BIZ UDPGothic"/>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28</a:t>
            </a:r>
          </a:p>
        </p:txBody>
      </p:sp>
      <p:sp>
        <p:nvSpPr>
          <p:cNvPr id="26" name="object 26"/>
          <p:cNvSpPr txBox="1"/>
          <p:nvPr/>
        </p:nvSpPr>
        <p:spPr>
          <a:xfrm>
            <a:off x="1072896" y="1459991"/>
            <a:ext cx="10093960" cy="843280"/>
          </a:xfrm>
          <a:prstGeom prst="rect">
            <a:avLst/>
          </a:prstGeom>
          <a:solidFill>
            <a:srgbClr val="EAEBF6"/>
          </a:solidFill>
        </p:spPr>
        <p:txBody>
          <a:bodyPr vert="horz" wrap="square" lIns="0" tIns="111125" rIns="0" bIns="0" rtlCol="0">
            <a:spAutoFit/>
          </a:bodyPr>
          <a:lstStyle/>
          <a:p>
            <a:pPr marL="91440" marR="104139">
              <a:lnSpc>
                <a:spcPct val="100000"/>
              </a:lnSpc>
              <a:spcBef>
                <a:spcPts val="875"/>
              </a:spcBef>
            </a:pPr>
            <a:r>
              <a:rPr sz="1400" spc="-5" dirty="0">
                <a:solidFill>
                  <a:srgbClr val="40458B"/>
                </a:solidFill>
                <a:latin typeface="BIZ UDPGothic"/>
                <a:cs typeface="BIZ UDPGothic"/>
              </a:rPr>
              <a:t>「特別研究員-</a:t>
            </a:r>
            <a:r>
              <a:rPr sz="1400" dirty="0">
                <a:solidFill>
                  <a:srgbClr val="40458B"/>
                </a:solidFill>
                <a:latin typeface="BIZ UDPGothic"/>
                <a:cs typeface="BIZ UDPGothic"/>
              </a:rPr>
              <a:t>PD等の</a:t>
            </a:r>
            <a:r>
              <a:rPr sz="1400" u="sng" spc="-15" dirty="0">
                <a:solidFill>
                  <a:srgbClr val="40458B"/>
                </a:solidFill>
                <a:uFill>
                  <a:solidFill>
                    <a:srgbClr val="40458B"/>
                  </a:solidFill>
                </a:uFill>
                <a:latin typeface="BIZ UDPGothic"/>
                <a:cs typeface="BIZ UDPGothic"/>
              </a:rPr>
              <a:t>雇用制度導入機関</a:t>
            </a:r>
            <a:r>
              <a:rPr sz="1400" u="none" spc="-15" dirty="0">
                <a:solidFill>
                  <a:srgbClr val="40458B"/>
                </a:solidFill>
                <a:latin typeface="BIZ UDPGothic"/>
                <a:cs typeface="BIZ UDPGothic"/>
              </a:rPr>
              <a:t>」に登録された機関を受入研究機関とし</a:t>
            </a:r>
            <a:r>
              <a:rPr sz="1400" u="sng" spc="-15" dirty="0">
                <a:solidFill>
                  <a:srgbClr val="40458B"/>
                </a:solidFill>
                <a:uFill>
                  <a:solidFill>
                    <a:srgbClr val="40458B"/>
                  </a:solidFill>
                </a:uFill>
                <a:latin typeface="BIZ UDPGothic"/>
                <a:cs typeface="BIZ UDPGothic"/>
              </a:rPr>
              <a:t>受入研究機関に雇用される</a:t>
            </a:r>
            <a:r>
              <a:rPr sz="1400" u="sng" dirty="0">
                <a:solidFill>
                  <a:srgbClr val="40458B"/>
                </a:solidFill>
                <a:uFill>
                  <a:solidFill>
                    <a:srgbClr val="40458B"/>
                  </a:solidFill>
                </a:uFill>
                <a:latin typeface="BIZ UDPGothic"/>
                <a:cs typeface="BIZ UDPGothic"/>
              </a:rPr>
              <a:t>PD</a:t>
            </a:r>
            <a:r>
              <a:rPr sz="1400" u="sng" spc="-10" dirty="0">
                <a:solidFill>
                  <a:srgbClr val="40458B"/>
                </a:solidFill>
                <a:uFill>
                  <a:solidFill>
                    <a:srgbClr val="40458B"/>
                  </a:solidFill>
                </a:uFill>
                <a:latin typeface="BIZ UDPGothic"/>
                <a:cs typeface="BIZ UDPGothic"/>
              </a:rPr>
              <a:t>・RPD</a:t>
            </a:r>
            <a:r>
              <a:rPr sz="1400" u="sng" spc="-15" dirty="0">
                <a:solidFill>
                  <a:srgbClr val="40458B"/>
                </a:solidFill>
                <a:uFill>
                  <a:solidFill>
                    <a:srgbClr val="40458B"/>
                  </a:solidFill>
                </a:uFill>
                <a:latin typeface="BIZ UDPGothic"/>
                <a:cs typeface="BIZ UDPGothic"/>
              </a:rPr>
              <a:t>と、雇用さ</a:t>
            </a:r>
            <a:r>
              <a:rPr sz="1400" u="sng" spc="-5" dirty="0">
                <a:solidFill>
                  <a:srgbClr val="40458B"/>
                </a:solidFill>
                <a:uFill>
                  <a:solidFill>
                    <a:srgbClr val="40458B"/>
                  </a:solidFill>
                </a:uFill>
                <a:latin typeface="BIZ UDPGothic"/>
                <a:cs typeface="BIZ UDPGothic"/>
              </a:rPr>
              <a:t>れないＰＤ・</a:t>
            </a:r>
            <a:r>
              <a:rPr sz="1400" u="sng" spc="-10" dirty="0">
                <a:solidFill>
                  <a:srgbClr val="40458B"/>
                </a:solidFill>
                <a:uFill>
                  <a:solidFill>
                    <a:srgbClr val="40458B"/>
                  </a:solidFill>
                </a:uFill>
                <a:latin typeface="BIZ UDPGothic"/>
                <a:cs typeface="BIZ UDPGothic"/>
              </a:rPr>
              <a:t>RPD</a:t>
            </a:r>
            <a:r>
              <a:rPr sz="1400" u="sng" spc="-25" dirty="0">
                <a:solidFill>
                  <a:srgbClr val="40458B"/>
                </a:solidFill>
                <a:uFill>
                  <a:solidFill>
                    <a:srgbClr val="40458B"/>
                  </a:solidFill>
                </a:uFill>
                <a:latin typeface="BIZ UDPGothic"/>
                <a:cs typeface="BIZ UDPGothic"/>
              </a:rPr>
              <a:t>とは、受入方法や採用内定後の取扱いが異なりますので、受入研究機関の選定にあたってご留意ください</a:t>
            </a:r>
            <a:r>
              <a:rPr sz="1400" u="none" spc="-50" dirty="0">
                <a:solidFill>
                  <a:srgbClr val="40458B"/>
                </a:solidFill>
                <a:latin typeface="BIZ UDPGothic"/>
                <a:cs typeface="BIZ UDPGothic"/>
              </a:rPr>
              <a:t>。</a:t>
            </a:r>
            <a:endParaRPr sz="1400">
              <a:latin typeface="BIZ UDPGothic"/>
              <a:cs typeface="BIZ UDPGothic"/>
            </a:endParaRPr>
          </a:p>
          <a:p>
            <a:pPr marL="91440">
              <a:lnSpc>
                <a:spcPct val="100000"/>
              </a:lnSpc>
            </a:pPr>
            <a:r>
              <a:rPr sz="1400" spc="-20" dirty="0">
                <a:solidFill>
                  <a:srgbClr val="40458B"/>
                </a:solidFill>
                <a:latin typeface="BIZ UDPGothic"/>
                <a:cs typeface="BIZ UDPGothic"/>
              </a:rPr>
              <a:t>受入研究機関として希望する研究機関が雇用制度導入機関であるかについて、</a:t>
            </a:r>
            <a:r>
              <a:rPr sz="1400" u="sng" spc="-20" dirty="0">
                <a:solidFill>
                  <a:srgbClr val="40458B"/>
                </a:solidFill>
                <a:uFill>
                  <a:solidFill>
                    <a:srgbClr val="40458B"/>
                  </a:solidFill>
                </a:uFill>
                <a:latin typeface="BIZ UDPGothic"/>
                <a:cs typeface="BIZ UDPGothic"/>
              </a:rPr>
              <a:t>申請前に必ず確認してください</a:t>
            </a:r>
            <a:r>
              <a:rPr sz="1400" u="none" spc="-50" dirty="0">
                <a:solidFill>
                  <a:srgbClr val="40458B"/>
                </a:solidFill>
                <a:latin typeface="BIZ UDPGothic"/>
                <a:cs typeface="BIZ UDPGothic"/>
              </a:rPr>
              <a:t>。</a:t>
            </a:r>
            <a:endParaRPr sz="1400">
              <a:latin typeface="BIZ UDPGothic"/>
              <a:cs typeface="BIZ UD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6858000"/>
            <a:chOff x="0" y="-1"/>
            <a:chExt cx="12192000" cy="6858000"/>
          </a:xfrm>
        </p:grpSpPr>
        <p:pic>
          <p:nvPicPr>
            <p:cNvPr id="3" name="object 3"/>
            <p:cNvPicPr/>
            <p:nvPr/>
          </p:nvPicPr>
          <p:blipFill>
            <a:blip r:embed="rId2" cstate="print"/>
            <a:stretch>
              <a:fillRect/>
            </a:stretch>
          </p:blipFill>
          <p:spPr>
            <a:xfrm>
              <a:off x="7315200" y="-1"/>
              <a:ext cx="4876800" cy="6858000"/>
            </a:xfrm>
            <a:prstGeom prst="rect">
              <a:avLst/>
            </a:prstGeom>
          </p:spPr>
        </p:pic>
        <p:sp>
          <p:nvSpPr>
            <p:cNvPr id="4" name="object 4"/>
            <p:cNvSpPr/>
            <p:nvPr/>
          </p:nvSpPr>
          <p:spPr>
            <a:xfrm>
              <a:off x="0" y="0"/>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39427A"/>
            </a:solidFill>
          </p:spPr>
          <p:txBody>
            <a:bodyPr wrap="square" lIns="0" tIns="0" rIns="0" bIns="0" rtlCol="0"/>
            <a:lstStyle/>
            <a:p>
              <a:endParaRPr/>
            </a:p>
          </p:txBody>
        </p:sp>
      </p:grpSp>
      <p:sp>
        <p:nvSpPr>
          <p:cNvPr id="5" name="object 5"/>
          <p:cNvSpPr txBox="1"/>
          <p:nvPr/>
        </p:nvSpPr>
        <p:spPr>
          <a:xfrm>
            <a:off x="851103" y="2878023"/>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01</a:t>
            </a:r>
            <a:endParaRPr sz="6600">
              <a:latin typeface="Calibri"/>
              <a:cs typeface="Calibri"/>
            </a:endParaRPr>
          </a:p>
        </p:txBody>
      </p:sp>
      <p:grpSp>
        <p:nvGrpSpPr>
          <p:cNvPr id="6" name="object 6"/>
          <p:cNvGrpSpPr/>
          <p:nvPr/>
        </p:nvGrpSpPr>
        <p:grpSpPr>
          <a:xfrm>
            <a:off x="839724" y="0"/>
            <a:ext cx="11352530" cy="6858000"/>
            <a:chOff x="839724" y="0"/>
            <a:chExt cx="11352530" cy="6858000"/>
          </a:xfrm>
        </p:grpSpPr>
        <p:sp>
          <p:nvSpPr>
            <p:cNvPr id="7" name="object 7"/>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8" name="object 8"/>
            <p:cNvSpPr/>
            <p:nvPr/>
          </p:nvSpPr>
          <p:spPr>
            <a:xfrm>
              <a:off x="7315200" y="0"/>
              <a:ext cx="4876800" cy="6858000"/>
            </a:xfrm>
            <a:custGeom>
              <a:avLst/>
              <a:gdLst/>
              <a:ahLst/>
              <a:cxnLst/>
              <a:rect l="l" t="t" r="r" b="b"/>
              <a:pathLst>
                <a:path w="4876800" h="6858000">
                  <a:moveTo>
                    <a:pt x="4876800" y="0"/>
                  </a:moveTo>
                  <a:lnTo>
                    <a:pt x="0" y="0"/>
                  </a:lnTo>
                  <a:lnTo>
                    <a:pt x="0" y="6858000"/>
                  </a:lnTo>
                  <a:lnTo>
                    <a:pt x="4876800" y="6858000"/>
                  </a:lnTo>
                  <a:lnTo>
                    <a:pt x="4876800" y="0"/>
                  </a:lnTo>
                  <a:close/>
                </a:path>
              </a:pathLst>
            </a:custGeom>
            <a:solidFill>
              <a:srgbClr val="39427A">
                <a:alpha val="11372"/>
              </a:srgbClr>
            </a:solidFill>
          </p:spPr>
          <p:txBody>
            <a:bodyPr wrap="square" lIns="0" tIns="0" rIns="0" bIns="0" rtlCol="0"/>
            <a:lstStyle/>
            <a:p>
              <a:endParaRPr/>
            </a:p>
          </p:txBody>
        </p:sp>
        <p:pic>
          <p:nvPicPr>
            <p:cNvPr id="9" name="object 9"/>
            <p:cNvPicPr/>
            <p:nvPr/>
          </p:nvPicPr>
          <p:blipFill>
            <a:blip r:embed="rId3" cstate="print"/>
            <a:stretch>
              <a:fillRect/>
            </a:stretch>
          </p:blipFill>
          <p:spPr>
            <a:xfrm>
              <a:off x="839724" y="655319"/>
              <a:ext cx="2103120" cy="880872"/>
            </a:xfrm>
            <a:prstGeom prst="rect">
              <a:avLst/>
            </a:prstGeom>
          </p:spPr>
        </p:pic>
      </p:grpSp>
      <p:sp>
        <p:nvSpPr>
          <p:cNvPr id="10" name="object 10" descr="$PPTXTitle"/>
          <p:cNvSpPr txBox="1">
            <a:spLocks noGrp="1"/>
          </p:cNvSpPr>
          <p:nvPr>
            <p:ph type="title"/>
          </p:nvPr>
        </p:nvSpPr>
        <p:spPr>
          <a:xfrm>
            <a:off x="2127250" y="3133166"/>
            <a:ext cx="4600575"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BIZ UDPGothic"/>
                <a:cs typeface="BIZ UDPGothic"/>
              </a:rPr>
              <a:t>特別研究員事業の概要</a:t>
            </a:r>
            <a:endParaRPr sz="3600">
              <a:latin typeface="BIZ UDPGothic"/>
              <a:cs typeface="BIZ UDPGothic"/>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81610">
              <a:lnSpc>
                <a:spcPts val="1605"/>
              </a:lnSpc>
            </a:pPr>
            <a:r>
              <a:rPr spc="-50"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7309104" y="2406395"/>
              <a:ext cx="4002404" cy="59690"/>
            </a:xfrm>
            <a:custGeom>
              <a:avLst/>
              <a:gdLst/>
              <a:ahLst/>
              <a:cxnLst/>
              <a:rect l="l" t="t" r="r" b="b"/>
              <a:pathLst>
                <a:path w="4002404" h="59689">
                  <a:moveTo>
                    <a:pt x="0" y="59436"/>
                  </a:moveTo>
                  <a:lnTo>
                    <a:pt x="4002024" y="59436"/>
                  </a:lnTo>
                  <a:lnTo>
                    <a:pt x="4002024" y="0"/>
                  </a:lnTo>
                  <a:lnTo>
                    <a:pt x="0" y="0"/>
                  </a:lnTo>
                  <a:lnTo>
                    <a:pt x="0" y="59436"/>
                  </a:lnTo>
                  <a:close/>
                </a:path>
              </a:pathLst>
            </a:custGeom>
            <a:solidFill>
              <a:srgbClr val="92959C"/>
            </a:solidFill>
          </p:spPr>
          <p:txBody>
            <a:bodyPr wrap="square" lIns="0" tIns="0" rIns="0" bIns="0" rtlCol="0"/>
            <a:lstStyle/>
            <a:p>
              <a:endParaRPr/>
            </a:p>
          </p:txBody>
        </p:sp>
        <p:pic>
          <p:nvPicPr>
            <p:cNvPr id="4" name="object 4"/>
            <p:cNvPicPr/>
            <p:nvPr/>
          </p:nvPicPr>
          <p:blipFill>
            <a:blip r:embed="rId2" cstate="print"/>
            <a:stretch>
              <a:fillRect/>
            </a:stretch>
          </p:blipFill>
          <p:spPr>
            <a:xfrm>
              <a:off x="7315200" y="0"/>
              <a:ext cx="4876800" cy="6857998"/>
            </a:xfrm>
            <a:prstGeom prst="rect">
              <a:avLst/>
            </a:prstGeom>
          </p:spPr>
        </p:pic>
        <p:sp>
          <p:nvSpPr>
            <p:cNvPr id="5" name="object 5"/>
            <p:cNvSpPr/>
            <p:nvPr/>
          </p:nvSpPr>
          <p:spPr>
            <a:xfrm>
              <a:off x="0" y="0"/>
              <a:ext cx="7309484" cy="6858000"/>
            </a:xfrm>
            <a:custGeom>
              <a:avLst/>
              <a:gdLst/>
              <a:ahLst/>
              <a:cxnLst/>
              <a:rect l="l" t="t" r="r" b="b"/>
              <a:pathLst>
                <a:path w="7309484" h="6858000">
                  <a:moveTo>
                    <a:pt x="0" y="6857999"/>
                  </a:moveTo>
                  <a:lnTo>
                    <a:pt x="7309104" y="6858000"/>
                  </a:lnTo>
                  <a:lnTo>
                    <a:pt x="7309104" y="0"/>
                  </a:lnTo>
                  <a:lnTo>
                    <a:pt x="0" y="0"/>
                  </a:lnTo>
                  <a:lnTo>
                    <a:pt x="0" y="6858000"/>
                  </a:lnTo>
                  <a:close/>
                </a:path>
              </a:pathLst>
            </a:custGeom>
            <a:solidFill>
              <a:srgbClr val="39427A"/>
            </a:solidFill>
          </p:spPr>
          <p:txBody>
            <a:bodyPr wrap="square" lIns="0" tIns="0" rIns="0" bIns="0" rtlCol="0"/>
            <a:lstStyle/>
            <a:p>
              <a:endParaRPr/>
            </a:p>
          </p:txBody>
        </p:sp>
      </p:grpSp>
      <p:sp>
        <p:nvSpPr>
          <p:cNvPr id="6" name="object 6"/>
          <p:cNvSpPr txBox="1"/>
          <p:nvPr/>
        </p:nvSpPr>
        <p:spPr>
          <a:xfrm>
            <a:off x="851103" y="2864307"/>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04</a:t>
            </a:r>
            <a:endParaRPr sz="6600">
              <a:latin typeface="Calibri"/>
              <a:cs typeface="Calibri"/>
            </a:endParaRPr>
          </a:p>
        </p:txBody>
      </p:sp>
      <p:grpSp>
        <p:nvGrpSpPr>
          <p:cNvPr id="7" name="object 7"/>
          <p:cNvGrpSpPr/>
          <p:nvPr/>
        </p:nvGrpSpPr>
        <p:grpSpPr>
          <a:xfrm>
            <a:off x="1863725" y="0"/>
            <a:ext cx="10328275" cy="6858000"/>
            <a:chOff x="1863725" y="0"/>
            <a:chExt cx="10328275" cy="6858000"/>
          </a:xfrm>
        </p:grpSpPr>
        <p:sp>
          <p:nvSpPr>
            <p:cNvPr id="8" name="object 8"/>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9" name="object 9"/>
            <p:cNvSpPr/>
            <p:nvPr/>
          </p:nvSpPr>
          <p:spPr>
            <a:xfrm>
              <a:off x="7327391" y="0"/>
              <a:ext cx="4864735" cy="6858000"/>
            </a:xfrm>
            <a:custGeom>
              <a:avLst/>
              <a:gdLst/>
              <a:ahLst/>
              <a:cxnLst/>
              <a:rect l="l" t="t" r="r" b="b"/>
              <a:pathLst>
                <a:path w="4864734" h="6858000">
                  <a:moveTo>
                    <a:pt x="0" y="0"/>
                  </a:moveTo>
                  <a:lnTo>
                    <a:pt x="0" y="6858000"/>
                  </a:lnTo>
                  <a:lnTo>
                    <a:pt x="4864607" y="6858000"/>
                  </a:lnTo>
                  <a:lnTo>
                    <a:pt x="4864608" y="0"/>
                  </a:lnTo>
                  <a:lnTo>
                    <a:pt x="0" y="0"/>
                  </a:lnTo>
                  <a:close/>
                </a:path>
              </a:pathLst>
            </a:custGeom>
            <a:solidFill>
              <a:srgbClr val="39427A">
                <a:alpha val="30195"/>
              </a:srgbClr>
            </a:solidFill>
          </p:spPr>
          <p:txBody>
            <a:bodyPr wrap="square" lIns="0" tIns="0" rIns="0" bIns="0" rtlCol="0"/>
            <a:lstStyle/>
            <a:p>
              <a:endParaRPr/>
            </a:p>
          </p:txBody>
        </p:sp>
      </p:grpSp>
      <p:sp>
        <p:nvSpPr>
          <p:cNvPr id="10" name="object 10" descr="$PPTXTitle"/>
          <p:cNvSpPr txBox="1">
            <a:spLocks noGrp="1"/>
          </p:cNvSpPr>
          <p:nvPr>
            <p:ph type="title"/>
          </p:nvPr>
        </p:nvSpPr>
        <p:spPr>
          <a:xfrm>
            <a:off x="2127250" y="3163900"/>
            <a:ext cx="3969385" cy="574675"/>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BIZ UDPGothic"/>
                <a:cs typeface="BIZ UDPGothic"/>
              </a:rPr>
              <a:t>審査とスケジュール</a:t>
            </a:r>
            <a:endParaRPr sz="3600">
              <a:latin typeface="BIZ UDPGothic"/>
              <a:cs typeface="BIZ UDP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559046" y="321386"/>
            <a:ext cx="3073400" cy="391795"/>
          </a:xfrm>
          <a:prstGeom prst="rect">
            <a:avLst/>
          </a:prstGeom>
        </p:spPr>
        <p:txBody>
          <a:bodyPr vert="horz" wrap="square" lIns="0" tIns="12700" rIns="0" bIns="0" rtlCol="0">
            <a:spAutoFit/>
          </a:bodyPr>
          <a:lstStyle/>
          <a:p>
            <a:pPr marL="12700">
              <a:lnSpc>
                <a:spcPct val="100000"/>
              </a:lnSpc>
              <a:spcBef>
                <a:spcPts val="100"/>
              </a:spcBef>
            </a:pPr>
            <a:r>
              <a:rPr spc="-15" dirty="0"/>
              <a:t>特別研究員の審査方針</a:t>
            </a:r>
          </a:p>
        </p:txBody>
      </p:sp>
      <p:sp>
        <p:nvSpPr>
          <p:cNvPr id="3" name="object 3"/>
          <p:cNvSpPr/>
          <p:nvPr/>
        </p:nvSpPr>
        <p:spPr>
          <a:xfrm>
            <a:off x="658368" y="1104900"/>
            <a:ext cx="11009630" cy="4968240"/>
          </a:xfrm>
          <a:custGeom>
            <a:avLst/>
            <a:gdLst/>
            <a:ahLst/>
            <a:cxnLst/>
            <a:rect l="l" t="t" r="r" b="b"/>
            <a:pathLst>
              <a:path w="11009630" h="4968240">
                <a:moveTo>
                  <a:pt x="11009376" y="0"/>
                </a:moveTo>
                <a:lnTo>
                  <a:pt x="0" y="0"/>
                </a:lnTo>
                <a:lnTo>
                  <a:pt x="0" y="4968240"/>
                </a:lnTo>
                <a:lnTo>
                  <a:pt x="11009376" y="4968240"/>
                </a:lnTo>
                <a:lnTo>
                  <a:pt x="11009376" y="0"/>
                </a:lnTo>
                <a:close/>
              </a:path>
            </a:pathLst>
          </a:custGeom>
          <a:solidFill>
            <a:srgbClr val="EFEFF0"/>
          </a:solidFill>
        </p:spPr>
        <p:txBody>
          <a:bodyPr wrap="square" lIns="0" tIns="0" rIns="0" bIns="0" rtlCol="0"/>
          <a:lstStyle/>
          <a:p>
            <a:endParaRPr/>
          </a:p>
        </p:txBody>
      </p:sp>
      <p:sp>
        <p:nvSpPr>
          <p:cNvPr id="4" name="object 4"/>
          <p:cNvSpPr txBox="1"/>
          <p:nvPr/>
        </p:nvSpPr>
        <p:spPr>
          <a:xfrm>
            <a:off x="737108" y="1219961"/>
            <a:ext cx="10782300" cy="4796790"/>
          </a:xfrm>
          <a:prstGeom prst="rect">
            <a:avLst/>
          </a:prstGeom>
        </p:spPr>
        <p:txBody>
          <a:bodyPr vert="horz" wrap="square" lIns="0" tIns="12700" rIns="0" bIns="0" rtlCol="0">
            <a:spAutoFit/>
          </a:bodyPr>
          <a:lstStyle/>
          <a:p>
            <a:pPr marL="393700" indent="-381000">
              <a:lnSpc>
                <a:spcPct val="100000"/>
              </a:lnSpc>
              <a:spcBef>
                <a:spcPts val="100"/>
              </a:spcBef>
              <a:buAutoNum type="romanUcPeriod"/>
              <a:tabLst>
                <a:tab pos="393700" algn="l"/>
              </a:tabLst>
            </a:pPr>
            <a:r>
              <a:rPr sz="1800" b="1" spc="-35" dirty="0">
                <a:solidFill>
                  <a:srgbClr val="39427A"/>
                </a:solidFill>
                <a:latin typeface="BIZ UDPGothic"/>
                <a:cs typeface="BIZ UDPGothic"/>
              </a:rPr>
              <a:t>自身の研究課題設定に至る背景が示されており、かつその着想が優れていること。</a:t>
            </a:r>
            <a:endParaRPr sz="1800">
              <a:latin typeface="BIZ UDPGothic"/>
              <a:cs typeface="BIZ UDPGothic"/>
            </a:endParaRPr>
          </a:p>
          <a:p>
            <a:pPr marL="393700">
              <a:lnSpc>
                <a:spcPct val="100000"/>
              </a:lnSpc>
              <a:spcBef>
                <a:spcPts val="1570"/>
              </a:spcBef>
            </a:pPr>
            <a:r>
              <a:rPr sz="1800" b="1" spc="-35" dirty="0">
                <a:solidFill>
                  <a:srgbClr val="39427A"/>
                </a:solidFill>
                <a:latin typeface="BIZ UDPGothic"/>
                <a:cs typeface="BIZ UDPGothic"/>
              </a:rPr>
              <a:t>また、研究の方法にオリジナリティがあり、自身の研究課題の今後の展望が示されていること。</a:t>
            </a:r>
            <a:endParaRPr sz="1800">
              <a:latin typeface="BIZ UDPGothic"/>
              <a:cs typeface="BIZ UDPGothic"/>
            </a:endParaRPr>
          </a:p>
          <a:p>
            <a:pPr marL="393700" indent="-381000">
              <a:lnSpc>
                <a:spcPct val="100000"/>
              </a:lnSpc>
              <a:spcBef>
                <a:spcPts val="1585"/>
              </a:spcBef>
              <a:buAutoNum type="romanUcPeriod" startAt="2"/>
              <a:tabLst>
                <a:tab pos="393700" algn="l"/>
              </a:tabLst>
            </a:pPr>
            <a:r>
              <a:rPr sz="1800" b="1" spc="-15" dirty="0">
                <a:solidFill>
                  <a:srgbClr val="39427A"/>
                </a:solidFill>
                <a:latin typeface="BIZ UDPGothic"/>
                <a:cs typeface="BIZ UDPGothic"/>
              </a:rPr>
              <a:t>学術の将来を担う優れた研究者となることが十分期待できること。</a:t>
            </a:r>
            <a:endParaRPr sz="1800">
              <a:latin typeface="BIZ UDPGothic"/>
              <a:cs typeface="BIZ UDPGothic"/>
            </a:endParaRPr>
          </a:p>
          <a:p>
            <a:pPr marL="372110" marR="158750" indent="-360045">
              <a:lnSpc>
                <a:spcPct val="150000"/>
              </a:lnSpc>
              <a:spcBef>
                <a:spcPts val="505"/>
              </a:spcBef>
              <a:buAutoNum type="romanUcPeriod" startAt="2"/>
              <a:tabLst>
                <a:tab pos="372110" algn="l"/>
                <a:tab pos="393700" algn="l"/>
              </a:tabLst>
            </a:pPr>
            <a:r>
              <a:rPr sz="1800" b="1" dirty="0">
                <a:solidFill>
                  <a:srgbClr val="39427A"/>
                </a:solidFill>
                <a:latin typeface="BIZ UDPGothic"/>
                <a:cs typeface="BIZ UDPGothic"/>
              </a:rPr>
              <a:t>	</a:t>
            </a:r>
            <a:r>
              <a:rPr sz="1800" b="1" u="sng" spc="-25" dirty="0">
                <a:solidFill>
                  <a:srgbClr val="39427A"/>
                </a:solidFill>
                <a:uFill>
                  <a:solidFill>
                    <a:srgbClr val="39427A"/>
                  </a:solidFill>
                </a:uFill>
                <a:latin typeface="BIZ UDPGothic"/>
                <a:cs typeface="BIZ UDPGothic"/>
              </a:rPr>
              <a:t>特別研究員-ＰＤについては、</a:t>
            </a:r>
            <a:r>
              <a:rPr sz="1800" b="1" u="none" spc="-35" dirty="0">
                <a:solidFill>
                  <a:srgbClr val="39427A"/>
                </a:solidFill>
                <a:latin typeface="BIZ UDPGothic"/>
                <a:cs typeface="BIZ UDPGothic"/>
              </a:rPr>
              <a:t>博士課程での研究の単なる継続ではなく、新たな研究環境に身を置いて、自らの研究者としての能力を一層伸ばす意欲が見られること。</a:t>
            </a:r>
            <a:endParaRPr sz="1800">
              <a:latin typeface="BIZ UDPGothic"/>
              <a:cs typeface="BIZ UDPGothic"/>
            </a:endParaRPr>
          </a:p>
          <a:p>
            <a:pPr marL="372110" marR="5080" indent="-360045">
              <a:lnSpc>
                <a:spcPct val="150000"/>
              </a:lnSpc>
              <a:spcBef>
                <a:spcPts val="495"/>
              </a:spcBef>
              <a:buAutoNum type="romanUcPeriod" startAt="2"/>
              <a:tabLst>
                <a:tab pos="372110" algn="l"/>
                <a:tab pos="393700" algn="l"/>
              </a:tabLst>
            </a:pPr>
            <a:r>
              <a:rPr sz="1800" b="1" dirty="0">
                <a:solidFill>
                  <a:srgbClr val="39427A"/>
                </a:solidFill>
                <a:latin typeface="BIZ UDPGothic"/>
                <a:cs typeface="BIZ UDPGothic"/>
              </a:rPr>
              <a:t>	</a:t>
            </a:r>
            <a:r>
              <a:rPr sz="1800" b="1" u="sng" spc="-25" dirty="0">
                <a:solidFill>
                  <a:srgbClr val="39427A"/>
                </a:solidFill>
                <a:uFill>
                  <a:solidFill>
                    <a:srgbClr val="39427A"/>
                  </a:solidFill>
                </a:uFill>
                <a:latin typeface="BIZ UDPGothic"/>
                <a:cs typeface="BIZ UDPGothic"/>
              </a:rPr>
              <a:t>特別研究員-ＰＤについては、</a:t>
            </a:r>
            <a:r>
              <a:rPr sz="1800" b="1" u="none" spc="-10" dirty="0">
                <a:solidFill>
                  <a:srgbClr val="39427A"/>
                </a:solidFill>
                <a:latin typeface="BIZ UDPGothic"/>
                <a:cs typeface="BIZ UDPGothic"/>
              </a:rPr>
              <a:t>やむを得ない事由がある場合を除き、大学院博士課程在学当時</a:t>
            </a:r>
            <a:r>
              <a:rPr sz="1800" b="1" u="none" dirty="0">
                <a:solidFill>
                  <a:srgbClr val="39427A"/>
                </a:solidFill>
                <a:latin typeface="BIZ UDPGothic"/>
                <a:cs typeface="BIZ UDPGothic"/>
              </a:rPr>
              <a:t>（</a:t>
            </a:r>
            <a:r>
              <a:rPr sz="1800" b="1" u="none" spc="-15" dirty="0">
                <a:solidFill>
                  <a:srgbClr val="39427A"/>
                </a:solidFill>
                <a:latin typeface="BIZ UDPGothic"/>
                <a:cs typeface="BIZ UDPGothic"/>
              </a:rPr>
              <a:t>修士課程</a:t>
            </a:r>
            <a:r>
              <a:rPr sz="1800" b="1" u="none" spc="-25" dirty="0">
                <a:solidFill>
                  <a:srgbClr val="39427A"/>
                </a:solidFill>
                <a:latin typeface="BIZ UDPGothic"/>
                <a:cs typeface="BIZ UDPGothic"/>
              </a:rPr>
              <a:t>として取り扱われる大学院博士課程前期は含まない</a:t>
            </a:r>
            <a:r>
              <a:rPr sz="1800" b="1" u="none" spc="-10" dirty="0">
                <a:solidFill>
                  <a:srgbClr val="39427A"/>
                </a:solidFill>
                <a:latin typeface="BIZ UDPGothic"/>
                <a:cs typeface="BIZ UDPGothic"/>
              </a:rPr>
              <a:t>）</a:t>
            </a:r>
            <a:r>
              <a:rPr sz="1800" b="1" u="none" spc="-25" dirty="0">
                <a:solidFill>
                  <a:srgbClr val="39427A"/>
                </a:solidFill>
                <a:latin typeface="BIZ UDPGothic"/>
                <a:cs typeface="BIZ UDPGothic"/>
              </a:rPr>
              <a:t>の所属大学等研究機関</a:t>
            </a:r>
            <a:r>
              <a:rPr sz="1800" b="1" u="none" spc="-10" dirty="0">
                <a:solidFill>
                  <a:srgbClr val="39427A"/>
                </a:solidFill>
                <a:latin typeface="BIZ UDPGothic"/>
                <a:cs typeface="BIZ UDPGothic"/>
              </a:rPr>
              <a:t>（</a:t>
            </a:r>
            <a:r>
              <a:rPr sz="1800" b="1" u="none" spc="-25" dirty="0">
                <a:solidFill>
                  <a:srgbClr val="39427A"/>
                </a:solidFill>
                <a:latin typeface="BIZ UDPGothic"/>
                <a:cs typeface="BIZ UDPGothic"/>
              </a:rPr>
              <a:t>出身研究機関</a:t>
            </a:r>
            <a:r>
              <a:rPr sz="1800" b="1" u="none" spc="-10" dirty="0">
                <a:solidFill>
                  <a:srgbClr val="39427A"/>
                </a:solidFill>
                <a:latin typeface="BIZ UDPGothic"/>
                <a:cs typeface="BIZ UDPGothic"/>
              </a:rPr>
              <a:t>）</a:t>
            </a:r>
            <a:r>
              <a:rPr sz="1800" b="1" u="none" spc="-30" dirty="0">
                <a:solidFill>
                  <a:srgbClr val="39427A"/>
                </a:solidFill>
                <a:latin typeface="BIZ UDPGothic"/>
                <a:cs typeface="BIZ UDPGothic"/>
              </a:rPr>
              <a:t>を受入研究</a:t>
            </a:r>
            <a:r>
              <a:rPr sz="1800" b="1" u="none" spc="-35" dirty="0">
                <a:solidFill>
                  <a:srgbClr val="39427A"/>
                </a:solidFill>
                <a:latin typeface="BIZ UDPGothic"/>
                <a:cs typeface="BIZ UDPGothic"/>
              </a:rPr>
              <a:t>機関に選定する者、及び大学院博士課程在学当時の学籍上の研究指導者を受入研究者に選定する者は採</a:t>
            </a:r>
            <a:r>
              <a:rPr sz="1800" b="1" u="none" spc="-20" dirty="0">
                <a:solidFill>
                  <a:srgbClr val="39427A"/>
                </a:solidFill>
                <a:latin typeface="BIZ UDPGothic"/>
                <a:cs typeface="BIZ UDPGothic"/>
              </a:rPr>
              <a:t>用しない。</a:t>
            </a:r>
            <a:endParaRPr sz="1800">
              <a:latin typeface="BIZ UDPGothic"/>
              <a:cs typeface="BIZ UDPGothic"/>
            </a:endParaRPr>
          </a:p>
          <a:p>
            <a:pPr>
              <a:lnSpc>
                <a:spcPct val="100000"/>
              </a:lnSpc>
            </a:pPr>
            <a:endParaRPr sz="1800">
              <a:latin typeface="BIZ UDPGothic"/>
              <a:cs typeface="BIZ UDPGothic"/>
            </a:endParaRPr>
          </a:p>
          <a:p>
            <a:pPr>
              <a:lnSpc>
                <a:spcPct val="100000"/>
              </a:lnSpc>
              <a:spcBef>
                <a:spcPts val="645"/>
              </a:spcBef>
            </a:pPr>
            <a:endParaRPr sz="1800">
              <a:latin typeface="BIZ UDPGothic"/>
              <a:cs typeface="BIZ UDPGothic"/>
            </a:endParaRPr>
          </a:p>
          <a:p>
            <a:pPr marL="165100">
              <a:lnSpc>
                <a:spcPct val="100000"/>
              </a:lnSpc>
              <a:spcBef>
                <a:spcPts val="5"/>
              </a:spcBef>
            </a:pPr>
            <a:r>
              <a:rPr sz="1800" b="1" spc="-5" dirty="0">
                <a:solidFill>
                  <a:srgbClr val="39427A"/>
                </a:solidFill>
                <a:latin typeface="BIZ UDPGothic"/>
                <a:cs typeface="BIZ UDPGothic"/>
              </a:rPr>
              <a:t>※特別研究員-</a:t>
            </a:r>
            <a:r>
              <a:rPr sz="1800" b="1" spc="-10" dirty="0">
                <a:solidFill>
                  <a:srgbClr val="39427A"/>
                </a:solidFill>
                <a:latin typeface="BIZ UDPGothic"/>
                <a:cs typeface="BIZ UDPGothic"/>
              </a:rPr>
              <a:t>RPD</a:t>
            </a:r>
            <a:r>
              <a:rPr sz="1800" b="1" spc="-35" dirty="0">
                <a:solidFill>
                  <a:srgbClr val="39427A"/>
                </a:solidFill>
                <a:latin typeface="BIZ UDPGothic"/>
                <a:cs typeface="BIZ UDPGothic"/>
              </a:rPr>
              <a:t>については、受入研究機関が出身研究機関であっても審査に影響しない。</a:t>
            </a:r>
            <a:endParaRPr sz="1800">
              <a:latin typeface="BIZ UDPGothic"/>
              <a:cs typeface="BIZ UDPGothic"/>
            </a:endParaRPr>
          </a:p>
        </p:txBody>
      </p:sp>
      <p:sp>
        <p:nvSpPr>
          <p:cNvPr id="5" name="object 5"/>
          <p:cNvSpPr txBox="1"/>
          <p:nvPr/>
        </p:nvSpPr>
        <p:spPr>
          <a:xfrm>
            <a:off x="11191113" y="6500653"/>
            <a:ext cx="297180" cy="203835"/>
          </a:xfrm>
          <a:prstGeom prst="rect">
            <a:avLst/>
          </a:prstGeom>
        </p:spPr>
        <p:txBody>
          <a:bodyPr vert="horz" wrap="square" lIns="0" tIns="0" rIns="0" bIns="0" rtlCol="0">
            <a:spAutoFit/>
          </a:bodyPr>
          <a:lstStyle/>
          <a:p>
            <a:pPr marL="12700">
              <a:lnSpc>
                <a:spcPts val="1605"/>
              </a:lnSpc>
            </a:pPr>
            <a:r>
              <a:rPr sz="1400" spc="-25" dirty="0">
                <a:solidFill>
                  <a:srgbClr val="222321"/>
                </a:solidFill>
                <a:latin typeface="BIZ UDPGothic"/>
                <a:cs typeface="BIZ UDPGothic"/>
              </a:rPr>
              <a:t>30</a:t>
            </a:r>
            <a:endParaRPr sz="1400">
              <a:latin typeface="BIZ UDPGothic"/>
              <a:cs typeface="BIZ UDP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3315335">
              <a:lnSpc>
                <a:spcPct val="100000"/>
              </a:lnSpc>
              <a:spcBef>
                <a:spcPts val="100"/>
              </a:spcBef>
            </a:pPr>
            <a:r>
              <a:rPr spc="-10" dirty="0"/>
              <a:t>書面審査項目</a:t>
            </a:r>
            <a:r>
              <a:rPr spc="-20" dirty="0"/>
              <a:t>（</a:t>
            </a:r>
            <a:r>
              <a:rPr spc="-20" dirty="0">
                <a:latin typeface="Arial"/>
                <a:cs typeface="Arial"/>
              </a:rPr>
              <a:t>PD</a:t>
            </a:r>
            <a:r>
              <a:rPr spc="-20" dirty="0"/>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31</a:t>
            </a:r>
          </a:p>
        </p:txBody>
      </p:sp>
      <p:sp>
        <p:nvSpPr>
          <p:cNvPr id="3" name="object 3"/>
          <p:cNvSpPr txBox="1"/>
          <p:nvPr/>
        </p:nvSpPr>
        <p:spPr>
          <a:xfrm>
            <a:off x="824890" y="1045921"/>
            <a:ext cx="10840085" cy="3263900"/>
          </a:xfrm>
          <a:prstGeom prst="rect">
            <a:avLst/>
          </a:prstGeom>
        </p:spPr>
        <p:txBody>
          <a:bodyPr vert="horz" wrap="square" lIns="0" tIns="12700" rIns="0" bIns="0" rtlCol="0">
            <a:spAutoFit/>
          </a:bodyPr>
          <a:lstStyle/>
          <a:p>
            <a:pPr marL="189230" marR="5080" indent="-177165" algn="just">
              <a:lnSpc>
                <a:spcPct val="100000"/>
              </a:lnSpc>
              <a:spcBef>
                <a:spcPts val="100"/>
              </a:spcBef>
            </a:pPr>
            <a:r>
              <a:rPr sz="1800" spc="-20" dirty="0">
                <a:solidFill>
                  <a:srgbClr val="39427A"/>
                </a:solidFill>
                <a:latin typeface="BIZ UDPGothic"/>
                <a:cs typeface="BIZ UDPGothic"/>
              </a:rPr>
              <a:t>① 自身の研究課題設定に至る背景が示されており、かつその着想が優れていること。また、研究の方法にオリ</a:t>
            </a:r>
            <a:r>
              <a:rPr sz="1800" spc="-35" dirty="0">
                <a:solidFill>
                  <a:srgbClr val="39427A"/>
                </a:solidFill>
                <a:latin typeface="BIZ UDPGothic"/>
                <a:cs typeface="BIZ UDPGothic"/>
              </a:rPr>
              <a:t>ジナリティがあり、自身の研究課題の今後の展望が示されていること。くわえて、博士課程での研究の単なる</a:t>
            </a:r>
            <a:r>
              <a:rPr sz="1800" spc="-40" dirty="0">
                <a:solidFill>
                  <a:srgbClr val="39427A"/>
                </a:solidFill>
                <a:latin typeface="BIZ UDPGothic"/>
                <a:cs typeface="BIZ UDPGothic"/>
              </a:rPr>
              <a:t>継続ではなく、新たな研究環境に身を置いて自らの研究者としての能力を一層伸ばす意欲が見られること。</a:t>
            </a:r>
            <a:endParaRPr sz="1800">
              <a:latin typeface="BIZ UDPGothic"/>
              <a:cs typeface="BIZ UDPGothic"/>
            </a:endParaRPr>
          </a:p>
          <a:p>
            <a:pPr marL="12700">
              <a:lnSpc>
                <a:spcPct val="100000"/>
              </a:lnSpc>
              <a:spcBef>
                <a:spcPts val="1705"/>
              </a:spcBef>
            </a:pPr>
            <a:r>
              <a:rPr sz="1800" spc="-15" dirty="0">
                <a:solidFill>
                  <a:srgbClr val="39427A"/>
                </a:solidFill>
                <a:latin typeface="BIZ UDPGothic"/>
                <a:cs typeface="BIZ UDPGothic"/>
              </a:rPr>
              <a:t>② 学術の将来を担う優れた研究者となることが十分期待できること。</a:t>
            </a:r>
            <a:endParaRPr sz="1800">
              <a:latin typeface="BIZ UDPGothic"/>
              <a:cs typeface="BIZ UDPGothic"/>
            </a:endParaRPr>
          </a:p>
          <a:p>
            <a:pPr marL="12700">
              <a:lnSpc>
                <a:spcPct val="100000"/>
              </a:lnSpc>
              <a:spcBef>
                <a:spcPts val="1710"/>
              </a:spcBef>
            </a:pPr>
            <a:r>
              <a:rPr sz="1800" spc="-15" dirty="0">
                <a:solidFill>
                  <a:srgbClr val="39427A"/>
                </a:solidFill>
                <a:latin typeface="BIZ UDPGothic"/>
                <a:cs typeface="BIZ UDPGothic"/>
              </a:rPr>
              <a:t>③ 総合評価</a:t>
            </a:r>
            <a:endParaRPr sz="1800">
              <a:latin typeface="BIZ UDPGothic"/>
              <a:cs typeface="BIZ UDPGothic"/>
            </a:endParaRPr>
          </a:p>
          <a:p>
            <a:pPr>
              <a:lnSpc>
                <a:spcPct val="100000"/>
              </a:lnSpc>
              <a:spcBef>
                <a:spcPts val="1835"/>
              </a:spcBef>
            </a:pPr>
            <a:endParaRPr sz="1800">
              <a:latin typeface="BIZ UDPGothic"/>
              <a:cs typeface="BIZ UDPGothic"/>
            </a:endParaRPr>
          </a:p>
          <a:p>
            <a:pPr marL="12700">
              <a:lnSpc>
                <a:spcPct val="100000"/>
              </a:lnSpc>
            </a:pPr>
            <a:r>
              <a:rPr sz="1500" dirty="0">
                <a:solidFill>
                  <a:srgbClr val="39427A"/>
                </a:solidFill>
                <a:latin typeface="BIZ UDPGothic"/>
                <a:cs typeface="BIZ UDPGothic"/>
              </a:rPr>
              <a:t>・</a:t>
            </a:r>
            <a:r>
              <a:rPr sz="1500" spc="-20" dirty="0">
                <a:solidFill>
                  <a:srgbClr val="39427A"/>
                </a:solidFill>
                <a:latin typeface="BIZ UDPGothic"/>
                <a:cs typeface="BIZ UDPGothic"/>
              </a:rPr>
              <a:t>①～②の項目評価は</a:t>
            </a:r>
            <a:r>
              <a:rPr sz="1500" dirty="0">
                <a:solidFill>
                  <a:srgbClr val="39427A"/>
                </a:solidFill>
                <a:latin typeface="BIZ UDPGothic"/>
                <a:cs typeface="BIZ UDPGothic"/>
              </a:rPr>
              <a:t>5</a:t>
            </a:r>
            <a:r>
              <a:rPr sz="1500" spc="-10" dirty="0">
                <a:solidFill>
                  <a:srgbClr val="39427A"/>
                </a:solidFill>
                <a:latin typeface="BIZ UDPGothic"/>
                <a:cs typeface="BIZ UDPGothic"/>
              </a:rPr>
              <a:t>段階の絶対評価</a:t>
            </a:r>
            <a:endParaRPr sz="1500">
              <a:latin typeface="BIZ UDPGothic"/>
              <a:cs typeface="BIZ UDPGothic"/>
            </a:endParaRPr>
          </a:p>
          <a:p>
            <a:pPr marL="91440" indent="-87630">
              <a:lnSpc>
                <a:spcPct val="100000"/>
              </a:lnSpc>
              <a:spcBef>
                <a:spcPts val="1705"/>
              </a:spcBef>
              <a:buSzPct val="93333"/>
              <a:buChar char="•"/>
              <a:tabLst>
                <a:tab pos="91440" algn="l"/>
              </a:tabLst>
            </a:pPr>
            <a:r>
              <a:rPr sz="1500" spc="-10" dirty="0">
                <a:solidFill>
                  <a:srgbClr val="39427A"/>
                </a:solidFill>
                <a:latin typeface="BIZ UDPGothic"/>
                <a:cs typeface="BIZ UDPGothic"/>
              </a:rPr>
              <a:t>③の総合評価は①～</a:t>
            </a:r>
            <a:r>
              <a:rPr sz="1500" spc="-20" dirty="0">
                <a:solidFill>
                  <a:srgbClr val="39427A"/>
                </a:solidFill>
                <a:latin typeface="BIZ UDPGothic"/>
                <a:cs typeface="BIZ UDPGothic"/>
              </a:rPr>
              <a:t>②の項目評価をもとに総合的に判断した相対評価。各審査委員は下記の比率</a:t>
            </a:r>
            <a:r>
              <a:rPr sz="1500" dirty="0">
                <a:solidFill>
                  <a:srgbClr val="39427A"/>
                </a:solidFill>
                <a:latin typeface="BIZ UDPGothic"/>
                <a:cs typeface="BIZ UDPGothic"/>
              </a:rPr>
              <a:t>（％）</a:t>
            </a:r>
            <a:r>
              <a:rPr sz="1500" spc="-30" dirty="0">
                <a:solidFill>
                  <a:srgbClr val="39427A"/>
                </a:solidFill>
                <a:latin typeface="BIZ UDPGothic"/>
                <a:cs typeface="BIZ UDPGothic"/>
              </a:rPr>
              <a:t>を目安に評点を付すことと</a:t>
            </a:r>
            <a:endParaRPr sz="1500">
              <a:latin typeface="BIZ UDPGothic"/>
              <a:cs typeface="BIZ UDPGothic"/>
            </a:endParaRPr>
          </a:p>
          <a:p>
            <a:pPr marL="189230">
              <a:lnSpc>
                <a:spcPct val="100000"/>
              </a:lnSpc>
            </a:pPr>
            <a:r>
              <a:rPr sz="1500" spc="-20" dirty="0">
                <a:solidFill>
                  <a:srgbClr val="39427A"/>
                </a:solidFill>
                <a:latin typeface="BIZ UDPGothic"/>
                <a:cs typeface="BIZ UDPGothic"/>
              </a:rPr>
              <a:t>している。</a:t>
            </a:r>
            <a:endParaRPr sz="1500">
              <a:latin typeface="BIZ UDPGothic"/>
              <a:cs typeface="BIZ UDPGothic"/>
            </a:endParaRPr>
          </a:p>
        </p:txBody>
      </p:sp>
      <p:graphicFrame>
        <p:nvGraphicFramePr>
          <p:cNvPr id="4" name="object 4"/>
          <p:cNvGraphicFramePr>
            <a:graphicFrameLocks noGrp="1"/>
          </p:cNvGraphicFramePr>
          <p:nvPr/>
        </p:nvGraphicFramePr>
        <p:xfrm>
          <a:off x="3418078" y="4424934"/>
          <a:ext cx="5343524" cy="1725930"/>
        </p:xfrm>
        <a:graphic>
          <a:graphicData uri="http://schemas.openxmlformats.org/drawingml/2006/table">
            <a:tbl>
              <a:tblPr firstRow="1" bandRow="1">
                <a:tableStyleId>{2D5ABB26-0587-4C30-8999-92F81FD0307C}</a:tableStyleId>
              </a:tblPr>
              <a:tblGrid>
                <a:gridCol w="893444">
                  <a:extLst>
                    <a:ext uri="{9D8B030D-6E8A-4147-A177-3AD203B41FA5}">
                      <a16:colId xmlns:a16="http://schemas.microsoft.com/office/drawing/2014/main" val="20000"/>
                    </a:ext>
                  </a:extLst>
                </a:gridCol>
                <a:gridCol w="4450080">
                  <a:extLst>
                    <a:ext uri="{9D8B030D-6E8A-4147-A177-3AD203B41FA5}">
                      <a16:colId xmlns:a16="http://schemas.microsoft.com/office/drawing/2014/main" val="20001"/>
                    </a:ext>
                  </a:extLst>
                </a:gridCol>
              </a:tblGrid>
              <a:tr h="287655">
                <a:tc>
                  <a:txBody>
                    <a:bodyPr/>
                    <a:lstStyle/>
                    <a:p>
                      <a:pPr marL="635" algn="ctr">
                        <a:lnSpc>
                          <a:spcPct val="100000"/>
                        </a:lnSpc>
                        <a:spcBef>
                          <a:spcPts val="420"/>
                        </a:spcBef>
                      </a:pPr>
                      <a:r>
                        <a:rPr sz="1200" spc="-20" dirty="0">
                          <a:solidFill>
                            <a:srgbClr val="39427A"/>
                          </a:solidFill>
                          <a:latin typeface="BIZ UDPGothic"/>
                          <a:cs typeface="BIZ UDPGothic"/>
                        </a:rPr>
                        <a:t>評点区分</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algn="ctr">
                        <a:lnSpc>
                          <a:spcPct val="100000"/>
                        </a:lnSpc>
                        <a:spcBef>
                          <a:spcPts val="420"/>
                        </a:spcBef>
                      </a:pPr>
                      <a:r>
                        <a:rPr sz="1200" spc="-30" dirty="0">
                          <a:solidFill>
                            <a:srgbClr val="39427A"/>
                          </a:solidFill>
                          <a:latin typeface="BIZ UDPGothic"/>
                          <a:cs typeface="BIZ UDPGothic"/>
                        </a:rPr>
                        <a:t>比率</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287655">
                <a:tc>
                  <a:txBody>
                    <a:bodyPr/>
                    <a:lstStyle/>
                    <a:p>
                      <a:pPr marL="635" algn="ctr">
                        <a:lnSpc>
                          <a:spcPct val="100000"/>
                        </a:lnSpc>
                        <a:spcBef>
                          <a:spcPts val="385"/>
                        </a:spcBef>
                      </a:pPr>
                      <a:r>
                        <a:rPr sz="1200" spc="-50" dirty="0">
                          <a:solidFill>
                            <a:srgbClr val="39427A"/>
                          </a:solidFill>
                          <a:latin typeface="Arial"/>
                          <a:cs typeface="Arial"/>
                        </a:rPr>
                        <a:t>5</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905"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287655">
                <a:tc>
                  <a:txBody>
                    <a:bodyPr/>
                    <a:lstStyle/>
                    <a:p>
                      <a:pPr algn="ctr">
                        <a:lnSpc>
                          <a:spcPct val="100000"/>
                        </a:lnSpc>
                        <a:spcBef>
                          <a:spcPts val="385"/>
                        </a:spcBef>
                      </a:pPr>
                      <a:r>
                        <a:rPr sz="1200" spc="-50" dirty="0">
                          <a:solidFill>
                            <a:srgbClr val="39427A"/>
                          </a:solidFill>
                          <a:latin typeface="Arial"/>
                          <a:cs typeface="Arial"/>
                        </a:rPr>
                        <a:t>4</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287655">
                <a:tc>
                  <a:txBody>
                    <a:bodyPr/>
                    <a:lstStyle/>
                    <a:p>
                      <a:pPr algn="ctr">
                        <a:lnSpc>
                          <a:spcPct val="100000"/>
                        </a:lnSpc>
                        <a:spcBef>
                          <a:spcPts val="385"/>
                        </a:spcBef>
                      </a:pPr>
                      <a:r>
                        <a:rPr sz="1200" spc="-50" dirty="0">
                          <a:solidFill>
                            <a:srgbClr val="39427A"/>
                          </a:solidFill>
                          <a:latin typeface="Arial"/>
                          <a:cs typeface="Arial"/>
                        </a:rPr>
                        <a:t>3</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287655">
                <a:tc>
                  <a:txBody>
                    <a:bodyPr/>
                    <a:lstStyle/>
                    <a:p>
                      <a:pPr algn="ctr">
                        <a:lnSpc>
                          <a:spcPct val="100000"/>
                        </a:lnSpc>
                        <a:spcBef>
                          <a:spcPts val="385"/>
                        </a:spcBef>
                      </a:pPr>
                      <a:r>
                        <a:rPr sz="1200" spc="-50" dirty="0">
                          <a:solidFill>
                            <a:srgbClr val="39427A"/>
                          </a:solidFill>
                          <a:latin typeface="Arial"/>
                          <a:cs typeface="Arial"/>
                        </a:rPr>
                        <a:t>2</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85"/>
                        </a:spcBef>
                      </a:pPr>
                      <a:r>
                        <a:rPr sz="1200" spc="-25" dirty="0">
                          <a:solidFill>
                            <a:srgbClr val="39427A"/>
                          </a:solidFill>
                          <a:latin typeface="Arial"/>
                          <a:cs typeface="Arial"/>
                        </a:rPr>
                        <a:t>40%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r h="287655">
                <a:tc>
                  <a:txBody>
                    <a:bodyPr/>
                    <a:lstStyle/>
                    <a:p>
                      <a:pPr algn="ctr">
                        <a:lnSpc>
                          <a:spcPct val="100000"/>
                        </a:lnSpc>
                        <a:spcBef>
                          <a:spcPts val="390"/>
                        </a:spcBef>
                      </a:pPr>
                      <a:r>
                        <a:rPr sz="1200" spc="-50" dirty="0">
                          <a:solidFill>
                            <a:srgbClr val="39427A"/>
                          </a:solidFill>
                          <a:latin typeface="Arial"/>
                          <a:cs typeface="Arial"/>
                        </a:rPr>
                        <a:t>1</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90"/>
                        </a:spcBef>
                      </a:pPr>
                      <a:r>
                        <a:rPr sz="1200" spc="-25" dirty="0">
                          <a:solidFill>
                            <a:srgbClr val="39427A"/>
                          </a:solidFill>
                          <a:latin typeface="Arial"/>
                          <a:cs typeface="Arial"/>
                        </a:rPr>
                        <a:t>30%</a:t>
                      </a:r>
                      <a:endParaRPr sz="1200" dirty="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3306445">
              <a:lnSpc>
                <a:spcPct val="100000"/>
              </a:lnSpc>
              <a:spcBef>
                <a:spcPts val="100"/>
              </a:spcBef>
            </a:pPr>
            <a:r>
              <a:rPr spc="-10" dirty="0"/>
              <a:t>書面審査項目</a:t>
            </a:r>
            <a:r>
              <a:rPr spc="-20" dirty="0"/>
              <a:t>（</a:t>
            </a:r>
            <a:r>
              <a:rPr spc="-20" dirty="0">
                <a:latin typeface="Arial"/>
                <a:cs typeface="Arial"/>
              </a:rPr>
              <a:t>DC</a:t>
            </a:r>
            <a:r>
              <a:rPr spc="-20" dirty="0"/>
              <a:t>）</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32</a:t>
            </a:r>
          </a:p>
        </p:txBody>
      </p:sp>
      <p:sp>
        <p:nvSpPr>
          <p:cNvPr id="3" name="object 3"/>
          <p:cNvSpPr txBox="1"/>
          <p:nvPr/>
        </p:nvSpPr>
        <p:spPr>
          <a:xfrm>
            <a:off x="824890" y="1004543"/>
            <a:ext cx="10611485" cy="1664970"/>
          </a:xfrm>
          <a:prstGeom prst="rect">
            <a:avLst/>
          </a:prstGeom>
        </p:spPr>
        <p:txBody>
          <a:bodyPr vert="horz" wrap="square" lIns="0" tIns="40640" rIns="0" bIns="0" rtlCol="0">
            <a:spAutoFit/>
          </a:bodyPr>
          <a:lstStyle/>
          <a:p>
            <a:pPr marL="12700">
              <a:lnSpc>
                <a:spcPct val="100000"/>
              </a:lnSpc>
              <a:spcBef>
                <a:spcPts val="320"/>
              </a:spcBef>
            </a:pPr>
            <a:r>
              <a:rPr sz="1800" spc="-20" dirty="0">
                <a:solidFill>
                  <a:srgbClr val="39427A"/>
                </a:solidFill>
                <a:latin typeface="BIZ UDPGothic"/>
                <a:cs typeface="BIZ UDPGothic"/>
              </a:rPr>
              <a:t>① 自身の研究課題設定に至る背景が示されており、かつその着想が優れていること。また、研究の方法にオ</a:t>
            </a:r>
            <a:endParaRPr sz="1800">
              <a:latin typeface="BIZ UDPGothic"/>
              <a:cs typeface="BIZ UDPGothic"/>
            </a:endParaRPr>
          </a:p>
          <a:p>
            <a:pPr marL="189230">
              <a:lnSpc>
                <a:spcPct val="100000"/>
              </a:lnSpc>
              <a:spcBef>
                <a:spcPts val="215"/>
              </a:spcBef>
            </a:pPr>
            <a:r>
              <a:rPr sz="1800" spc="-30" dirty="0">
                <a:solidFill>
                  <a:srgbClr val="39427A"/>
                </a:solidFill>
                <a:latin typeface="BIZ UDPGothic"/>
                <a:cs typeface="BIZ UDPGothic"/>
              </a:rPr>
              <a:t>リジナリティがあり、自身の研究課題の今後の展望が示されていること。</a:t>
            </a:r>
            <a:endParaRPr sz="1800">
              <a:latin typeface="BIZ UDPGothic"/>
              <a:cs typeface="BIZ UDPGothic"/>
            </a:endParaRPr>
          </a:p>
          <a:p>
            <a:pPr marL="12700">
              <a:lnSpc>
                <a:spcPct val="100000"/>
              </a:lnSpc>
              <a:spcBef>
                <a:spcPts val="1910"/>
              </a:spcBef>
            </a:pPr>
            <a:r>
              <a:rPr sz="1800" spc="-15" dirty="0">
                <a:solidFill>
                  <a:srgbClr val="39427A"/>
                </a:solidFill>
                <a:latin typeface="BIZ UDPGothic"/>
                <a:cs typeface="BIZ UDPGothic"/>
              </a:rPr>
              <a:t>② 学術の将来を担う優れた研究者となることが十分期待できること。</a:t>
            </a:r>
            <a:endParaRPr sz="1800">
              <a:latin typeface="BIZ UDPGothic"/>
              <a:cs typeface="BIZ UDPGothic"/>
            </a:endParaRPr>
          </a:p>
          <a:p>
            <a:pPr marL="12700">
              <a:lnSpc>
                <a:spcPct val="100000"/>
              </a:lnSpc>
              <a:spcBef>
                <a:spcPts val="1920"/>
              </a:spcBef>
            </a:pPr>
            <a:r>
              <a:rPr sz="1800" spc="-20" dirty="0">
                <a:solidFill>
                  <a:srgbClr val="39427A"/>
                </a:solidFill>
                <a:latin typeface="BIZ UDPGothic"/>
                <a:cs typeface="BIZ UDPGothic"/>
              </a:rPr>
              <a:t>③ 総合評価</a:t>
            </a:r>
            <a:endParaRPr sz="1800">
              <a:latin typeface="BIZ UDPGothic"/>
              <a:cs typeface="BIZ UDPGothic"/>
            </a:endParaRPr>
          </a:p>
        </p:txBody>
      </p:sp>
      <p:sp>
        <p:nvSpPr>
          <p:cNvPr id="4" name="object 4"/>
          <p:cNvSpPr txBox="1"/>
          <p:nvPr/>
        </p:nvSpPr>
        <p:spPr>
          <a:xfrm>
            <a:off x="824890" y="3239770"/>
            <a:ext cx="10567035" cy="928369"/>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39427A"/>
                </a:solidFill>
                <a:latin typeface="BIZ UDPGothic"/>
                <a:cs typeface="BIZ UDPGothic"/>
              </a:rPr>
              <a:t>・</a:t>
            </a:r>
            <a:r>
              <a:rPr sz="1500" spc="-20" dirty="0">
                <a:solidFill>
                  <a:srgbClr val="39427A"/>
                </a:solidFill>
                <a:latin typeface="BIZ UDPGothic"/>
                <a:cs typeface="BIZ UDPGothic"/>
              </a:rPr>
              <a:t>①～②の項目評価は</a:t>
            </a:r>
            <a:r>
              <a:rPr sz="1500" dirty="0">
                <a:solidFill>
                  <a:srgbClr val="39427A"/>
                </a:solidFill>
                <a:latin typeface="BIZ UDPGothic"/>
                <a:cs typeface="BIZ UDPGothic"/>
              </a:rPr>
              <a:t>5</a:t>
            </a:r>
            <a:r>
              <a:rPr sz="1500" spc="-10" dirty="0">
                <a:solidFill>
                  <a:srgbClr val="39427A"/>
                </a:solidFill>
                <a:latin typeface="BIZ UDPGothic"/>
                <a:cs typeface="BIZ UDPGothic"/>
              </a:rPr>
              <a:t>段階の絶対評価</a:t>
            </a:r>
            <a:endParaRPr sz="1500">
              <a:latin typeface="BIZ UDPGothic"/>
              <a:cs typeface="BIZ UDPGothic"/>
            </a:endParaRPr>
          </a:p>
          <a:p>
            <a:pPr marL="91440" indent="-87630">
              <a:lnSpc>
                <a:spcPct val="100000"/>
              </a:lnSpc>
              <a:spcBef>
                <a:spcPts val="1700"/>
              </a:spcBef>
              <a:buSzPct val="93333"/>
              <a:buChar char="•"/>
              <a:tabLst>
                <a:tab pos="91440" algn="l"/>
              </a:tabLst>
            </a:pPr>
            <a:r>
              <a:rPr sz="1500" spc="-10" dirty="0">
                <a:solidFill>
                  <a:srgbClr val="39427A"/>
                </a:solidFill>
                <a:latin typeface="BIZ UDPGothic"/>
                <a:cs typeface="BIZ UDPGothic"/>
              </a:rPr>
              <a:t>③の総合評価は①～</a:t>
            </a:r>
            <a:r>
              <a:rPr sz="1500" spc="-20" dirty="0">
                <a:solidFill>
                  <a:srgbClr val="39427A"/>
                </a:solidFill>
                <a:latin typeface="BIZ UDPGothic"/>
                <a:cs typeface="BIZ UDPGothic"/>
              </a:rPr>
              <a:t>②の項目評価をもとに総合的に判断した相対評価。各審査委員は下記の比率</a:t>
            </a:r>
            <a:r>
              <a:rPr sz="1500" dirty="0">
                <a:solidFill>
                  <a:srgbClr val="39427A"/>
                </a:solidFill>
                <a:latin typeface="BIZ UDPGothic"/>
                <a:cs typeface="BIZ UDPGothic"/>
              </a:rPr>
              <a:t>（％）</a:t>
            </a:r>
            <a:r>
              <a:rPr sz="1500" spc="-25" dirty="0">
                <a:solidFill>
                  <a:srgbClr val="39427A"/>
                </a:solidFill>
                <a:latin typeface="BIZ UDPGothic"/>
                <a:cs typeface="BIZ UDPGothic"/>
              </a:rPr>
              <a:t>を目安に評点を付すこと</a:t>
            </a:r>
            <a:endParaRPr sz="1500">
              <a:latin typeface="BIZ UDPGothic"/>
              <a:cs typeface="BIZ UDPGothic"/>
            </a:endParaRPr>
          </a:p>
          <a:p>
            <a:pPr marL="189230">
              <a:lnSpc>
                <a:spcPct val="100000"/>
              </a:lnSpc>
              <a:spcBef>
                <a:spcPts val="5"/>
              </a:spcBef>
            </a:pPr>
            <a:r>
              <a:rPr sz="1500" spc="-25" dirty="0">
                <a:solidFill>
                  <a:srgbClr val="39427A"/>
                </a:solidFill>
                <a:latin typeface="BIZ UDPGothic"/>
                <a:cs typeface="BIZ UDPGothic"/>
              </a:rPr>
              <a:t>としている。</a:t>
            </a:r>
            <a:endParaRPr sz="1500">
              <a:latin typeface="BIZ UDPGothic"/>
              <a:cs typeface="BIZ UDPGothic"/>
            </a:endParaRPr>
          </a:p>
        </p:txBody>
      </p:sp>
      <p:graphicFrame>
        <p:nvGraphicFramePr>
          <p:cNvPr id="5" name="object 5"/>
          <p:cNvGraphicFramePr>
            <a:graphicFrameLocks noGrp="1"/>
          </p:cNvGraphicFramePr>
          <p:nvPr/>
        </p:nvGraphicFramePr>
        <p:xfrm>
          <a:off x="3418078" y="4254246"/>
          <a:ext cx="5343524" cy="1725930"/>
        </p:xfrm>
        <a:graphic>
          <a:graphicData uri="http://schemas.openxmlformats.org/drawingml/2006/table">
            <a:tbl>
              <a:tblPr firstRow="1" bandRow="1">
                <a:tableStyleId>{2D5ABB26-0587-4C30-8999-92F81FD0307C}</a:tableStyleId>
              </a:tblPr>
              <a:tblGrid>
                <a:gridCol w="893444">
                  <a:extLst>
                    <a:ext uri="{9D8B030D-6E8A-4147-A177-3AD203B41FA5}">
                      <a16:colId xmlns:a16="http://schemas.microsoft.com/office/drawing/2014/main" val="20000"/>
                    </a:ext>
                  </a:extLst>
                </a:gridCol>
                <a:gridCol w="4450080">
                  <a:extLst>
                    <a:ext uri="{9D8B030D-6E8A-4147-A177-3AD203B41FA5}">
                      <a16:colId xmlns:a16="http://schemas.microsoft.com/office/drawing/2014/main" val="20001"/>
                    </a:ext>
                  </a:extLst>
                </a:gridCol>
              </a:tblGrid>
              <a:tr h="287655">
                <a:tc>
                  <a:txBody>
                    <a:bodyPr/>
                    <a:lstStyle/>
                    <a:p>
                      <a:pPr marL="635" algn="ctr">
                        <a:lnSpc>
                          <a:spcPct val="100000"/>
                        </a:lnSpc>
                        <a:spcBef>
                          <a:spcPts val="420"/>
                        </a:spcBef>
                      </a:pPr>
                      <a:r>
                        <a:rPr sz="1200" spc="-15" dirty="0">
                          <a:solidFill>
                            <a:srgbClr val="39427A"/>
                          </a:solidFill>
                          <a:latin typeface="BIZ UDPGothic"/>
                          <a:cs typeface="BIZ UDPGothic"/>
                        </a:rPr>
                        <a:t>評点区分</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algn="ctr">
                        <a:lnSpc>
                          <a:spcPct val="100000"/>
                        </a:lnSpc>
                        <a:spcBef>
                          <a:spcPts val="420"/>
                        </a:spcBef>
                      </a:pPr>
                      <a:r>
                        <a:rPr sz="1200" spc="-25" dirty="0">
                          <a:solidFill>
                            <a:srgbClr val="39427A"/>
                          </a:solidFill>
                          <a:latin typeface="BIZ UDPGothic"/>
                          <a:cs typeface="BIZ UDPGothic"/>
                        </a:rPr>
                        <a:t>比率</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287655">
                <a:tc>
                  <a:txBody>
                    <a:bodyPr/>
                    <a:lstStyle/>
                    <a:p>
                      <a:pPr algn="ctr">
                        <a:lnSpc>
                          <a:spcPct val="100000"/>
                        </a:lnSpc>
                        <a:spcBef>
                          <a:spcPts val="385"/>
                        </a:spcBef>
                      </a:pPr>
                      <a:r>
                        <a:rPr sz="1200" spc="-50" dirty="0">
                          <a:solidFill>
                            <a:srgbClr val="39427A"/>
                          </a:solidFill>
                          <a:latin typeface="Arial"/>
                          <a:cs typeface="Arial"/>
                        </a:rPr>
                        <a:t>5</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287655">
                <a:tc>
                  <a:txBody>
                    <a:bodyPr/>
                    <a:lstStyle/>
                    <a:p>
                      <a:pPr marL="635" algn="ctr">
                        <a:lnSpc>
                          <a:spcPct val="100000"/>
                        </a:lnSpc>
                        <a:spcBef>
                          <a:spcPts val="385"/>
                        </a:spcBef>
                      </a:pPr>
                      <a:r>
                        <a:rPr sz="1200" spc="-50" dirty="0">
                          <a:solidFill>
                            <a:srgbClr val="39427A"/>
                          </a:solidFill>
                          <a:latin typeface="Arial"/>
                          <a:cs typeface="Arial"/>
                        </a:rPr>
                        <a:t>4</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905"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287655">
                <a:tc>
                  <a:txBody>
                    <a:bodyPr/>
                    <a:lstStyle/>
                    <a:p>
                      <a:pPr algn="ctr">
                        <a:lnSpc>
                          <a:spcPct val="100000"/>
                        </a:lnSpc>
                        <a:spcBef>
                          <a:spcPts val="390"/>
                        </a:spcBef>
                      </a:pPr>
                      <a:r>
                        <a:rPr sz="1200" spc="-50" dirty="0">
                          <a:solidFill>
                            <a:srgbClr val="39427A"/>
                          </a:solidFill>
                          <a:latin typeface="Arial"/>
                          <a:cs typeface="Arial"/>
                        </a:rPr>
                        <a:t>3</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90"/>
                        </a:spcBef>
                      </a:pPr>
                      <a:r>
                        <a:rPr sz="1200" spc="-25" dirty="0">
                          <a:solidFill>
                            <a:srgbClr val="39427A"/>
                          </a:solidFill>
                          <a:latin typeface="Arial"/>
                          <a:cs typeface="Arial"/>
                        </a:rPr>
                        <a:t>10%</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287655">
                <a:tc>
                  <a:txBody>
                    <a:bodyPr/>
                    <a:lstStyle/>
                    <a:p>
                      <a:pPr algn="ctr">
                        <a:lnSpc>
                          <a:spcPct val="100000"/>
                        </a:lnSpc>
                        <a:spcBef>
                          <a:spcPts val="390"/>
                        </a:spcBef>
                      </a:pPr>
                      <a:r>
                        <a:rPr sz="1200" spc="-50" dirty="0">
                          <a:solidFill>
                            <a:srgbClr val="39427A"/>
                          </a:solidFill>
                          <a:latin typeface="Arial"/>
                          <a:cs typeface="Arial"/>
                        </a:rPr>
                        <a:t>2</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90"/>
                        </a:spcBef>
                      </a:pPr>
                      <a:r>
                        <a:rPr sz="1200" spc="-25" dirty="0">
                          <a:solidFill>
                            <a:srgbClr val="39427A"/>
                          </a:solidFill>
                          <a:latin typeface="Arial"/>
                          <a:cs typeface="Arial"/>
                        </a:rPr>
                        <a:t>40%</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r h="287655">
                <a:tc>
                  <a:txBody>
                    <a:bodyPr/>
                    <a:lstStyle/>
                    <a:p>
                      <a:pPr algn="ctr">
                        <a:lnSpc>
                          <a:spcPct val="100000"/>
                        </a:lnSpc>
                        <a:spcBef>
                          <a:spcPts val="390"/>
                        </a:spcBef>
                      </a:pPr>
                      <a:r>
                        <a:rPr sz="1200" spc="-50" dirty="0">
                          <a:solidFill>
                            <a:srgbClr val="39427A"/>
                          </a:solidFill>
                          <a:latin typeface="Arial"/>
                          <a:cs typeface="Arial"/>
                        </a:rPr>
                        <a:t>1</a:t>
                      </a:r>
                      <a:endParaRPr sz="120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270" algn="ctr">
                        <a:lnSpc>
                          <a:spcPct val="100000"/>
                        </a:lnSpc>
                        <a:spcBef>
                          <a:spcPts val="390"/>
                        </a:spcBef>
                      </a:pPr>
                      <a:r>
                        <a:rPr sz="1200" spc="-25" dirty="0">
                          <a:solidFill>
                            <a:srgbClr val="39427A"/>
                          </a:solidFill>
                          <a:latin typeface="Arial"/>
                          <a:cs typeface="Arial"/>
                        </a:rPr>
                        <a:t>30%</a:t>
                      </a:r>
                      <a:endParaRPr sz="1200" dirty="0">
                        <a:latin typeface="Arial"/>
                        <a:cs typeface="Arial"/>
                      </a:endParaRPr>
                    </a:p>
                  </a:txBody>
                  <a:tcPr marL="0" marR="0" marT="495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3205480">
              <a:lnSpc>
                <a:spcPct val="100000"/>
              </a:lnSpc>
              <a:spcBef>
                <a:spcPts val="100"/>
              </a:spcBef>
            </a:pPr>
            <a:r>
              <a:rPr spc="-10" dirty="0"/>
              <a:t>書面審査項目（</a:t>
            </a:r>
            <a:r>
              <a:rPr spc="-10" dirty="0">
                <a:latin typeface="Arial"/>
                <a:cs typeface="Arial"/>
              </a:rPr>
              <a:t>RPD</a:t>
            </a:r>
            <a:r>
              <a:rPr spc="-10" dirty="0"/>
              <a:t>）</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33</a:t>
            </a:r>
          </a:p>
        </p:txBody>
      </p:sp>
      <p:sp>
        <p:nvSpPr>
          <p:cNvPr id="3" name="object 3"/>
          <p:cNvSpPr txBox="1"/>
          <p:nvPr/>
        </p:nvSpPr>
        <p:spPr>
          <a:xfrm>
            <a:off x="824890" y="1004543"/>
            <a:ext cx="10611485" cy="1664970"/>
          </a:xfrm>
          <a:prstGeom prst="rect">
            <a:avLst/>
          </a:prstGeom>
        </p:spPr>
        <p:txBody>
          <a:bodyPr vert="horz" wrap="square" lIns="0" tIns="40640" rIns="0" bIns="0" rtlCol="0">
            <a:spAutoFit/>
          </a:bodyPr>
          <a:lstStyle/>
          <a:p>
            <a:pPr marL="12700">
              <a:lnSpc>
                <a:spcPct val="100000"/>
              </a:lnSpc>
              <a:spcBef>
                <a:spcPts val="320"/>
              </a:spcBef>
            </a:pPr>
            <a:r>
              <a:rPr sz="1800" spc="-20" dirty="0">
                <a:solidFill>
                  <a:srgbClr val="39427A"/>
                </a:solidFill>
                <a:latin typeface="BIZ UDPGothic"/>
                <a:cs typeface="BIZ UDPGothic"/>
              </a:rPr>
              <a:t>① 自身の研究課題設定に至る背景が示されており、かつその着想が優れていること。また、研究の方法にオ</a:t>
            </a:r>
            <a:endParaRPr sz="1800">
              <a:latin typeface="BIZ UDPGothic"/>
              <a:cs typeface="BIZ UDPGothic"/>
            </a:endParaRPr>
          </a:p>
          <a:p>
            <a:pPr marL="189230">
              <a:lnSpc>
                <a:spcPct val="100000"/>
              </a:lnSpc>
              <a:spcBef>
                <a:spcPts val="215"/>
              </a:spcBef>
            </a:pPr>
            <a:r>
              <a:rPr sz="1800" spc="-30" dirty="0">
                <a:solidFill>
                  <a:srgbClr val="39427A"/>
                </a:solidFill>
                <a:latin typeface="BIZ UDPGothic"/>
                <a:cs typeface="BIZ UDPGothic"/>
              </a:rPr>
              <a:t>リジナリティがあり、自身の研究課題の今後の展望が示されていること。</a:t>
            </a:r>
            <a:endParaRPr sz="1800">
              <a:latin typeface="BIZ UDPGothic"/>
              <a:cs typeface="BIZ UDPGothic"/>
            </a:endParaRPr>
          </a:p>
          <a:p>
            <a:pPr marL="12700">
              <a:lnSpc>
                <a:spcPct val="100000"/>
              </a:lnSpc>
              <a:spcBef>
                <a:spcPts val="1910"/>
              </a:spcBef>
            </a:pPr>
            <a:r>
              <a:rPr sz="1800" spc="-15" dirty="0">
                <a:solidFill>
                  <a:srgbClr val="39427A"/>
                </a:solidFill>
                <a:latin typeface="BIZ UDPGothic"/>
                <a:cs typeface="BIZ UDPGothic"/>
              </a:rPr>
              <a:t>② 学術の将来を担う優れた研究者となることが十分期待できること。</a:t>
            </a:r>
            <a:endParaRPr sz="1800">
              <a:latin typeface="BIZ UDPGothic"/>
              <a:cs typeface="BIZ UDPGothic"/>
            </a:endParaRPr>
          </a:p>
          <a:p>
            <a:pPr marL="12700">
              <a:lnSpc>
                <a:spcPct val="100000"/>
              </a:lnSpc>
              <a:spcBef>
                <a:spcPts val="1920"/>
              </a:spcBef>
            </a:pPr>
            <a:r>
              <a:rPr sz="1800" spc="-20" dirty="0">
                <a:solidFill>
                  <a:srgbClr val="39427A"/>
                </a:solidFill>
                <a:latin typeface="BIZ UDPGothic"/>
                <a:cs typeface="BIZ UDPGothic"/>
              </a:rPr>
              <a:t>③ 総合評価</a:t>
            </a:r>
            <a:endParaRPr sz="1800">
              <a:latin typeface="BIZ UDPGothic"/>
              <a:cs typeface="BIZ UDPGothic"/>
            </a:endParaRPr>
          </a:p>
        </p:txBody>
      </p:sp>
      <p:sp>
        <p:nvSpPr>
          <p:cNvPr id="4" name="object 4"/>
          <p:cNvSpPr txBox="1"/>
          <p:nvPr/>
        </p:nvSpPr>
        <p:spPr>
          <a:xfrm>
            <a:off x="824890" y="3239770"/>
            <a:ext cx="10567035" cy="928369"/>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39427A"/>
                </a:solidFill>
                <a:latin typeface="BIZ UDPGothic"/>
                <a:cs typeface="BIZ UDPGothic"/>
              </a:rPr>
              <a:t>・</a:t>
            </a:r>
            <a:r>
              <a:rPr sz="1500" spc="-20" dirty="0">
                <a:solidFill>
                  <a:srgbClr val="39427A"/>
                </a:solidFill>
                <a:latin typeface="BIZ UDPGothic"/>
                <a:cs typeface="BIZ UDPGothic"/>
              </a:rPr>
              <a:t>①～②の項目評価は</a:t>
            </a:r>
            <a:r>
              <a:rPr sz="1500" dirty="0">
                <a:solidFill>
                  <a:srgbClr val="39427A"/>
                </a:solidFill>
                <a:latin typeface="BIZ UDPGothic"/>
                <a:cs typeface="BIZ UDPGothic"/>
              </a:rPr>
              <a:t>5</a:t>
            </a:r>
            <a:r>
              <a:rPr sz="1500" spc="-10" dirty="0">
                <a:solidFill>
                  <a:srgbClr val="39427A"/>
                </a:solidFill>
                <a:latin typeface="BIZ UDPGothic"/>
                <a:cs typeface="BIZ UDPGothic"/>
              </a:rPr>
              <a:t>段階の絶対評価</a:t>
            </a:r>
            <a:endParaRPr sz="1500">
              <a:latin typeface="BIZ UDPGothic"/>
              <a:cs typeface="BIZ UDPGothic"/>
            </a:endParaRPr>
          </a:p>
          <a:p>
            <a:pPr marL="91440" indent="-87630">
              <a:lnSpc>
                <a:spcPct val="100000"/>
              </a:lnSpc>
              <a:spcBef>
                <a:spcPts val="1700"/>
              </a:spcBef>
              <a:buSzPct val="93333"/>
              <a:buChar char="•"/>
              <a:tabLst>
                <a:tab pos="91440" algn="l"/>
              </a:tabLst>
            </a:pPr>
            <a:r>
              <a:rPr sz="1500" spc="-10" dirty="0">
                <a:solidFill>
                  <a:srgbClr val="39427A"/>
                </a:solidFill>
                <a:latin typeface="BIZ UDPGothic"/>
                <a:cs typeface="BIZ UDPGothic"/>
              </a:rPr>
              <a:t>③の総合評価は①～</a:t>
            </a:r>
            <a:r>
              <a:rPr sz="1500" spc="-20" dirty="0">
                <a:solidFill>
                  <a:srgbClr val="39427A"/>
                </a:solidFill>
                <a:latin typeface="BIZ UDPGothic"/>
                <a:cs typeface="BIZ UDPGothic"/>
              </a:rPr>
              <a:t>②の項目評価をもとに総合的に判断した相対評価。各審査委員は下記の比率</a:t>
            </a:r>
            <a:r>
              <a:rPr sz="1500" dirty="0">
                <a:solidFill>
                  <a:srgbClr val="39427A"/>
                </a:solidFill>
                <a:latin typeface="BIZ UDPGothic"/>
                <a:cs typeface="BIZ UDPGothic"/>
              </a:rPr>
              <a:t>（％）</a:t>
            </a:r>
            <a:r>
              <a:rPr sz="1500" spc="-25" dirty="0">
                <a:solidFill>
                  <a:srgbClr val="39427A"/>
                </a:solidFill>
                <a:latin typeface="BIZ UDPGothic"/>
                <a:cs typeface="BIZ UDPGothic"/>
              </a:rPr>
              <a:t>を目安に評点を付すこと</a:t>
            </a:r>
            <a:endParaRPr sz="1500">
              <a:latin typeface="BIZ UDPGothic"/>
              <a:cs typeface="BIZ UDPGothic"/>
            </a:endParaRPr>
          </a:p>
          <a:p>
            <a:pPr marL="189230">
              <a:lnSpc>
                <a:spcPct val="100000"/>
              </a:lnSpc>
              <a:spcBef>
                <a:spcPts val="5"/>
              </a:spcBef>
            </a:pPr>
            <a:r>
              <a:rPr sz="1500" spc="-25" dirty="0">
                <a:solidFill>
                  <a:srgbClr val="39427A"/>
                </a:solidFill>
                <a:latin typeface="BIZ UDPGothic"/>
                <a:cs typeface="BIZ UDPGothic"/>
              </a:rPr>
              <a:t>としている。</a:t>
            </a:r>
            <a:endParaRPr sz="1500">
              <a:latin typeface="BIZ UDPGothic"/>
              <a:cs typeface="BIZ UDPGothic"/>
            </a:endParaRPr>
          </a:p>
        </p:txBody>
      </p:sp>
      <p:graphicFrame>
        <p:nvGraphicFramePr>
          <p:cNvPr id="5" name="object 5"/>
          <p:cNvGraphicFramePr>
            <a:graphicFrameLocks noGrp="1"/>
          </p:cNvGraphicFramePr>
          <p:nvPr/>
        </p:nvGraphicFramePr>
        <p:xfrm>
          <a:off x="3539997" y="4301871"/>
          <a:ext cx="5343524" cy="1725930"/>
        </p:xfrm>
        <a:graphic>
          <a:graphicData uri="http://schemas.openxmlformats.org/drawingml/2006/table">
            <a:tbl>
              <a:tblPr firstRow="1" bandRow="1">
                <a:tableStyleId>{2D5ABB26-0587-4C30-8999-92F81FD0307C}</a:tableStyleId>
              </a:tblPr>
              <a:tblGrid>
                <a:gridCol w="893444">
                  <a:extLst>
                    <a:ext uri="{9D8B030D-6E8A-4147-A177-3AD203B41FA5}">
                      <a16:colId xmlns:a16="http://schemas.microsoft.com/office/drawing/2014/main" val="20000"/>
                    </a:ext>
                  </a:extLst>
                </a:gridCol>
                <a:gridCol w="4450080">
                  <a:extLst>
                    <a:ext uri="{9D8B030D-6E8A-4147-A177-3AD203B41FA5}">
                      <a16:colId xmlns:a16="http://schemas.microsoft.com/office/drawing/2014/main" val="20001"/>
                    </a:ext>
                  </a:extLst>
                </a:gridCol>
              </a:tblGrid>
              <a:tr h="287655">
                <a:tc>
                  <a:txBody>
                    <a:bodyPr/>
                    <a:lstStyle/>
                    <a:p>
                      <a:pPr marL="635" algn="ctr">
                        <a:lnSpc>
                          <a:spcPct val="100000"/>
                        </a:lnSpc>
                        <a:spcBef>
                          <a:spcPts val="420"/>
                        </a:spcBef>
                      </a:pPr>
                      <a:r>
                        <a:rPr sz="1200" spc="-15" dirty="0">
                          <a:solidFill>
                            <a:srgbClr val="39427A"/>
                          </a:solidFill>
                          <a:latin typeface="BIZ UDPGothic"/>
                          <a:cs typeface="BIZ UDPGothic"/>
                        </a:rPr>
                        <a:t>評点区分</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tc>
                  <a:txBody>
                    <a:bodyPr/>
                    <a:lstStyle/>
                    <a:p>
                      <a:pPr algn="ctr">
                        <a:lnSpc>
                          <a:spcPct val="100000"/>
                        </a:lnSpc>
                        <a:spcBef>
                          <a:spcPts val="420"/>
                        </a:spcBef>
                      </a:pPr>
                      <a:r>
                        <a:rPr sz="1200" spc="-25" dirty="0">
                          <a:solidFill>
                            <a:srgbClr val="39427A"/>
                          </a:solidFill>
                          <a:latin typeface="BIZ UDPGothic"/>
                          <a:cs typeface="BIZ UDPGothic"/>
                        </a:rPr>
                        <a:t>比率</a:t>
                      </a:r>
                      <a:endParaRPr sz="1200">
                        <a:latin typeface="BIZ UDPGothic"/>
                        <a:cs typeface="BIZ UDPGothic"/>
                      </a:endParaRPr>
                    </a:p>
                  </a:txBody>
                  <a:tcPr marL="0" marR="0" marT="5334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9EAE8"/>
                    </a:solidFill>
                  </a:tcPr>
                </a:tc>
                <a:extLst>
                  <a:ext uri="{0D108BD9-81ED-4DB2-BD59-A6C34878D82A}">
                    <a16:rowId xmlns:a16="http://schemas.microsoft.com/office/drawing/2014/main" val="10000"/>
                  </a:ext>
                </a:extLst>
              </a:tr>
              <a:tr h="287655">
                <a:tc>
                  <a:txBody>
                    <a:bodyPr/>
                    <a:lstStyle/>
                    <a:p>
                      <a:pPr marL="635" algn="ctr">
                        <a:lnSpc>
                          <a:spcPct val="100000"/>
                        </a:lnSpc>
                        <a:spcBef>
                          <a:spcPts val="385"/>
                        </a:spcBef>
                      </a:pPr>
                      <a:r>
                        <a:rPr sz="1200" spc="-50" dirty="0">
                          <a:solidFill>
                            <a:srgbClr val="39427A"/>
                          </a:solidFill>
                          <a:latin typeface="Arial"/>
                          <a:cs typeface="Arial"/>
                        </a:rPr>
                        <a:t>5</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2540"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1"/>
                  </a:ext>
                </a:extLst>
              </a:tr>
              <a:tr h="287655">
                <a:tc>
                  <a:txBody>
                    <a:bodyPr/>
                    <a:lstStyle/>
                    <a:p>
                      <a:pPr marL="635" algn="ctr">
                        <a:lnSpc>
                          <a:spcPct val="100000"/>
                        </a:lnSpc>
                        <a:spcBef>
                          <a:spcPts val="385"/>
                        </a:spcBef>
                      </a:pPr>
                      <a:r>
                        <a:rPr sz="1200" spc="-50" dirty="0">
                          <a:solidFill>
                            <a:srgbClr val="39427A"/>
                          </a:solidFill>
                          <a:latin typeface="Arial"/>
                          <a:cs typeface="Arial"/>
                        </a:rPr>
                        <a:t>4</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2540" algn="ctr">
                        <a:lnSpc>
                          <a:spcPct val="100000"/>
                        </a:lnSpc>
                        <a:spcBef>
                          <a:spcPts val="385"/>
                        </a:spcBef>
                      </a:pPr>
                      <a:r>
                        <a:rPr sz="1200" spc="-25" dirty="0">
                          <a:solidFill>
                            <a:srgbClr val="39427A"/>
                          </a:solidFill>
                          <a:latin typeface="Arial"/>
                          <a:cs typeface="Arial"/>
                        </a:rPr>
                        <a:t>10%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287655">
                <a:tc>
                  <a:txBody>
                    <a:bodyPr/>
                    <a:lstStyle/>
                    <a:p>
                      <a:pPr marL="635" algn="ctr">
                        <a:lnSpc>
                          <a:spcPct val="100000"/>
                        </a:lnSpc>
                        <a:spcBef>
                          <a:spcPts val="385"/>
                        </a:spcBef>
                      </a:pPr>
                      <a:r>
                        <a:rPr sz="1200" spc="-50" dirty="0">
                          <a:solidFill>
                            <a:srgbClr val="39427A"/>
                          </a:solidFill>
                          <a:latin typeface="Arial"/>
                          <a:cs typeface="Arial"/>
                        </a:rPr>
                        <a:t>3</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2540" algn="ctr">
                        <a:lnSpc>
                          <a:spcPct val="100000"/>
                        </a:lnSpc>
                        <a:spcBef>
                          <a:spcPts val="385"/>
                        </a:spcBef>
                      </a:pPr>
                      <a:r>
                        <a:rPr sz="1200" spc="-25" dirty="0">
                          <a:solidFill>
                            <a:srgbClr val="39427A"/>
                          </a:solidFill>
                          <a:latin typeface="Arial"/>
                          <a:cs typeface="Arial"/>
                        </a:rPr>
                        <a:t>20%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r h="287655">
                <a:tc>
                  <a:txBody>
                    <a:bodyPr/>
                    <a:lstStyle/>
                    <a:p>
                      <a:pPr marL="635" algn="ctr">
                        <a:lnSpc>
                          <a:spcPct val="100000"/>
                        </a:lnSpc>
                        <a:spcBef>
                          <a:spcPts val="385"/>
                        </a:spcBef>
                      </a:pPr>
                      <a:r>
                        <a:rPr sz="1200" spc="-50" dirty="0">
                          <a:solidFill>
                            <a:srgbClr val="39427A"/>
                          </a:solidFill>
                          <a:latin typeface="Arial"/>
                          <a:cs typeface="Arial"/>
                        </a:rPr>
                        <a:t>2</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2540" algn="ctr">
                        <a:lnSpc>
                          <a:spcPct val="100000"/>
                        </a:lnSpc>
                        <a:spcBef>
                          <a:spcPts val="385"/>
                        </a:spcBef>
                      </a:pPr>
                      <a:r>
                        <a:rPr sz="1200" spc="-25" dirty="0">
                          <a:solidFill>
                            <a:srgbClr val="39427A"/>
                          </a:solidFill>
                          <a:latin typeface="Arial"/>
                          <a:cs typeface="Arial"/>
                        </a:rPr>
                        <a:t>30%</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4"/>
                  </a:ext>
                </a:extLst>
              </a:tr>
              <a:tr h="287655">
                <a:tc>
                  <a:txBody>
                    <a:bodyPr/>
                    <a:lstStyle/>
                    <a:p>
                      <a:pPr marL="635" algn="ctr">
                        <a:lnSpc>
                          <a:spcPct val="100000"/>
                        </a:lnSpc>
                        <a:spcBef>
                          <a:spcPts val="385"/>
                        </a:spcBef>
                      </a:pPr>
                      <a:r>
                        <a:rPr sz="1200" spc="-50" dirty="0">
                          <a:solidFill>
                            <a:srgbClr val="39427A"/>
                          </a:solidFill>
                          <a:latin typeface="Arial"/>
                          <a:cs typeface="Arial"/>
                        </a:rPr>
                        <a:t>1</a:t>
                      </a:r>
                      <a:endParaRPr sz="120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2540" algn="ctr">
                        <a:lnSpc>
                          <a:spcPct val="100000"/>
                        </a:lnSpc>
                        <a:spcBef>
                          <a:spcPts val="385"/>
                        </a:spcBef>
                      </a:pPr>
                      <a:r>
                        <a:rPr sz="1200" spc="-25" dirty="0">
                          <a:solidFill>
                            <a:srgbClr val="39427A"/>
                          </a:solidFill>
                          <a:latin typeface="Arial"/>
                          <a:cs typeface="Arial"/>
                        </a:rPr>
                        <a:t>30%</a:t>
                      </a:r>
                      <a:endParaRPr sz="1200" dirty="0">
                        <a:latin typeface="Arial"/>
                        <a:cs typeface="Arial"/>
                      </a:endParaRPr>
                    </a:p>
                  </a:txBody>
                  <a:tcPr marL="0" marR="0" marT="488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pic>
        <p:nvPicPr>
          <p:cNvPr id="5" name="object 5"/>
          <p:cNvPicPr/>
          <p:nvPr/>
        </p:nvPicPr>
        <p:blipFill>
          <a:blip r:embed="rId3" cstate="print"/>
          <a:stretch>
            <a:fillRect/>
          </a:stretch>
        </p:blipFill>
        <p:spPr>
          <a:xfrm>
            <a:off x="11437619" y="89915"/>
            <a:ext cx="649224" cy="661415"/>
          </a:xfrm>
          <a:prstGeom prst="rect">
            <a:avLst/>
          </a:prstGeom>
        </p:spPr>
      </p:pic>
      <p:grpSp>
        <p:nvGrpSpPr>
          <p:cNvPr id="6" name="object 6"/>
          <p:cNvGrpSpPr/>
          <p:nvPr/>
        </p:nvGrpSpPr>
        <p:grpSpPr>
          <a:xfrm>
            <a:off x="0" y="801623"/>
            <a:ext cx="12192000" cy="59690"/>
            <a:chOff x="0" y="801623"/>
            <a:chExt cx="12192000" cy="59690"/>
          </a:xfrm>
        </p:grpSpPr>
        <p:sp>
          <p:nvSpPr>
            <p:cNvPr id="7" name="object 7"/>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8" name="object 8"/>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sp>
        <p:nvSpPr>
          <p:cNvPr id="9" name="object 9"/>
          <p:cNvSpPr txBox="1"/>
          <p:nvPr/>
        </p:nvSpPr>
        <p:spPr>
          <a:xfrm>
            <a:off x="2400045" y="5540451"/>
            <a:ext cx="7310120" cy="23939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39427A"/>
                </a:solidFill>
                <a:latin typeface="BIZ UDPGothic"/>
                <a:cs typeface="BIZ UDPGothic"/>
              </a:rPr>
              <a:t>申請者から申請機関への申請書提出の〆切は、機関ごとに異なります。必ず確認してください。</a:t>
            </a:r>
            <a:endParaRPr sz="1400">
              <a:latin typeface="BIZ UDPGothic"/>
              <a:cs typeface="BIZ UDPGothic"/>
            </a:endParaRPr>
          </a:p>
        </p:txBody>
      </p:sp>
      <p:sp>
        <p:nvSpPr>
          <p:cNvPr id="10" name="object 10" descr="$PPTXTitle"/>
          <p:cNvSpPr txBox="1">
            <a:spLocks noGrp="1"/>
          </p:cNvSpPr>
          <p:nvPr>
            <p:ph type="title"/>
          </p:nvPr>
        </p:nvSpPr>
        <p:spPr>
          <a:prstGeom prst="rect">
            <a:avLst/>
          </a:prstGeom>
        </p:spPr>
        <p:txBody>
          <a:bodyPr vert="horz" wrap="square" lIns="0" tIns="12700" rIns="0" bIns="0" rtlCol="0">
            <a:spAutoFit/>
          </a:bodyPr>
          <a:lstStyle/>
          <a:p>
            <a:pPr marL="1734185">
              <a:lnSpc>
                <a:spcPct val="100000"/>
              </a:lnSpc>
              <a:spcBef>
                <a:spcPts val="100"/>
              </a:spcBef>
            </a:pPr>
            <a:r>
              <a:rPr dirty="0"/>
              <a:t>申請から採用までのスケジュール</a:t>
            </a:r>
            <a:r>
              <a:rPr spc="-35" dirty="0"/>
              <a:t>（</a:t>
            </a:r>
            <a:r>
              <a:rPr spc="-35" dirty="0">
                <a:latin typeface="Arial"/>
                <a:cs typeface="Arial"/>
              </a:rPr>
              <a:t>PD</a:t>
            </a:r>
            <a:r>
              <a:rPr spc="-10" dirty="0"/>
              <a:t>・</a:t>
            </a:r>
            <a:r>
              <a:rPr spc="-25" dirty="0">
                <a:latin typeface="Arial"/>
                <a:cs typeface="Arial"/>
              </a:rPr>
              <a:t>DC</a:t>
            </a:r>
            <a:r>
              <a:rPr spc="-25" dirty="0"/>
              <a:t>）</a:t>
            </a:r>
          </a:p>
        </p:txBody>
      </p:sp>
      <p:sp>
        <p:nvSpPr>
          <p:cNvPr id="11" name="object 11"/>
          <p:cNvSpPr txBox="1"/>
          <p:nvPr/>
        </p:nvSpPr>
        <p:spPr>
          <a:xfrm>
            <a:off x="2912745" y="1100073"/>
            <a:ext cx="61829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9427A"/>
                </a:solidFill>
                <a:latin typeface="BIZ UDPGothic"/>
                <a:cs typeface="BIZ UDPGothic"/>
              </a:rPr>
              <a:t>次年度の4</a:t>
            </a:r>
            <a:r>
              <a:rPr sz="1800" b="1" spc="-35" dirty="0">
                <a:solidFill>
                  <a:srgbClr val="39427A"/>
                </a:solidFill>
                <a:latin typeface="BIZ UDPGothic"/>
                <a:cs typeface="BIZ UDPGothic"/>
              </a:rPr>
              <a:t>月に採用ができるよう申請受付•審査をしています</a:t>
            </a:r>
            <a:endParaRPr sz="1800">
              <a:latin typeface="BIZ UDPGothic"/>
              <a:cs typeface="BIZ UDPGothic"/>
            </a:endParaRPr>
          </a:p>
        </p:txBody>
      </p:sp>
      <p:sp>
        <p:nvSpPr>
          <p:cNvPr id="12" name="object 12"/>
          <p:cNvSpPr txBox="1"/>
          <p:nvPr/>
        </p:nvSpPr>
        <p:spPr>
          <a:xfrm>
            <a:off x="819911" y="3144011"/>
            <a:ext cx="1836420" cy="1833880"/>
          </a:xfrm>
          <a:prstGeom prst="rect">
            <a:avLst/>
          </a:prstGeom>
          <a:ln w="12700">
            <a:solidFill>
              <a:srgbClr val="39427A"/>
            </a:solidFill>
          </a:ln>
        </p:spPr>
        <p:txBody>
          <a:bodyPr vert="horz" wrap="square" lIns="0" tIns="198120" rIns="0" bIns="0" rtlCol="0">
            <a:spAutoFit/>
          </a:bodyPr>
          <a:lstStyle/>
          <a:p>
            <a:pPr marL="310515">
              <a:lnSpc>
                <a:spcPct val="100000"/>
              </a:lnSpc>
              <a:spcBef>
                <a:spcPts val="1560"/>
              </a:spcBef>
            </a:pPr>
            <a:r>
              <a:rPr sz="1600" b="1" spc="-30" dirty="0">
                <a:solidFill>
                  <a:srgbClr val="39427A"/>
                </a:solidFill>
                <a:latin typeface="BIZ UDPGothic"/>
                <a:cs typeface="BIZ UDPGothic"/>
              </a:rPr>
              <a:t>募集要項公開</a:t>
            </a:r>
            <a:endParaRPr sz="1600">
              <a:latin typeface="BIZ UDPGothic"/>
              <a:cs typeface="BIZ UDPGothic"/>
            </a:endParaRPr>
          </a:p>
        </p:txBody>
      </p:sp>
      <p:sp>
        <p:nvSpPr>
          <p:cNvPr id="13" name="object 13"/>
          <p:cNvSpPr txBox="1"/>
          <p:nvPr/>
        </p:nvSpPr>
        <p:spPr>
          <a:xfrm>
            <a:off x="7289292" y="3136392"/>
            <a:ext cx="1838325" cy="1833880"/>
          </a:xfrm>
          <a:prstGeom prst="rect">
            <a:avLst/>
          </a:prstGeom>
          <a:ln w="12700">
            <a:solidFill>
              <a:srgbClr val="39427A"/>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50"/>
              </a:spcBef>
            </a:pPr>
            <a:endParaRPr sz="1600">
              <a:latin typeface="Times New Roman"/>
              <a:cs typeface="Times New Roman"/>
            </a:endParaRPr>
          </a:p>
          <a:p>
            <a:pPr marL="310515">
              <a:lnSpc>
                <a:spcPct val="100000"/>
              </a:lnSpc>
            </a:pPr>
            <a:r>
              <a:rPr sz="1600" b="1" spc="-30" dirty="0">
                <a:solidFill>
                  <a:srgbClr val="39427A"/>
                </a:solidFill>
                <a:latin typeface="BIZ UDPGothic"/>
                <a:cs typeface="BIZ UDPGothic"/>
              </a:rPr>
              <a:t>選考結果開示</a:t>
            </a:r>
            <a:endParaRPr sz="1600">
              <a:latin typeface="BIZ UDPGothic"/>
              <a:cs typeface="BIZ UDPGothic"/>
            </a:endParaRPr>
          </a:p>
        </p:txBody>
      </p:sp>
      <p:sp>
        <p:nvSpPr>
          <p:cNvPr id="14" name="object 14"/>
          <p:cNvSpPr/>
          <p:nvPr/>
        </p:nvSpPr>
        <p:spPr>
          <a:xfrm>
            <a:off x="2779776" y="3960876"/>
            <a:ext cx="151130" cy="262255"/>
          </a:xfrm>
          <a:custGeom>
            <a:avLst/>
            <a:gdLst/>
            <a:ahLst/>
            <a:cxnLst/>
            <a:rect l="l" t="t" r="r" b="b"/>
            <a:pathLst>
              <a:path w="151130"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5" name="object 15"/>
          <p:cNvSpPr/>
          <p:nvPr/>
        </p:nvSpPr>
        <p:spPr>
          <a:xfrm>
            <a:off x="4931664" y="3960876"/>
            <a:ext cx="151130" cy="262255"/>
          </a:xfrm>
          <a:custGeom>
            <a:avLst/>
            <a:gdLst/>
            <a:ahLst/>
            <a:cxnLst/>
            <a:rect l="l" t="t" r="r" b="b"/>
            <a:pathLst>
              <a:path w="151129"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6" name="object 16"/>
          <p:cNvSpPr/>
          <p:nvPr/>
        </p:nvSpPr>
        <p:spPr>
          <a:xfrm>
            <a:off x="7083552" y="3960876"/>
            <a:ext cx="151130" cy="262255"/>
          </a:xfrm>
          <a:custGeom>
            <a:avLst/>
            <a:gdLst/>
            <a:ahLst/>
            <a:cxnLst/>
            <a:rect l="l" t="t" r="r" b="b"/>
            <a:pathLst>
              <a:path w="151129"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7" name="object 17"/>
          <p:cNvSpPr/>
          <p:nvPr/>
        </p:nvSpPr>
        <p:spPr>
          <a:xfrm>
            <a:off x="827532" y="2391155"/>
            <a:ext cx="1821180" cy="554990"/>
          </a:xfrm>
          <a:custGeom>
            <a:avLst/>
            <a:gdLst/>
            <a:ahLst/>
            <a:cxnLst/>
            <a:rect l="l" t="t" r="r" b="b"/>
            <a:pathLst>
              <a:path w="1821180" h="554989">
                <a:moveTo>
                  <a:pt x="1543812" y="0"/>
                </a:moveTo>
                <a:lnTo>
                  <a:pt x="0" y="0"/>
                </a:lnTo>
                <a:lnTo>
                  <a:pt x="0" y="554736"/>
                </a:lnTo>
                <a:lnTo>
                  <a:pt x="1543812" y="554736"/>
                </a:lnTo>
                <a:lnTo>
                  <a:pt x="1821180" y="277368"/>
                </a:lnTo>
                <a:lnTo>
                  <a:pt x="1543812" y="0"/>
                </a:lnTo>
                <a:close/>
              </a:path>
            </a:pathLst>
          </a:custGeom>
          <a:solidFill>
            <a:srgbClr val="36427E"/>
          </a:solidFill>
        </p:spPr>
        <p:txBody>
          <a:bodyPr wrap="square" lIns="0" tIns="0" rIns="0" bIns="0" rtlCol="0"/>
          <a:lstStyle/>
          <a:p>
            <a:endParaRPr/>
          </a:p>
        </p:txBody>
      </p:sp>
      <p:sp>
        <p:nvSpPr>
          <p:cNvPr id="18" name="object 18"/>
          <p:cNvSpPr/>
          <p:nvPr/>
        </p:nvSpPr>
        <p:spPr>
          <a:xfrm>
            <a:off x="7289292" y="2391155"/>
            <a:ext cx="1838325" cy="554990"/>
          </a:xfrm>
          <a:custGeom>
            <a:avLst/>
            <a:gdLst/>
            <a:ahLst/>
            <a:cxnLst/>
            <a:rect l="l" t="t" r="r" b="b"/>
            <a:pathLst>
              <a:path w="1838325" h="554989">
                <a:moveTo>
                  <a:pt x="1560576" y="0"/>
                </a:moveTo>
                <a:lnTo>
                  <a:pt x="0" y="0"/>
                </a:lnTo>
                <a:lnTo>
                  <a:pt x="0" y="554736"/>
                </a:lnTo>
                <a:lnTo>
                  <a:pt x="1560576" y="554736"/>
                </a:lnTo>
                <a:lnTo>
                  <a:pt x="1837943" y="277368"/>
                </a:lnTo>
                <a:lnTo>
                  <a:pt x="1560576" y="0"/>
                </a:lnTo>
                <a:close/>
              </a:path>
            </a:pathLst>
          </a:custGeom>
          <a:solidFill>
            <a:srgbClr val="39427A"/>
          </a:solidFill>
        </p:spPr>
        <p:txBody>
          <a:bodyPr wrap="square" lIns="0" tIns="0" rIns="0" bIns="0" rtlCol="0"/>
          <a:lstStyle/>
          <a:p>
            <a:endParaRPr/>
          </a:p>
        </p:txBody>
      </p:sp>
      <p:sp>
        <p:nvSpPr>
          <p:cNvPr id="19" name="object 19"/>
          <p:cNvSpPr txBox="1"/>
          <p:nvPr/>
        </p:nvSpPr>
        <p:spPr>
          <a:xfrm>
            <a:off x="1377822" y="2536647"/>
            <a:ext cx="69659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BIZ UDPGothic"/>
                <a:cs typeface="BIZ UDPGothic"/>
              </a:rPr>
              <a:t>２月上旬</a:t>
            </a:r>
            <a:endParaRPr sz="1400">
              <a:latin typeface="BIZ UDPGothic"/>
              <a:cs typeface="BIZ UDPGothic"/>
            </a:endParaRPr>
          </a:p>
        </p:txBody>
      </p:sp>
      <p:sp>
        <p:nvSpPr>
          <p:cNvPr id="20" name="object 20"/>
          <p:cNvSpPr/>
          <p:nvPr/>
        </p:nvSpPr>
        <p:spPr>
          <a:xfrm>
            <a:off x="2933700" y="2391155"/>
            <a:ext cx="1849120" cy="554990"/>
          </a:xfrm>
          <a:custGeom>
            <a:avLst/>
            <a:gdLst/>
            <a:ahLst/>
            <a:cxnLst/>
            <a:rect l="l" t="t" r="r" b="b"/>
            <a:pathLst>
              <a:path w="1849120" h="554989">
                <a:moveTo>
                  <a:pt x="1571244" y="0"/>
                </a:moveTo>
                <a:lnTo>
                  <a:pt x="0" y="0"/>
                </a:lnTo>
                <a:lnTo>
                  <a:pt x="0" y="554736"/>
                </a:lnTo>
                <a:lnTo>
                  <a:pt x="1571244" y="554736"/>
                </a:lnTo>
                <a:lnTo>
                  <a:pt x="1848612" y="277368"/>
                </a:lnTo>
                <a:lnTo>
                  <a:pt x="1571244" y="0"/>
                </a:lnTo>
                <a:close/>
              </a:path>
            </a:pathLst>
          </a:custGeom>
          <a:solidFill>
            <a:srgbClr val="36427E"/>
          </a:solidFill>
        </p:spPr>
        <p:txBody>
          <a:bodyPr wrap="square" lIns="0" tIns="0" rIns="0" bIns="0" rtlCol="0"/>
          <a:lstStyle/>
          <a:p>
            <a:endParaRPr/>
          </a:p>
        </p:txBody>
      </p:sp>
      <p:sp>
        <p:nvSpPr>
          <p:cNvPr id="21" name="object 21"/>
          <p:cNvSpPr txBox="1"/>
          <p:nvPr/>
        </p:nvSpPr>
        <p:spPr>
          <a:xfrm>
            <a:off x="3446779" y="2560777"/>
            <a:ext cx="824865" cy="240029"/>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FFFFFF"/>
                </a:solidFill>
                <a:latin typeface="BIZ UDPGothic"/>
                <a:cs typeface="BIZ UDPGothic"/>
              </a:rPr>
              <a:t>４月ー６月</a:t>
            </a:r>
            <a:endParaRPr sz="1400">
              <a:latin typeface="BIZ UDPGothic"/>
              <a:cs typeface="BIZ UDPGothic"/>
            </a:endParaRPr>
          </a:p>
        </p:txBody>
      </p:sp>
      <p:sp>
        <p:nvSpPr>
          <p:cNvPr id="22" name="object 22"/>
          <p:cNvSpPr/>
          <p:nvPr/>
        </p:nvSpPr>
        <p:spPr>
          <a:xfrm>
            <a:off x="5137403" y="2391155"/>
            <a:ext cx="1836420" cy="554990"/>
          </a:xfrm>
          <a:custGeom>
            <a:avLst/>
            <a:gdLst/>
            <a:ahLst/>
            <a:cxnLst/>
            <a:rect l="l" t="t" r="r" b="b"/>
            <a:pathLst>
              <a:path w="1836420" h="554989">
                <a:moveTo>
                  <a:pt x="1559052" y="0"/>
                </a:moveTo>
                <a:lnTo>
                  <a:pt x="0" y="0"/>
                </a:lnTo>
                <a:lnTo>
                  <a:pt x="0" y="554736"/>
                </a:lnTo>
                <a:lnTo>
                  <a:pt x="1559052" y="554736"/>
                </a:lnTo>
                <a:lnTo>
                  <a:pt x="1836420" y="277368"/>
                </a:lnTo>
                <a:lnTo>
                  <a:pt x="1559052" y="0"/>
                </a:lnTo>
                <a:close/>
              </a:path>
            </a:pathLst>
          </a:custGeom>
          <a:solidFill>
            <a:srgbClr val="39427A"/>
          </a:solidFill>
        </p:spPr>
        <p:txBody>
          <a:bodyPr wrap="square" lIns="0" tIns="0" rIns="0" bIns="0" rtlCol="0"/>
          <a:lstStyle/>
          <a:p>
            <a:endParaRPr/>
          </a:p>
        </p:txBody>
      </p:sp>
      <p:sp>
        <p:nvSpPr>
          <p:cNvPr id="23" name="object 23"/>
          <p:cNvSpPr txBox="1"/>
          <p:nvPr/>
        </p:nvSpPr>
        <p:spPr>
          <a:xfrm>
            <a:off x="5655309" y="2557018"/>
            <a:ext cx="82423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BIZ UDPGothic"/>
                <a:cs typeface="BIZ UDPGothic"/>
              </a:rPr>
              <a:t>７月ー９月</a:t>
            </a:r>
            <a:endParaRPr sz="1400">
              <a:latin typeface="BIZ UDPGothic"/>
              <a:cs typeface="BIZ UDPGothic"/>
            </a:endParaRPr>
          </a:p>
        </p:txBody>
      </p:sp>
      <p:sp>
        <p:nvSpPr>
          <p:cNvPr id="24" name="object 24"/>
          <p:cNvSpPr txBox="1"/>
          <p:nvPr/>
        </p:nvSpPr>
        <p:spPr>
          <a:xfrm>
            <a:off x="7893177" y="2557018"/>
            <a:ext cx="6305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BIZ UDPGothic"/>
                <a:cs typeface="BIZ UDPGothic"/>
              </a:rPr>
              <a:t>10月</a:t>
            </a:r>
            <a:r>
              <a:rPr sz="1400" b="1" spc="-50" dirty="0">
                <a:solidFill>
                  <a:srgbClr val="FFFFFF"/>
                </a:solidFill>
                <a:latin typeface="BIZ UDPGothic"/>
                <a:cs typeface="BIZ UDPGothic"/>
              </a:rPr>
              <a:t>～</a:t>
            </a:r>
            <a:endParaRPr sz="1400">
              <a:latin typeface="BIZ UDPGothic"/>
              <a:cs typeface="BIZ UDPGothic"/>
            </a:endParaRPr>
          </a:p>
        </p:txBody>
      </p:sp>
      <p:sp>
        <p:nvSpPr>
          <p:cNvPr id="25" name="object 25"/>
          <p:cNvSpPr txBox="1"/>
          <p:nvPr/>
        </p:nvSpPr>
        <p:spPr>
          <a:xfrm>
            <a:off x="898956" y="2129789"/>
            <a:ext cx="695960" cy="239395"/>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39427A"/>
                </a:solidFill>
                <a:latin typeface="BIZ UDPGothic"/>
                <a:cs typeface="BIZ UDPGothic"/>
              </a:rPr>
              <a:t>令和８年</a:t>
            </a:r>
            <a:endParaRPr sz="1400">
              <a:latin typeface="BIZ UDPGothic"/>
              <a:cs typeface="BIZ UDPGothic"/>
            </a:endParaRPr>
          </a:p>
        </p:txBody>
      </p:sp>
      <p:sp>
        <p:nvSpPr>
          <p:cNvPr id="26" name="object 26"/>
          <p:cNvSpPr txBox="1"/>
          <p:nvPr/>
        </p:nvSpPr>
        <p:spPr>
          <a:xfrm>
            <a:off x="9429750" y="3137154"/>
            <a:ext cx="1838325" cy="1833880"/>
          </a:xfrm>
          <a:prstGeom prst="rect">
            <a:avLst/>
          </a:prstGeom>
          <a:ln w="28575">
            <a:solidFill>
              <a:srgbClr val="A38B0C"/>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44"/>
              </a:spcBef>
            </a:pPr>
            <a:endParaRPr sz="1600">
              <a:latin typeface="Times New Roman"/>
              <a:cs typeface="Times New Roman"/>
            </a:endParaRPr>
          </a:p>
          <a:p>
            <a:pPr marL="514350">
              <a:lnSpc>
                <a:spcPct val="100000"/>
              </a:lnSpc>
            </a:pPr>
            <a:r>
              <a:rPr sz="1600" b="1" spc="-35" dirty="0">
                <a:solidFill>
                  <a:srgbClr val="A38B0C"/>
                </a:solidFill>
                <a:latin typeface="BIZ UDPGothic"/>
                <a:cs typeface="BIZ UDPGothic"/>
              </a:rPr>
              <a:t>採用決定</a:t>
            </a:r>
            <a:endParaRPr sz="1600">
              <a:latin typeface="BIZ UDPGothic"/>
              <a:cs typeface="BIZ UDPGothic"/>
            </a:endParaRPr>
          </a:p>
        </p:txBody>
      </p:sp>
      <p:sp>
        <p:nvSpPr>
          <p:cNvPr id="27" name="object 27"/>
          <p:cNvSpPr/>
          <p:nvPr/>
        </p:nvSpPr>
        <p:spPr>
          <a:xfrm>
            <a:off x="9428988" y="2391155"/>
            <a:ext cx="1838325" cy="554990"/>
          </a:xfrm>
          <a:custGeom>
            <a:avLst/>
            <a:gdLst/>
            <a:ahLst/>
            <a:cxnLst/>
            <a:rect l="l" t="t" r="r" b="b"/>
            <a:pathLst>
              <a:path w="1838325" h="554989">
                <a:moveTo>
                  <a:pt x="1560576" y="0"/>
                </a:moveTo>
                <a:lnTo>
                  <a:pt x="0" y="0"/>
                </a:lnTo>
                <a:lnTo>
                  <a:pt x="0" y="554736"/>
                </a:lnTo>
                <a:lnTo>
                  <a:pt x="1560576" y="554736"/>
                </a:lnTo>
                <a:lnTo>
                  <a:pt x="1837943" y="277368"/>
                </a:lnTo>
                <a:lnTo>
                  <a:pt x="1560576" y="0"/>
                </a:lnTo>
                <a:close/>
              </a:path>
            </a:pathLst>
          </a:custGeom>
          <a:solidFill>
            <a:srgbClr val="A38B0C"/>
          </a:solidFill>
        </p:spPr>
        <p:txBody>
          <a:bodyPr wrap="square" lIns="0" tIns="0" rIns="0" bIns="0" rtlCol="0"/>
          <a:lstStyle/>
          <a:p>
            <a:endParaRPr/>
          </a:p>
        </p:txBody>
      </p:sp>
      <p:sp>
        <p:nvSpPr>
          <p:cNvPr id="28" name="object 28"/>
          <p:cNvSpPr txBox="1"/>
          <p:nvPr/>
        </p:nvSpPr>
        <p:spPr>
          <a:xfrm>
            <a:off x="10179557" y="2557018"/>
            <a:ext cx="34036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FFFFFF"/>
                </a:solidFill>
                <a:latin typeface="BIZ UDPGothic"/>
                <a:cs typeface="BIZ UDPGothic"/>
              </a:rPr>
              <a:t>４月</a:t>
            </a:r>
            <a:endParaRPr sz="1400">
              <a:latin typeface="BIZ UDPGothic"/>
              <a:cs typeface="BIZ UDPGothic"/>
            </a:endParaRPr>
          </a:p>
        </p:txBody>
      </p:sp>
      <p:sp>
        <p:nvSpPr>
          <p:cNvPr id="29" name="object 29"/>
          <p:cNvSpPr txBox="1"/>
          <p:nvPr/>
        </p:nvSpPr>
        <p:spPr>
          <a:xfrm>
            <a:off x="9430257" y="2131313"/>
            <a:ext cx="695960" cy="239395"/>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A38B0C"/>
                </a:solidFill>
                <a:latin typeface="BIZ UDPGothic"/>
                <a:cs typeface="BIZ UDPGothic"/>
              </a:rPr>
              <a:t>令和９年</a:t>
            </a:r>
            <a:endParaRPr sz="1400">
              <a:latin typeface="BIZ UDPGothic"/>
              <a:cs typeface="BIZ UDPGothic"/>
            </a:endParaRPr>
          </a:p>
        </p:txBody>
      </p:sp>
      <p:sp>
        <p:nvSpPr>
          <p:cNvPr id="30" name="object 30"/>
          <p:cNvSpPr/>
          <p:nvPr/>
        </p:nvSpPr>
        <p:spPr>
          <a:xfrm>
            <a:off x="9233916" y="3960876"/>
            <a:ext cx="152400" cy="262255"/>
          </a:xfrm>
          <a:custGeom>
            <a:avLst/>
            <a:gdLst/>
            <a:ahLst/>
            <a:cxnLst/>
            <a:rect l="l" t="t" r="r" b="b"/>
            <a:pathLst>
              <a:path w="152400" h="262254">
                <a:moveTo>
                  <a:pt x="0" y="0"/>
                </a:moveTo>
                <a:lnTo>
                  <a:pt x="0" y="262128"/>
                </a:lnTo>
                <a:lnTo>
                  <a:pt x="152400" y="131063"/>
                </a:lnTo>
                <a:lnTo>
                  <a:pt x="0" y="0"/>
                </a:lnTo>
                <a:close/>
              </a:path>
            </a:pathLst>
          </a:custGeom>
          <a:solidFill>
            <a:srgbClr val="39427A"/>
          </a:solidFill>
        </p:spPr>
        <p:txBody>
          <a:bodyPr wrap="square" lIns="0" tIns="0" rIns="0" bIns="0" rtlCol="0"/>
          <a:lstStyle/>
          <a:p>
            <a:endParaRPr/>
          </a:p>
        </p:txBody>
      </p:sp>
      <p:grpSp>
        <p:nvGrpSpPr>
          <p:cNvPr id="31" name="object 31"/>
          <p:cNvGrpSpPr/>
          <p:nvPr/>
        </p:nvGrpSpPr>
        <p:grpSpPr>
          <a:xfrm>
            <a:off x="2987420" y="4384928"/>
            <a:ext cx="1747520" cy="307340"/>
            <a:chOff x="2987420" y="4384928"/>
            <a:chExt cx="1747520" cy="307340"/>
          </a:xfrm>
        </p:grpSpPr>
        <p:sp>
          <p:nvSpPr>
            <p:cNvPr id="32" name="object 32"/>
            <p:cNvSpPr/>
            <p:nvPr/>
          </p:nvSpPr>
          <p:spPr>
            <a:xfrm>
              <a:off x="2996945" y="4394453"/>
              <a:ext cx="1728470" cy="288290"/>
            </a:xfrm>
            <a:custGeom>
              <a:avLst/>
              <a:gdLst/>
              <a:ahLst/>
              <a:cxnLst/>
              <a:rect l="l" t="t" r="r" b="b"/>
              <a:pathLst>
                <a:path w="1728470" h="288289">
                  <a:moveTo>
                    <a:pt x="1680209" y="0"/>
                  </a:moveTo>
                  <a:lnTo>
                    <a:pt x="48006" y="0"/>
                  </a:lnTo>
                  <a:lnTo>
                    <a:pt x="29307" y="3768"/>
                  </a:lnTo>
                  <a:lnTo>
                    <a:pt x="14049" y="14049"/>
                  </a:lnTo>
                  <a:lnTo>
                    <a:pt x="3768" y="29307"/>
                  </a:lnTo>
                  <a:lnTo>
                    <a:pt x="0" y="48006"/>
                  </a:lnTo>
                  <a:lnTo>
                    <a:pt x="0" y="240030"/>
                  </a:lnTo>
                  <a:lnTo>
                    <a:pt x="3768" y="258728"/>
                  </a:lnTo>
                  <a:lnTo>
                    <a:pt x="14049" y="273986"/>
                  </a:lnTo>
                  <a:lnTo>
                    <a:pt x="29307" y="284267"/>
                  </a:lnTo>
                  <a:lnTo>
                    <a:pt x="48006" y="288036"/>
                  </a:lnTo>
                  <a:lnTo>
                    <a:pt x="1680209" y="288036"/>
                  </a:lnTo>
                  <a:lnTo>
                    <a:pt x="1698908" y="284267"/>
                  </a:lnTo>
                  <a:lnTo>
                    <a:pt x="1714166" y="273986"/>
                  </a:lnTo>
                  <a:lnTo>
                    <a:pt x="1724447" y="258728"/>
                  </a:lnTo>
                  <a:lnTo>
                    <a:pt x="1728216" y="240030"/>
                  </a:lnTo>
                  <a:lnTo>
                    <a:pt x="1728216" y="48006"/>
                  </a:lnTo>
                  <a:lnTo>
                    <a:pt x="1724447" y="29307"/>
                  </a:lnTo>
                  <a:lnTo>
                    <a:pt x="1714166" y="14049"/>
                  </a:lnTo>
                  <a:lnTo>
                    <a:pt x="1698908" y="3768"/>
                  </a:lnTo>
                  <a:lnTo>
                    <a:pt x="1680209" y="0"/>
                  </a:lnTo>
                  <a:close/>
                </a:path>
              </a:pathLst>
            </a:custGeom>
            <a:solidFill>
              <a:srgbClr val="EAEBF6"/>
            </a:solidFill>
          </p:spPr>
          <p:txBody>
            <a:bodyPr wrap="square" lIns="0" tIns="0" rIns="0" bIns="0" rtlCol="0"/>
            <a:lstStyle/>
            <a:p>
              <a:endParaRPr/>
            </a:p>
          </p:txBody>
        </p:sp>
        <p:sp>
          <p:nvSpPr>
            <p:cNvPr id="33" name="object 33"/>
            <p:cNvSpPr/>
            <p:nvPr/>
          </p:nvSpPr>
          <p:spPr>
            <a:xfrm>
              <a:off x="2996945" y="4394453"/>
              <a:ext cx="1728470" cy="288290"/>
            </a:xfrm>
            <a:custGeom>
              <a:avLst/>
              <a:gdLst/>
              <a:ahLst/>
              <a:cxnLst/>
              <a:rect l="l" t="t" r="r" b="b"/>
              <a:pathLst>
                <a:path w="1728470" h="288289">
                  <a:moveTo>
                    <a:pt x="0" y="48006"/>
                  </a:moveTo>
                  <a:lnTo>
                    <a:pt x="3768" y="29307"/>
                  </a:lnTo>
                  <a:lnTo>
                    <a:pt x="14049" y="14049"/>
                  </a:lnTo>
                  <a:lnTo>
                    <a:pt x="29307" y="3768"/>
                  </a:lnTo>
                  <a:lnTo>
                    <a:pt x="48006" y="0"/>
                  </a:lnTo>
                  <a:lnTo>
                    <a:pt x="1680209" y="0"/>
                  </a:lnTo>
                  <a:lnTo>
                    <a:pt x="1698908" y="3768"/>
                  </a:lnTo>
                  <a:lnTo>
                    <a:pt x="1714166" y="14049"/>
                  </a:lnTo>
                  <a:lnTo>
                    <a:pt x="1724447" y="29307"/>
                  </a:lnTo>
                  <a:lnTo>
                    <a:pt x="1728216" y="48006"/>
                  </a:lnTo>
                  <a:lnTo>
                    <a:pt x="1728216" y="240030"/>
                  </a:lnTo>
                  <a:lnTo>
                    <a:pt x="1724447" y="258728"/>
                  </a:lnTo>
                  <a:lnTo>
                    <a:pt x="1714166" y="273986"/>
                  </a:lnTo>
                  <a:lnTo>
                    <a:pt x="1698908" y="284267"/>
                  </a:lnTo>
                  <a:lnTo>
                    <a:pt x="1680209" y="288036"/>
                  </a:lnTo>
                  <a:lnTo>
                    <a:pt x="48006" y="288036"/>
                  </a:lnTo>
                  <a:lnTo>
                    <a:pt x="29307" y="284267"/>
                  </a:lnTo>
                  <a:lnTo>
                    <a:pt x="14049" y="273986"/>
                  </a:lnTo>
                  <a:lnTo>
                    <a:pt x="3768" y="258728"/>
                  </a:lnTo>
                  <a:lnTo>
                    <a:pt x="0" y="240030"/>
                  </a:lnTo>
                  <a:lnTo>
                    <a:pt x="0" y="48006"/>
                  </a:lnTo>
                  <a:close/>
                </a:path>
              </a:pathLst>
            </a:custGeom>
            <a:ln w="19050">
              <a:solidFill>
                <a:srgbClr val="39427A"/>
              </a:solidFill>
            </a:ln>
          </p:spPr>
          <p:txBody>
            <a:bodyPr wrap="square" lIns="0" tIns="0" rIns="0" bIns="0" rtlCol="0"/>
            <a:lstStyle/>
            <a:p>
              <a:endParaRPr/>
            </a:p>
          </p:txBody>
        </p:sp>
      </p:grpSp>
      <p:sp>
        <p:nvSpPr>
          <p:cNvPr id="34" name="object 34"/>
          <p:cNvSpPr txBox="1"/>
          <p:nvPr/>
        </p:nvSpPr>
        <p:spPr>
          <a:xfrm>
            <a:off x="2939795" y="3136392"/>
            <a:ext cx="1836420" cy="1833880"/>
          </a:xfrm>
          <a:prstGeom prst="rect">
            <a:avLst/>
          </a:prstGeom>
          <a:ln w="12700">
            <a:solidFill>
              <a:srgbClr val="39427A"/>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50"/>
              </a:spcBef>
            </a:pPr>
            <a:endParaRPr sz="1600">
              <a:latin typeface="Times New Roman"/>
              <a:cs typeface="Times New Roman"/>
            </a:endParaRPr>
          </a:p>
          <a:p>
            <a:pPr marL="635" algn="ctr">
              <a:lnSpc>
                <a:spcPct val="100000"/>
              </a:lnSpc>
            </a:pPr>
            <a:r>
              <a:rPr sz="1600" b="1" spc="-35" dirty="0">
                <a:solidFill>
                  <a:srgbClr val="39427A"/>
                </a:solidFill>
                <a:latin typeface="BIZ UDPGothic"/>
                <a:cs typeface="BIZ UDPGothic"/>
              </a:rPr>
              <a:t>申請受付</a:t>
            </a:r>
            <a:endParaRPr sz="1600">
              <a:latin typeface="BIZ UDPGothic"/>
              <a:cs typeface="BIZ UDPGothic"/>
            </a:endParaRPr>
          </a:p>
          <a:p>
            <a:pPr marR="23495" algn="ctr">
              <a:lnSpc>
                <a:spcPct val="100000"/>
              </a:lnSpc>
              <a:spcBef>
                <a:spcPts val="2045"/>
              </a:spcBef>
            </a:pPr>
            <a:r>
              <a:rPr sz="1000" spc="-10" dirty="0">
                <a:solidFill>
                  <a:srgbClr val="39427A"/>
                </a:solidFill>
                <a:latin typeface="BIZ UDPGothic"/>
                <a:cs typeface="BIZ UDPGothic"/>
              </a:rPr>
              <a:t>機関→JSPS提出〆：6月</a:t>
            </a:r>
            <a:r>
              <a:rPr sz="1000" spc="-20" dirty="0">
                <a:solidFill>
                  <a:srgbClr val="39427A"/>
                </a:solidFill>
                <a:latin typeface="BIZ UDPGothic"/>
                <a:cs typeface="BIZ UDPGothic"/>
              </a:rPr>
              <a:t>3</a:t>
            </a:r>
            <a:r>
              <a:rPr sz="1000" spc="-50" dirty="0">
                <a:solidFill>
                  <a:srgbClr val="39427A"/>
                </a:solidFill>
                <a:latin typeface="BIZ UDPGothic"/>
                <a:cs typeface="BIZ UDPGothic"/>
              </a:rPr>
              <a:t>日</a:t>
            </a:r>
            <a:endParaRPr sz="1000">
              <a:latin typeface="BIZ UDPGothic"/>
              <a:cs typeface="BIZ UDPGothic"/>
            </a:endParaRPr>
          </a:p>
        </p:txBody>
      </p:sp>
      <p:grpSp>
        <p:nvGrpSpPr>
          <p:cNvPr id="35" name="object 35"/>
          <p:cNvGrpSpPr/>
          <p:nvPr/>
        </p:nvGrpSpPr>
        <p:grpSpPr>
          <a:xfrm>
            <a:off x="5181980" y="4400169"/>
            <a:ext cx="1747520" cy="292100"/>
            <a:chOff x="5181980" y="4400169"/>
            <a:chExt cx="1747520" cy="292100"/>
          </a:xfrm>
        </p:grpSpPr>
        <p:sp>
          <p:nvSpPr>
            <p:cNvPr id="36" name="object 36"/>
            <p:cNvSpPr/>
            <p:nvPr/>
          </p:nvSpPr>
          <p:spPr>
            <a:xfrm>
              <a:off x="5191505" y="4409694"/>
              <a:ext cx="1728470" cy="273050"/>
            </a:xfrm>
            <a:custGeom>
              <a:avLst/>
              <a:gdLst/>
              <a:ahLst/>
              <a:cxnLst/>
              <a:rect l="l" t="t" r="r" b="b"/>
              <a:pathLst>
                <a:path w="1728470" h="273050">
                  <a:moveTo>
                    <a:pt x="1682750" y="0"/>
                  </a:moveTo>
                  <a:lnTo>
                    <a:pt x="45466" y="0"/>
                  </a:lnTo>
                  <a:lnTo>
                    <a:pt x="27753" y="3567"/>
                  </a:lnTo>
                  <a:lnTo>
                    <a:pt x="13303" y="13303"/>
                  </a:lnTo>
                  <a:lnTo>
                    <a:pt x="3567" y="27753"/>
                  </a:lnTo>
                  <a:lnTo>
                    <a:pt x="0" y="45465"/>
                  </a:lnTo>
                  <a:lnTo>
                    <a:pt x="0" y="227329"/>
                  </a:lnTo>
                  <a:lnTo>
                    <a:pt x="3567" y="245042"/>
                  </a:lnTo>
                  <a:lnTo>
                    <a:pt x="13303" y="259492"/>
                  </a:lnTo>
                  <a:lnTo>
                    <a:pt x="27753" y="269228"/>
                  </a:lnTo>
                  <a:lnTo>
                    <a:pt x="45466" y="272795"/>
                  </a:lnTo>
                  <a:lnTo>
                    <a:pt x="1682750" y="272795"/>
                  </a:lnTo>
                  <a:lnTo>
                    <a:pt x="1700462" y="269228"/>
                  </a:lnTo>
                  <a:lnTo>
                    <a:pt x="1714912" y="259492"/>
                  </a:lnTo>
                  <a:lnTo>
                    <a:pt x="1724648" y="245042"/>
                  </a:lnTo>
                  <a:lnTo>
                    <a:pt x="1728216" y="227329"/>
                  </a:lnTo>
                  <a:lnTo>
                    <a:pt x="1728216" y="45465"/>
                  </a:lnTo>
                  <a:lnTo>
                    <a:pt x="1724648" y="27753"/>
                  </a:lnTo>
                  <a:lnTo>
                    <a:pt x="1714912" y="13303"/>
                  </a:lnTo>
                  <a:lnTo>
                    <a:pt x="1700462" y="3567"/>
                  </a:lnTo>
                  <a:lnTo>
                    <a:pt x="1682750" y="0"/>
                  </a:lnTo>
                  <a:close/>
                </a:path>
              </a:pathLst>
            </a:custGeom>
            <a:solidFill>
              <a:srgbClr val="EAEBF6"/>
            </a:solidFill>
          </p:spPr>
          <p:txBody>
            <a:bodyPr wrap="square" lIns="0" tIns="0" rIns="0" bIns="0" rtlCol="0"/>
            <a:lstStyle/>
            <a:p>
              <a:endParaRPr/>
            </a:p>
          </p:txBody>
        </p:sp>
        <p:sp>
          <p:nvSpPr>
            <p:cNvPr id="37" name="object 37"/>
            <p:cNvSpPr/>
            <p:nvPr/>
          </p:nvSpPr>
          <p:spPr>
            <a:xfrm>
              <a:off x="5191505" y="4409694"/>
              <a:ext cx="1728470" cy="273050"/>
            </a:xfrm>
            <a:custGeom>
              <a:avLst/>
              <a:gdLst/>
              <a:ahLst/>
              <a:cxnLst/>
              <a:rect l="l" t="t" r="r" b="b"/>
              <a:pathLst>
                <a:path w="1728470" h="273050">
                  <a:moveTo>
                    <a:pt x="0" y="45465"/>
                  </a:moveTo>
                  <a:lnTo>
                    <a:pt x="3567" y="27753"/>
                  </a:lnTo>
                  <a:lnTo>
                    <a:pt x="13303" y="13303"/>
                  </a:lnTo>
                  <a:lnTo>
                    <a:pt x="27753" y="3567"/>
                  </a:lnTo>
                  <a:lnTo>
                    <a:pt x="45466" y="0"/>
                  </a:lnTo>
                  <a:lnTo>
                    <a:pt x="1682750" y="0"/>
                  </a:lnTo>
                  <a:lnTo>
                    <a:pt x="1700462" y="3567"/>
                  </a:lnTo>
                  <a:lnTo>
                    <a:pt x="1714912" y="13303"/>
                  </a:lnTo>
                  <a:lnTo>
                    <a:pt x="1724648" y="27753"/>
                  </a:lnTo>
                  <a:lnTo>
                    <a:pt x="1728216" y="45465"/>
                  </a:lnTo>
                  <a:lnTo>
                    <a:pt x="1728216" y="227329"/>
                  </a:lnTo>
                  <a:lnTo>
                    <a:pt x="1724648" y="245042"/>
                  </a:lnTo>
                  <a:lnTo>
                    <a:pt x="1714912" y="259492"/>
                  </a:lnTo>
                  <a:lnTo>
                    <a:pt x="1700462" y="269228"/>
                  </a:lnTo>
                  <a:lnTo>
                    <a:pt x="1682750" y="272795"/>
                  </a:lnTo>
                  <a:lnTo>
                    <a:pt x="45466" y="272795"/>
                  </a:lnTo>
                  <a:lnTo>
                    <a:pt x="27753" y="269228"/>
                  </a:lnTo>
                  <a:lnTo>
                    <a:pt x="13303" y="259492"/>
                  </a:lnTo>
                  <a:lnTo>
                    <a:pt x="3567" y="245042"/>
                  </a:lnTo>
                  <a:lnTo>
                    <a:pt x="0" y="227329"/>
                  </a:lnTo>
                  <a:lnTo>
                    <a:pt x="0" y="45465"/>
                  </a:lnTo>
                  <a:close/>
                </a:path>
              </a:pathLst>
            </a:custGeom>
            <a:ln w="19049">
              <a:solidFill>
                <a:srgbClr val="39427A"/>
              </a:solidFill>
            </a:ln>
          </p:spPr>
          <p:txBody>
            <a:bodyPr wrap="square" lIns="0" tIns="0" rIns="0" bIns="0" rtlCol="0"/>
            <a:lstStyle/>
            <a:p>
              <a:endParaRPr/>
            </a:p>
          </p:txBody>
        </p:sp>
      </p:grpSp>
      <p:sp>
        <p:nvSpPr>
          <p:cNvPr id="38" name="object 38"/>
          <p:cNvSpPr txBox="1"/>
          <p:nvPr/>
        </p:nvSpPr>
        <p:spPr>
          <a:xfrm>
            <a:off x="5137403" y="3136392"/>
            <a:ext cx="1836420" cy="1833880"/>
          </a:xfrm>
          <a:prstGeom prst="rect">
            <a:avLst/>
          </a:prstGeom>
          <a:ln w="12700">
            <a:solidFill>
              <a:srgbClr val="39427A"/>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50"/>
              </a:spcBef>
            </a:pPr>
            <a:endParaRPr sz="1600">
              <a:latin typeface="Times New Roman"/>
              <a:cs typeface="Times New Roman"/>
            </a:endParaRPr>
          </a:p>
          <a:p>
            <a:pPr marL="1270" algn="ctr">
              <a:lnSpc>
                <a:spcPct val="100000"/>
              </a:lnSpc>
            </a:pPr>
            <a:r>
              <a:rPr sz="1600" b="1" spc="-40" dirty="0">
                <a:solidFill>
                  <a:srgbClr val="39427A"/>
                </a:solidFill>
                <a:latin typeface="BIZ UDPGothic"/>
                <a:cs typeface="BIZ UDPGothic"/>
              </a:rPr>
              <a:t>審査</a:t>
            </a:r>
            <a:endParaRPr sz="1600">
              <a:latin typeface="BIZ UDPGothic"/>
              <a:cs typeface="BIZ UDPGothic"/>
            </a:endParaRPr>
          </a:p>
          <a:p>
            <a:pPr>
              <a:lnSpc>
                <a:spcPct val="100000"/>
              </a:lnSpc>
              <a:spcBef>
                <a:spcPts val="80"/>
              </a:spcBef>
            </a:pPr>
            <a:endParaRPr sz="1600">
              <a:latin typeface="BIZ UDPGothic"/>
              <a:cs typeface="BIZ UDPGothic"/>
            </a:endParaRPr>
          </a:p>
          <a:p>
            <a:pPr marR="28575" algn="ctr">
              <a:lnSpc>
                <a:spcPct val="100000"/>
              </a:lnSpc>
            </a:pPr>
            <a:r>
              <a:rPr sz="1000" spc="-20" dirty="0">
                <a:solidFill>
                  <a:srgbClr val="39427A"/>
                </a:solidFill>
                <a:latin typeface="BIZ UDPGothic"/>
                <a:cs typeface="BIZ UDPGothic"/>
              </a:rPr>
              <a:t>二段階の書面審査</a:t>
            </a:r>
            <a:endParaRPr sz="1000">
              <a:latin typeface="BIZ UDPGothic"/>
              <a:cs typeface="BIZ UDPGothic"/>
            </a:endParaRPr>
          </a:p>
        </p:txBody>
      </p:sp>
      <p:grpSp>
        <p:nvGrpSpPr>
          <p:cNvPr id="39" name="object 39"/>
          <p:cNvGrpSpPr/>
          <p:nvPr/>
        </p:nvGrpSpPr>
        <p:grpSpPr>
          <a:xfrm>
            <a:off x="7330820" y="4400169"/>
            <a:ext cx="1747520" cy="427990"/>
            <a:chOff x="7330820" y="4400169"/>
            <a:chExt cx="1747520" cy="427990"/>
          </a:xfrm>
        </p:grpSpPr>
        <p:sp>
          <p:nvSpPr>
            <p:cNvPr id="40" name="object 40"/>
            <p:cNvSpPr/>
            <p:nvPr/>
          </p:nvSpPr>
          <p:spPr>
            <a:xfrm>
              <a:off x="7340345" y="4409694"/>
              <a:ext cx="1728470" cy="408940"/>
            </a:xfrm>
            <a:custGeom>
              <a:avLst/>
              <a:gdLst/>
              <a:ahLst/>
              <a:cxnLst/>
              <a:rect l="l" t="t" r="r" b="b"/>
              <a:pathLst>
                <a:path w="1728470" h="408939">
                  <a:moveTo>
                    <a:pt x="1660144" y="0"/>
                  </a:moveTo>
                  <a:lnTo>
                    <a:pt x="68072" y="0"/>
                  </a:lnTo>
                  <a:lnTo>
                    <a:pt x="41576" y="5349"/>
                  </a:lnTo>
                  <a:lnTo>
                    <a:pt x="19938" y="19938"/>
                  </a:lnTo>
                  <a:lnTo>
                    <a:pt x="5349" y="41576"/>
                  </a:lnTo>
                  <a:lnTo>
                    <a:pt x="0" y="68071"/>
                  </a:lnTo>
                  <a:lnTo>
                    <a:pt x="0" y="340359"/>
                  </a:lnTo>
                  <a:lnTo>
                    <a:pt x="5349" y="366855"/>
                  </a:lnTo>
                  <a:lnTo>
                    <a:pt x="19938" y="388492"/>
                  </a:lnTo>
                  <a:lnTo>
                    <a:pt x="41576" y="403082"/>
                  </a:lnTo>
                  <a:lnTo>
                    <a:pt x="68072" y="408431"/>
                  </a:lnTo>
                  <a:lnTo>
                    <a:pt x="1660144" y="408431"/>
                  </a:lnTo>
                  <a:lnTo>
                    <a:pt x="1686639" y="403082"/>
                  </a:lnTo>
                  <a:lnTo>
                    <a:pt x="1708277" y="388492"/>
                  </a:lnTo>
                  <a:lnTo>
                    <a:pt x="1722866" y="366855"/>
                  </a:lnTo>
                  <a:lnTo>
                    <a:pt x="1728215" y="340359"/>
                  </a:lnTo>
                  <a:lnTo>
                    <a:pt x="1728215" y="68071"/>
                  </a:lnTo>
                  <a:lnTo>
                    <a:pt x="1722866" y="41576"/>
                  </a:lnTo>
                  <a:lnTo>
                    <a:pt x="1708277" y="19938"/>
                  </a:lnTo>
                  <a:lnTo>
                    <a:pt x="1686639" y="5349"/>
                  </a:lnTo>
                  <a:lnTo>
                    <a:pt x="1660144" y="0"/>
                  </a:lnTo>
                  <a:close/>
                </a:path>
              </a:pathLst>
            </a:custGeom>
            <a:solidFill>
              <a:srgbClr val="EAEBF6"/>
            </a:solidFill>
          </p:spPr>
          <p:txBody>
            <a:bodyPr wrap="square" lIns="0" tIns="0" rIns="0" bIns="0" rtlCol="0"/>
            <a:lstStyle/>
            <a:p>
              <a:endParaRPr/>
            </a:p>
          </p:txBody>
        </p:sp>
        <p:sp>
          <p:nvSpPr>
            <p:cNvPr id="41" name="object 41"/>
            <p:cNvSpPr/>
            <p:nvPr/>
          </p:nvSpPr>
          <p:spPr>
            <a:xfrm>
              <a:off x="7340345" y="4409694"/>
              <a:ext cx="1728470" cy="408940"/>
            </a:xfrm>
            <a:custGeom>
              <a:avLst/>
              <a:gdLst/>
              <a:ahLst/>
              <a:cxnLst/>
              <a:rect l="l" t="t" r="r" b="b"/>
              <a:pathLst>
                <a:path w="1728470" h="408939">
                  <a:moveTo>
                    <a:pt x="0" y="68071"/>
                  </a:moveTo>
                  <a:lnTo>
                    <a:pt x="5349" y="41576"/>
                  </a:lnTo>
                  <a:lnTo>
                    <a:pt x="19938" y="19938"/>
                  </a:lnTo>
                  <a:lnTo>
                    <a:pt x="41576" y="5349"/>
                  </a:lnTo>
                  <a:lnTo>
                    <a:pt x="68072" y="0"/>
                  </a:lnTo>
                  <a:lnTo>
                    <a:pt x="1660144" y="0"/>
                  </a:lnTo>
                  <a:lnTo>
                    <a:pt x="1686639" y="5349"/>
                  </a:lnTo>
                  <a:lnTo>
                    <a:pt x="1708277" y="19938"/>
                  </a:lnTo>
                  <a:lnTo>
                    <a:pt x="1722866" y="41576"/>
                  </a:lnTo>
                  <a:lnTo>
                    <a:pt x="1728215" y="68071"/>
                  </a:lnTo>
                  <a:lnTo>
                    <a:pt x="1728215" y="340359"/>
                  </a:lnTo>
                  <a:lnTo>
                    <a:pt x="1722866" y="366855"/>
                  </a:lnTo>
                  <a:lnTo>
                    <a:pt x="1708277" y="388492"/>
                  </a:lnTo>
                  <a:lnTo>
                    <a:pt x="1686639" y="403082"/>
                  </a:lnTo>
                  <a:lnTo>
                    <a:pt x="1660144" y="408431"/>
                  </a:lnTo>
                  <a:lnTo>
                    <a:pt x="68072" y="408431"/>
                  </a:lnTo>
                  <a:lnTo>
                    <a:pt x="41576" y="403082"/>
                  </a:lnTo>
                  <a:lnTo>
                    <a:pt x="19938" y="388492"/>
                  </a:lnTo>
                  <a:lnTo>
                    <a:pt x="5349" y="366855"/>
                  </a:lnTo>
                  <a:lnTo>
                    <a:pt x="0" y="340359"/>
                  </a:lnTo>
                  <a:lnTo>
                    <a:pt x="0" y="68071"/>
                  </a:lnTo>
                  <a:close/>
                </a:path>
              </a:pathLst>
            </a:custGeom>
            <a:ln w="19050">
              <a:solidFill>
                <a:srgbClr val="39427A"/>
              </a:solidFill>
            </a:ln>
          </p:spPr>
          <p:txBody>
            <a:bodyPr wrap="square" lIns="0" tIns="0" rIns="0" bIns="0" rtlCol="0"/>
            <a:lstStyle/>
            <a:p>
              <a:endParaRPr/>
            </a:p>
          </p:txBody>
        </p:sp>
      </p:grpSp>
      <p:sp>
        <p:nvSpPr>
          <p:cNvPr id="42" name="object 42"/>
          <p:cNvSpPr txBox="1"/>
          <p:nvPr/>
        </p:nvSpPr>
        <p:spPr>
          <a:xfrm>
            <a:off x="7352545" y="4469383"/>
            <a:ext cx="1704339" cy="299720"/>
          </a:xfrm>
          <a:prstGeom prst="rect">
            <a:avLst/>
          </a:prstGeom>
        </p:spPr>
        <p:txBody>
          <a:bodyPr vert="horz" wrap="square" lIns="0" tIns="12700" rIns="0" bIns="0" rtlCol="0">
            <a:spAutoFit/>
          </a:bodyPr>
          <a:lstStyle/>
          <a:p>
            <a:pPr marL="147320" marR="91440" indent="-82550">
              <a:lnSpc>
                <a:spcPct val="100000"/>
              </a:lnSpc>
              <a:spcBef>
                <a:spcPts val="100"/>
              </a:spcBef>
            </a:pPr>
            <a:r>
              <a:rPr sz="900" spc="-10" dirty="0">
                <a:solidFill>
                  <a:srgbClr val="39427A"/>
                </a:solidFill>
                <a:latin typeface="BIZ UDPGothic"/>
                <a:cs typeface="BIZ UDPGothic"/>
              </a:rPr>
              <a:t>10</a:t>
            </a:r>
            <a:r>
              <a:rPr sz="900" spc="-20" dirty="0">
                <a:solidFill>
                  <a:srgbClr val="39427A"/>
                </a:solidFill>
                <a:latin typeface="BIZ UDPGothic"/>
                <a:cs typeface="BIZ UDPGothic"/>
              </a:rPr>
              <a:t>月上旬頃まで、</a:t>
            </a:r>
            <a:r>
              <a:rPr sz="900" spc="-10" dirty="0">
                <a:solidFill>
                  <a:srgbClr val="39427A"/>
                </a:solidFill>
                <a:latin typeface="BIZ UDPGothic"/>
                <a:cs typeface="BIZ UDPGothic"/>
              </a:rPr>
              <a:t>1</a:t>
            </a:r>
            <a:r>
              <a:rPr sz="900" spc="-20" dirty="0">
                <a:solidFill>
                  <a:srgbClr val="39427A"/>
                </a:solidFill>
                <a:latin typeface="BIZ UDPGothic"/>
                <a:cs typeface="BIZ UDPGothic"/>
              </a:rPr>
              <a:t>月上旬頃まで、</a:t>
            </a:r>
            <a:r>
              <a:rPr sz="900" spc="-10" dirty="0">
                <a:solidFill>
                  <a:srgbClr val="39427A"/>
                </a:solidFill>
                <a:latin typeface="BIZ UDPGothic"/>
                <a:cs typeface="BIZ UDPGothic"/>
              </a:rPr>
              <a:t>2</a:t>
            </a:r>
            <a:r>
              <a:rPr sz="900" spc="-20" dirty="0">
                <a:solidFill>
                  <a:srgbClr val="39427A"/>
                </a:solidFill>
                <a:latin typeface="BIZ UDPGothic"/>
                <a:cs typeface="BIZ UDPGothic"/>
              </a:rPr>
              <a:t>月中旬頃までの</a:t>
            </a:r>
            <a:r>
              <a:rPr sz="900" spc="-10" dirty="0">
                <a:solidFill>
                  <a:srgbClr val="39427A"/>
                </a:solidFill>
                <a:latin typeface="BIZ UDPGothic"/>
                <a:cs typeface="BIZ UDPGothic"/>
              </a:rPr>
              <a:t>3</a:t>
            </a:r>
            <a:r>
              <a:rPr sz="900" spc="-25" dirty="0">
                <a:solidFill>
                  <a:srgbClr val="39427A"/>
                </a:solidFill>
                <a:latin typeface="BIZ UDPGothic"/>
                <a:cs typeface="BIZ UDPGothic"/>
              </a:rPr>
              <a:t>段階</a:t>
            </a:r>
            <a:endParaRPr sz="900">
              <a:latin typeface="BIZ UDPGothic"/>
              <a:cs typeface="BIZ UDPGothic"/>
            </a:endParaRPr>
          </a:p>
        </p:txBody>
      </p:sp>
      <p:grpSp>
        <p:nvGrpSpPr>
          <p:cNvPr id="43" name="object 43"/>
          <p:cNvGrpSpPr/>
          <p:nvPr/>
        </p:nvGrpSpPr>
        <p:grpSpPr>
          <a:xfrm>
            <a:off x="1014094" y="3636835"/>
            <a:ext cx="1515110" cy="1291590"/>
            <a:chOff x="1014094" y="3636835"/>
            <a:chExt cx="1515110" cy="1291590"/>
          </a:xfrm>
        </p:grpSpPr>
        <p:pic>
          <p:nvPicPr>
            <p:cNvPr id="44" name="object 44"/>
            <p:cNvPicPr/>
            <p:nvPr/>
          </p:nvPicPr>
          <p:blipFill>
            <a:blip r:embed="rId4" cstate="print"/>
            <a:stretch>
              <a:fillRect/>
            </a:stretch>
          </p:blipFill>
          <p:spPr>
            <a:xfrm>
              <a:off x="1702839" y="4022164"/>
              <a:ext cx="689263" cy="686729"/>
            </a:xfrm>
            <a:prstGeom prst="rect">
              <a:avLst/>
            </a:prstGeom>
          </p:spPr>
        </p:pic>
        <p:sp>
          <p:nvSpPr>
            <p:cNvPr id="45" name="object 45"/>
            <p:cNvSpPr/>
            <p:nvPr/>
          </p:nvSpPr>
          <p:spPr>
            <a:xfrm>
              <a:off x="1585975" y="3768343"/>
              <a:ext cx="932180" cy="1148715"/>
            </a:xfrm>
            <a:custGeom>
              <a:avLst/>
              <a:gdLst/>
              <a:ahLst/>
              <a:cxnLst/>
              <a:rect l="l" t="t" r="r" b="b"/>
              <a:pathLst>
                <a:path w="932180" h="1148714">
                  <a:moveTo>
                    <a:pt x="0" y="1148460"/>
                  </a:moveTo>
                  <a:lnTo>
                    <a:pt x="932052" y="1148460"/>
                  </a:lnTo>
                  <a:lnTo>
                    <a:pt x="932052" y="0"/>
                  </a:lnTo>
                  <a:lnTo>
                    <a:pt x="0" y="0"/>
                  </a:lnTo>
                  <a:lnTo>
                    <a:pt x="0" y="1148460"/>
                  </a:lnTo>
                  <a:close/>
                </a:path>
              </a:pathLst>
            </a:custGeom>
            <a:ln w="22225">
              <a:solidFill>
                <a:srgbClr val="7E7E7E"/>
              </a:solidFill>
            </a:ln>
          </p:spPr>
          <p:txBody>
            <a:bodyPr wrap="square" lIns="0" tIns="0" rIns="0" bIns="0" rtlCol="0"/>
            <a:lstStyle/>
            <a:p>
              <a:endParaRPr/>
            </a:p>
          </p:txBody>
        </p:sp>
        <p:pic>
          <p:nvPicPr>
            <p:cNvPr id="46" name="object 46"/>
            <p:cNvPicPr/>
            <p:nvPr/>
          </p:nvPicPr>
          <p:blipFill>
            <a:blip r:embed="rId5" cstate="print"/>
            <a:stretch>
              <a:fillRect/>
            </a:stretch>
          </p:blipFill>
          <p:spPr>
            <a:xfrm>
              <a:off x="1036319" y="3659123"/>
              <a:ext cx="911352" cy="1129283"/>
            </a:xfrm>
            <a:prstGeom prst="rect">
              <a:avLst/>
            </a:prstGeom>
          </p:spPr>
        </p:pic>
        <p:sp>
          <p:nvSpPr>
            <p:cNvPr id="47" name="object 47"/>
            <p:cNvSpPr/>
            <p:nvPr/>
          </p:nvSpPr>
          <p:spPr>
            <a:xfrm>
              <a:off x="1025207" y="3647947"/>
              <a:ext cx="934085" cy="1151890"/>
            </a:xfrm>
            <a:custGeom>
              <a:avLst/>
              <a:gdLst/>
              <a:ahLst/>
              <a:cxnLst/>
              <a:rect l="l" t="t" r="r" b="b"/>
              <a:pathLst>
                <a:path w="934085" h="1151889">
                  <a:moveTo>
                    <a:pt x="0" y="1151508"/>
                  </a:moveTo>
                  <a:lnTo>
                    <a:pt x="933577" y="1151508"/>
                  </a:lnTo>
                  <a:lnTo>
                    <a:pt x="933577" y="0"/>
                  </a:lnTo>
                  <a:lnTo>
                    <a:pt x="0" y="0"/>
                  </a:lnTo>
                  <a:lnTo>
                    <a:pt x="0" y="1151508"/>
                  </a:lnTo>
                  <a:close/>
                </a:path>
              </a:pathLst>
            </a:custGeom>
            <a:ln w="22225">
              <a:solidFill>
                <a:srgbClr val="7E7E7E"/>
              </a:solidFill>
            </a:ln>
          </p:spPr>
          <p:txBody>
            <a:bodyPr wrap="square" lIns="0" tIns="0" rIns="0" bIns="0" rtlCol="0"/>
            <a:lstStyle/>
            <a:p>
              <a:endParaRPr/>
            </a:p>
          </p:txBody>
        </p:sp>
      </p:gr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34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pic>
        <p:nvPicPr>
          <p:cNvPr id="5" name="object 5"/>
          <p:cNvPicPr/>
          <p:nvPr/>
        </p:nvPicPr>
        <p:blipFill>
          <a:blip r:embed="rId3" cstate="print"/>
          <a:stretch>
            <a:fillRect/>
          </a:stretch>
        </p:blipFill>
        <p:spPr>
          <a:xfrm>
            <a:off x="11437619" y="89915"/>
            <a:ext cx="649224" cy="661415"/>
          </a:xfrm>
          <a:prstGeom prst="rect">
            <a:avLst/>
          </a:prstGeom>
        </p:spPr>
      </p:pic>
      <p:grpSp>
        <p:nvGrpSpPr>
          <p:cNvPr id="6" name="object 6"/>
          <p:cNvGrpSpPr/>
          <p:nvPr/>
        </p:nvGrpSpPr>
        <p:grpSpPr>
          <a:xfrm>
            <a:off x="0" y="801623"/>
            <a:ext cx="12192000" cy="59690"/>
            <a:chOff x="0" y="801623"/>
            <a:chExt cx="12192000" cy="59690"/>
          </a:xfrm>
        </p:grpSpPr>
        <p:sp>
          <p:nvSpPr>
            <p:cNvPr id="7" name="object 7"/>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8" name="object 8"/>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sp>
        <p:nvSpPr>
          <p:cNvPr id="9" name="object 9"/>
          <p:cNvSpPr txBox="1"/>
          <p:nvPr/>
        </p:nvSpPr>
        <p:spPr>
          <a:xfrm>
            <a:off x="2400045" y="5540451"/>
            <a:ext cx="7310120" cy="23939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39427A"/>
                </a:solidFill>
                <a:latin typeface="BIZ UDPGothic"/>
                <a:cs typeface="BIZ UDPGothic"/>
              </a:rPr>
              <a:t>申請者から申請機関への申請書提出の〆切は、機関ごとに異なります。必ず確認してください。</a:t>
            </a:r>
            <a:endParaRPr sz="1400">
              <a:latin typeface="BIZ UDPGothic"/>
              <a:cs typeface="BIZ UDPGothic"/>
            </a:endParaRPr>
          </a:p>
        </p:txBody>
      </p:sp>
      <p:sp>
        <p:nvSpPr>
          <p:cNvPr id="10" name="object 10" descr="$PPTXTitle"/>
          <p:cNvSpPr txBox="1">
            <a:spLocks noGrp="1"/>
          </p:cNvSpPr>
          <p:nvPr>
            <p:ph type="title"/>
          </p:nvPr>
        </p:nvSpPr>
        <p:spPr>
          <a:prstGeom prst="rect">
            <a:avLst/>
          </a:prstGeom>
        </p:spPr>
        <p:txBody>
          <a:bodyPr vert="horz" wrap="square" lIns="0" tIns="12700" rIns="0" bIns="0" rtlCol="0">
            <a:spAutoFit/>
          </a:bodyPr>
          <a:lstStyle/>
          <a:p>
            <a:pPr marL="1920875">
              <a:lnSpc>
                <a:spcPct val="100000"/>
              </a:lnSpc>
              <a:spcBef>
                <a:spcPts val="100"/>
              </a:spcBef>
            </a:pPr>
            <a:r>
              <a:rPr spc="-10" dirty="0"/>
              <a:t>申請から採用までのスケジュール（</a:t>
            </a:r>
            <a:r>
              <a:rPr spc="-10" dirty="0">
                <a:latin typeface="Arial"/>
                <a:cs typeface="Arial"/>
              </a:rPr>
              <a:t>RPD</a:t>
            </a:r>
            <a:r>
              <a:rPr spc="-10" dirty="0"/>
              <a:t>）</a:t>
            </a:r>
          </a:p>
        </p:txBody>
      </p:sp>
      <p:sp>
        <p:nvSpPr>
          <p:cNvPr id="11" name="object 11"/>
          <p:cNvSpPr txBox="1"/>
          <p:nvPr/>
        </p:nvSpPr>
        <p:spPr>
          <a:xfrm>
            <a:off x="2684145" y="1100073"/>
            <a:ext cx="66401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9427A"/>
                </a:solidFill>
                <a:latin typeface="BIZ UDPGothic"/>
                <a:cs typeface="BIZ UDPGothic"/>
              </a:rPr>
              <a:t>次年度の4</a:t>
            </a:r>
            <a:r>
              <a:rPr sz="1800" b="1" spc="-35" dirty="0">
                <a:solidFill>
                  <a:srgbClr val="39427A"/>
                </a:solidFill>
                <a:latin typeface="BIZ UDPGothic"/>
                <a:cs typeface="BIZ UDPGothic"/>
              </a:rPr>
              <a:t>月以降に採用ができるよう申請受付•審査をしています</a:t>
            </a:r>
            <a:endParaRPr sz="1800">
              <a:latin typeface="BIZ UDPGothic"/>
              <a:cs typeface="BIZ UDPGothic"/>
            </a:endParaRPr>
          </a:p>
        </p:txBody>
      </p:sp>
      <p:sp>
        <p:nvSpPr>
          <p:cNvPr id="12" name="object 12"/>
          <p:cNvSpPr txBox="1"/>
          <p:nvPr/>
        </p:nvSpPr>
        <p:spPr>
          <a:xfrm>
            <a:off x="819911" y="3136392"/>
            <a:ext cx="1836420" cy="1833880"/>
          </a:xfrm>
          <a:prstGeom prst="rect">
            <a:avLst/>
          </a:prstGeom>
          <a:ln w="12700">
            <a:solidFill>
              <a:srgbClr val="39427A"/>
            </a:solidFill>
          </a:ln>
        </p:spPr>
        <p:txBody>
          <a:bodyPr vert="horz" wrap="square" lIns="0" tIns="111760" rIns="0" bIns="0" rtlCol="0">
            <a:spAutoFit/>
          </a:bodyPr>
          <a:lstStyle/>
          <a:p>
            <a:pPr marL="330200">
              <a:lnSpc>
                <a:spcPct val="100000"/>
              </a:lnSpc>
              <a:spcBef>
                <a:spcPts val="880"/>
              </a:spcBef>
            </a:pPr>
            <a:r>
              <a:rPr sz="1600" b="1" spc="-30" dirty="0">
                <a:solidFill>
                  <a:srgbClr val="39427A"/>
                </a:solidFill>
                <a:latin typeface="BIZ UDPGothic"/>
                <a:cs typeface="BIZ UDPGothic"/>
              </a:rPr>
              <a:t>募集要項公開</a:t>
            </a:r>
            <a:endParaRPr sz="1600">
              <a:latin typeface="BIZ UDPGothic"/>
              <a:cs typeface="BIZ UDPGothic"/>
            </a:endParaRPr>
          </a:p>
        </p:txBody>
      </p:sp>
      <p:sp>
        <p:nvSpPr>
          <p:cNvPr id="13" name="object 13"/>
          <p:cNvSpPr/>
          <p:nvPr/>
        </p:nvSpPr>
        <p:spPr>
          <a:xfrm>
            <a:off x="2779776" y="3960876"/>
            <a:ext cx="151130" cy="262255"/>
          </a:xfrm>
          <a:custGeom>
            <a:avLst/>
            <a:gdLst/>
            <a:ahLst/>
            <a:cxnLst/>
            <a:rect l="l" t="t" r="r" b="b"/>
            <a:pathLst>
              <a:path w="151130"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4" name="object 14"/>
          <p:cNvSpPr/>
          <p:nvPr/>
        </p:nvSpPr>
        <p:spPr>
          <a:xfrm>
            <a:off x="4931664" y="3960876"/>
            <a:ext cx="151130" cy="262255"/>
          </a:xfrm>
          <a:custGeom>
            <a:avLst/>
            <a:gdLst/>
            <a:ahLst/>
            <a:cxnLst/>
            <a:rect l="l" t="t" r="r" b="b"/>
            <a:pathLst>
              <a:path w="151129"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5" name="object 15"/>
          <p:cNvSpPr/>
          <p:nvPr/>
        </p:nvSpPr>
        <p:spPr>
          <a:xfrm>
            <a:off x="7083552" y="3960876"/>
            <a:ext cx="151130" cy="262255"/>
          </a:xfrm>
          <a:custGeom>
            <a:avLst/>
            <a:gdLst/>
            <a:ahLst/>
            <a:cxnLst/>
            <a:rect l="l" t="t" r="r" b="b"/>
            <a:pathLst>
              <a:path w="151129" h="262254">
                <a:moveTo>
                  <a:pt x="0" y="0"/>
                </a:moveTo>
                <a:lnTo>
                  <a:pt x="0" y="262128"/>
                </a:lnTo>
                <a:lnTo>
                  <a:pt x="150875" y="131063"/>
                </a:lnTo>
                <a:lnTo>
                  <a:pt x="0" y="0"/>
                </a:lnTo>
                <a:close/>
              </a:path>
            </a:pathLst>
          </a:custGeom>
          <a:solidFill>
            <a:srgbClr val="39427A"/>
          </a:solidFill>
        </p:spPr>
        <p:txBody>
          <a:bodyPr wrap="square" lIns="0" tIns="0" rIns="0" bIns="0" rtlCol="0"/>
          <a:lstStyle/>
          <a:p>
            <a:endParaRPr/>
          </a:p>
        </p:txBody>
      </p:sp>
      <p:sp>
        <p:nvSpPr>
          <p:cNvPr id="16" name="object 16"/>
          <p:cNvSpPr/>
          <p:nvPr/>
        </p:nvSpPr>
        <p:spPr>
          <a:xfrm>
            <a:off x="827532" y="2391155"/>
            <a:ext cx="1821180" cy="554990"/>
          </a:xfrm>
          <a:custGeom>
            <a:avLst/>
            <a:gdLst/>
            <a:ahLst/>
            <a:cxnLst/>
            <a:rect l="l" t="t" r="r" b="b"/>
            <a:pathLst>
              <a:path w="1821180" h="554989">
                <a:moveTo>
                  <a:pt x="1543812" y="0"/>
                </a:moveTo>
                <a:lnTo>
                  <a:pt x="0" y="0"/>
                </a:lnTo>
                <a:lnTo>
                  <a:pt x="0" y="554736"/>
                </a:lnTo>
                <a:lnTo>
                  <a:pt x="1543812" y="554736"/>
                </a:lnTo>
                <a:lnTo>
                  <a:pt x="1821180" y="277368"/>
                </a:lnTo>
                <a:lnTo>
                  <a:pt x="1543812" y="0"/>
                </a:lnTo>
                <a:close/>
              </a:path>
            </a:pathLst>
          </a:custGeom>
          <a:solidFill>
            <a:srgbClr val="36427E"/>
          </a:solidFill>
        </p:spPr>
        <p:txBody>
          <a:bodyPr wrap="square" lIns="0" tIns="0" rIns="0" bIns="0" rtlCol="0"/>
          <a:lstStyle/>
          <a:p>
            <a:endParaRPr/>
          </a:p>
        </p:txBody>
      </p:sp>
      <p:sp>
        <p:nvSpPr>
          <p:cNvPr id="17" name="object 17"/>
          <p:cNvSpPr/>
          <p:nvPr/>
        </p:nvSpPr>
        <p:spPr>
          <a:xfrm>
            <a:off x="7289292" y="2391155"/>
            <a:ext cx="1838325" cy="554990"/>
          </a:xfrm>
          <a:custGeom>
            <a:avLst/>
            <a:gdLst/>
            <a:ahLst/>
            <a:cxnLst/>
            <a:rect l="l" t="t" r="r" b="b"/>
            <a:pathLst>
              <a:path w="1838325" h="554989">
                <a:moveTo>
                  <a:pt x="1560576" y="0"/>
                </a:moveTo>
                <a:lnTo>
                  <a:pt x="0" y="0"/>
                </a:lnTo>
                <a:lnTo>
                  <a:pt x="0" y="554736"/>
                </a:lnTo>
                <a:lnTo>
                  <a:pt x="1560576" y="554736"/>
                </a:lnTo>
                <a:lnTo>
                  <a:pt x="1837943" y="277368"/>
                </a:lnTo>
                <a:lnTo>
                  <a:pt x="1560576" y="0"/>
                </a:lnTo>
                <a:close/>
              </a:path>
            </a:pathLst>
          </a:custGeom>
          <a:solidFill>
            <a:srgbClr val="39427A"/>
          </a:solidFill>
        </p:spPr>
        <p:txBody>
          <a:bodyPr wrap="square" lIns="0" tIns="0" rIns="0" bIns="0" rtlCol="0"/>
          <a:lstStyle/>
          <a:p>
            <a:endParaRPr/>
          </a:p>
        </p:txBody>
      </p:sp>
      <p:sp>
        <p:nvSpPr>
          <p:cNvPr id="18" name="object 18"/>
          <p:cNvSpPr txBox="1"/>
          <p:nvPr/>
        </p:nvSpPr>
        <p:spPr>
          <a:xfrm>
            <a:off x="1377822" y="2536647"/>
            <a:ext cx="69659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BIZ UDPGothic"/>
                <a:cs typeface="BIZ UDPGothic"/>
              </a:rPr>
              <a:t>２月上旬</a:t>
            </a:r>
            <a:endParaRPr sz="1400">
              <a:latin typeface="BIZ UDPGothic"/>
              <a:cs typeface="BIZ UDPGothic"/>
            </a:endParaRPr>
          </a:p>
        </p:txBody>
      </p:sp>
      <p:sp>
        <p:nvSpPr>
          <p:cNvPr id="19" name="object 19"/>
          <p:cNvSpPr/>
          <p:nvPr/>
        </p:nvSpPr>
        <p:spPr>
          <a:xfrm>
            <a:off x="2933700" y="2391155"/>
            <a:ext cx="1849120" cy="554990"/>
          </a:xfrm>
          <a:custGeom>
            <a:avLst/>
            <a:gdLst/>
            <a:ahLst/>
            <a:cxnLst/>
            <a:rect l="l" t="t" r="r" b="b"/>
            <a:pathLst>
              <a:path w="1849120" h="554989">
                <a:moveTo>
                  <a:pt x="1571244" y="0"/>
                </a:moveTo>
                <a:lnTo>
                  <a:pt x="0" y="0"/>
                </a:lnTo>
                <a:lnTo>
                  <a:pt x="0" y="554736"/>
                </a:lnTo>
                <a:lnTo>
                  <a:pt x="1571244" y="554736"/>
                </a:lnTo>
                <a:lnTo>
                  <a:pt x="1848612" y="277368"/>
                </a:lnTo>
                <a:lnTo>
                  <a:pt x="1571244" y="0"/>
                </a:lnTo>
                <a:close/>
              </a:path>
            </a:pathLst>
          </a:custGeom>
          <a:solidFill>
            <a:srgbClr val="36427E"/>
          </a:solidFill>
        </p:spPr>
        <p:txBody>
          <a:bodyPr wrap="square" lIns="0" tIns="0" rIns="0" bIns="0" rtlCol="0"/>
          <a:lstStyle/>
          <a:p>
            <a:endParaRPr/>
          </a:p>
        </p:txBody>
      </p:sp>
      <p:sp>
        <p:nvSpPr>
          <p:cNvPr id="20" name="object 20"/>
          <p:cNvSpPr txBox="1"/>
          <p:nvPr/>
        </p:nvSpPr>
        <p:spPr>
          <a:xfrm>
            <a:off x="3446779" y="2560777"/>
            <a:ext cx="824865" cy="240029"/>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FFFFFF"/>
                </a:solidFill>
                <a:latin typeface="BIZ UDPGothic"/>
                <a:cs typeface="BIZ UDPGothic"/>
              </a:rPr>
              <a:t>３月ー５月</a:t>
            </a:r>
            <a:endParaRPr sz="1400">
              <a:latin typeface="BIZ UDPGothic"/>
              <a:cs typeface="BIZ UDPGothic"/>
            </a:endParaRPr>
          </a:p>
        </p:txBody>
      </p:sp>
      <p:sp>
        <p:nvSpPr>
          <p:cNvPr id="21" name="object 21"/>
          <p:cNvSpPr txBox="1"/>
          <p:nvPr/>
        </p:nvSpPr>
        <p:spPr>
          <a:xfrm>
            <a:off x="5137403" y="3136392"/>
            <a:ext cx="1836420" cy="1833880"/>
          </a:xfrm>
          <a:prstGeom prst="rect">
            <a:avLst/>
          </a:prstGeom>
          <a:ln w="12700">
            <a:solidFill>
              <a:srgbClr val="39427A"/>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50"/>
              </a:spcBef>
            </a:pPr>
            <a:endParaRPr sz="1600">
              <a:latin typeface="Times New Roman"/>
              <a:cs typeface="Times New Roman"/>
            </a:endParaRPr>
          </a:p>
          <a:p>
            <a:pPr marL="1270" algn="ctr">
              <a:lnSpc>
                <a:spcPct val="100000"/>
              </a:lnSpc>
            </a:pPr>
            <a:r>
              <a:rPr sz="1600" b="1" spc="-40" dirty="0">
                <a:solidFill>
                  <a:srgbClr val="39427A"/>
                </a:solidFill>
                <a:latin typeface="BIZ UDPGothic"/>
                <a:cs typeface="BIZ UDPGothic"/>
              </a:rPr>
              <a:t>審査</a:t>
            </a:r>
            <a:endParaRPr sz="1600">
              <a:latin typeface="BIZ UDPGothic"/>
              <a:cs typeface="BIZ UDPGothic"/>
            </a:endParaRPr>
          </a:p>
        </p:txBody>
      </p:sp>
      <p:sp>
        <p:nvSpPr>
          <p:cNvPr id="22" name="object 22"/>
          <p:cNvSpPr/>
          <p:nvPr/>
        </p:nvSpPr>
        <p:spPr>
          <a:xfrm>
            <a:off x="5137403" y="2391155"/>
            <a:ext cx="1836420" cy="554990"/>
          </a:xfrm>
          <a:custGeom>
            <a:avLst/>
            <a:gdLst/>
            <a:ahLst/>
            <a:cxnLst/>
            <a:rect l="l" t="t" r="r" b="b"/>
            <a:pathLst>
              <a:path w="1836420" h="554989">
                <a:moveTo>
                  <a:pt x="1559052" y="0"/>
                </a:moveTo>
                <a:lnTo>
                  <a:pt x="0" y="0"/>
                </a:lnTo>
                <a:lnTo>
                  <a:pt x="0" y="554736"/>
                </a:lnTo>
                <a:lnTo>
                  <a:pt x="1559052" y="554736"/>
                </a:lnTo>
                <a:lnTo>
                  <a:pt x="1836420" y="277368"/>
                </a:lnTo>
                <a:lnTo>
                  <a:pt x="1559052" y="0"/>
                </a:lnTo>
                <a:close/>
              </a:path>
            </a:pathLst>
          </a:custGeom>
          <a:solidFill>
            <a:srgbClr val="39427A"/>
          </a:solidFill>
        </p:spPr>
        <p:txBody>
          <a:bodyPr wrap="square" lIns="0" tIns="0" rIns="0" bIns="0" rtlCol="0"/>
          <a:lstStyle/>
          <a:p>
            <a:endParaRPr/>
          </a:p>
        </p:txBody>
      </p:sp>
      <p:sp>
        <p:nvSpPr>
          <p:cNvPr id="23" name="object 23"/>
          <p:cNvSpPr txBox="1"/>
          <p:nvPr/>
        </p:nvSpPr>
        <p:spPr>
          <a:xfrm>
            <a:off x="5655309" y="2557018"/>
            <a:ext cx="82423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BIZ UDPGothic"/>
                <a:cs typeface="BIZ UDPGothic"/>
              </a:rPr>
              <a:t>５月ー７月</a:t>
            </a:r>
            <a:endParaRPr sz="1400">
              <a:latin typeface="BIZ UDPGothic"/>
              <a:cs typeface="BIZ UDPGothic"/>
            </a:endParaRPr>
          </a:p>
        </p:txBody>
      </p:sp>
      <p:sp>
        <p:nvSpPr>
          <p:cNvPr id="24" name="object 24"/>
          <p:cNvSpPr txBox="1"/>
          <p:nvPr/>
        </p:nvSpPr>
        <p:spPr>
          <a:xfrm>
            <a:off x="7949565" y="2557018"/>
            <a:ext cx="518159"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BIZ UDPGothic"/>
                <a:cs typeface="BIZ UDPGothic"/>
              </a:rPr>
              <a:t>８月</a:t>
            </a:r>
            <a:r>
              <a:rPr sz="1400" b="1" spc="-50" dirty="0">
                <a:solidFill>
                  <a:srgbClr val="FFFFFF"/>
                </a:solidFill>
                <a:latin typeface="BIZ UDPGothic"/>
                <a:cs typeface="BIZ UDPGothic"/>
              </a:rPr>
              <a:t>～</a:t>
            </a:r>
            <a:endParaRPr sz="1400">
              <a:latin typeface="BIZ UDPGothic"/>
              <a:cs typeface="BIZ UDPGothic"/>
            </a:endParaRPr>
          </a:p>
        </p:txBody>
      </p:sp>
      <p:sp>
        <p:nvSpPr>
          <p:cNvPr id="25" name="object 25"/>
          <p:cNvSpPr txBox="1"/>
          <p:nvPr/>
        </p:nvSpPr>
        <p:spPr>
          <a:xfrm>
            <a:off x="898956" y="2129789"/>
            <a:ext cx="695960" cy="239395"/>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39427A"/>
                </a:solidFill>
                <a:latin typeface="BIZ UDPGothic"/>
                <a:cs typeface="BIZ UDPGothic"/>
              </a:rPr>
              <a:t>令和８年</a:t>
            </a:r>
            <a:endParaRPr sz="1400">
              <a:latin typeface="BIZ UDPGothic"/>
              <a:cs typeface="BIZ UDPGothic"/>
            </a:endParaRPr>
          </a:p>
        </p:txBody>
      </p:sp>
      <p:sp>
        <p:nvSpPr>
          <p:cNvPr id="26" name="object 26"/>
          <p:cNvSpPr/>
          <p:nvPr/>
        </p:nvSpPr>
        <p:spPr>
          <a:xfrm>
            <a:off x="9428988" y="2391155"/>
            <a:ext cx="1838325" cy="554990"/>
          </a:xfrm>
          <a:custGeom>
            <a:avLst/>
            <a:gdLst/>
            <a:ahLst/>
            <a:cxnLst/>
            <a:rect l="l" t="t" r="r" b="b"/>
            <a:pathLst>
              <a:path w="1838325" h="554989">
                <a:moveTo>
                  <a:pt x="1560576" y="0"/>
                </a:moveTo>
                <a:lnTo>
                  <a:pt x="0" y="0"/>
                </a:lnTo>
                <a:lnTo>
                  <a:pt x="0" y="554736"/>
                </a:lnTo>
                <a:lnTo>
                  <a:pt x="1560576" y="554736"/>
                </a:lnTo>
                <a:lnTo>
                  <a:pt x="1837943" y="277368"/>
                </a:lnTo>
                <a:lnTo>
                  <a:pt x="1560576" y="0"/>
                </a:lnTo>
                <a:close/>
              </a:path>
            </a:pathLst>
          </a:custGeom>
          <a:solidFill>
            <a:srgbClr val="A38B0C"/>
          </a:solidFill>
        </p:spPr>
        <p:txBody>
          <a:bodyPr wrap="square" lIns="0" tIns="0" rIns="0" bIns="0" rtlCol="0"/>
          <a:lstStyle/>
          <a:p>
            <a:endParaRPr/>
          </a:p>
        </p:txBody>
      </p:sp>
      <p:sp>
        <p:nvSpPr>
          <p:cNvPr id="27" name="object 27"/>
          <p:cNvSpPr txBox="1"/>
          <p:nvPr/>
        </p:nvSpPr>
        <p:spPr>
          <a:xfrm>
            <a:off x="10001250" y="2557018"/>
            <a:ext cx="696595" cy="239395"/>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FFFFFF"/>
                </a:solidFill>
                <a:latin typeface="BIZ UDPGothic"/>
                <a:cs typeface="BIZ UDPGothic"/>
              </a:rPr>
              <a:t>４月以降</a:t>
            </a:r>
            <a:endParaRPr sz="1400">
              <a:latin typeface="BIZ UDPGothic"/>
              <a:cs typeface="BIZ UDPGothic"/>
            </a:endParaRPr>
          </a:p>
        </p:txBody>
      </p:sp>
      <p:sp>
        <p:nvSpPr>
          <p:cNvPr id="28" name="object 28"/>
          <p:cNvSpPr txBox="1"/>
          <p:nvPr/>
        </p:nvSpPr>
        <p:spPr>
          <a:xfrm>
            <a:off x="9430257" y="2131313"/>
            <a:ext cx="695960" cy="239395"/>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A38B0C"/>
                </a:solidFill>
                <a:latin typeface="BIZ UDPGothic"/>
                <a:cs typeface="BIZ UDPGothic"/>
              </a:rPr>
              <a:t>令和９年</a:t>
            </a:r>
            <a:endParaRPr sz="1400">
              <a:latin typeface="BIZ UDPGothic"/>
              <a:cs typeface="BIZ UDPGothic"/>
            </a:endParaRPr>
          </a:p>
        </p:txBody>
      </p:sp>
      <p:sp>
        <p:nvSpPr>
          <p:cNvPr id="29" name="object 29"/>
          <p:cNvSpPr/>
          <p:nvPr/>
        </p:nvSpPr>
        <p:spPr>
          <a:xfrm>
            <a:off x="9233916" y="3960876"/>
            <a:ext cx="152400" cy="262255"/>
          </a:xfrm>
          <a:custGeom>
            <a:avLst/>
            <a:gdLst/>
            <a:ahLst/>
            <a:cxnLst/>
            <a:rect l="l" t="t" r="r" b="b"/>
            <a:pathLst>
              <a:path w="152400" h="262254">
                <a:moveTo>
                  <a:pt x="0" y="0"/>
                </a:moveTo>
                <a:lnTo>
                  <a:pt x="0" y="262128"/>
                </a:lnTo>
                <a:lnTo>
                  <a:pt x="152400" y="131063"/>
                </a:lnTo>
                <a:lnTo>
                  <a:pt x="0" y="0"/>
                </a:lnTo>
                <a:close/>
              </a:path>
            </a:pathLst>
          </a:custGeom>
          <a:solidFill>
            <a:srgbClr val="39427A"/>
          </a:solidFill>
        </p:spPr>
        <p:txBody>
          <a:bodyPr wrap="square" lIns="0" tIns="0" rIns="0" bIns="0" rtlCol="0"/>
          <a:lstStyle/>
          <a:p>
            <a:endParaRPr/>
          </a:p>
        </p:txBody>
      </p:sp>
      <p:sp>
        <p:nvSpPr>
          <p:cNvPr id="30" name="object 30"/>
          <p:cNvSpPr/>
          <p:nvPr/>
        </p:nvSpPr>
        <p:spPr>
          <a:xfrm>
            <a:off x="2966466" y="4414265"/>
            <a:ext cx="1784985" cy="273050"/>
          </a:xfrm>
          <a:custGeom>
            <a:avLst/>
            <a:gdLst/>
            <a:ahLst/>
            <a:cxnLst/>
            <a:rect l="l" t="t" r="r" b="b"/>
            <a:pathLst>
              <a:path w="1784985" h="273050">
                <a:moveTo>
                  <a:pt x="1739137" y="0"/>
                </a:moveTo>
                <a:lnTo>
                  <a:pt x="45465" y="0"/>
                </a:lnTo>
                <a:lnTo>
                  <a:pt x="27753" y="3567"/>
                </a:lnTo>
                <a:lnTo>
                  <a:pt x="13303" y="13303"/>
                </a:lnTo>
                <a:lnTo>
                  <a:pt x="3567" y="27753"/>
                </a:lnTo>
                <a:lnTo>
                  <a:pt x="0" y="45465"/>
                </a:lnTo>
                <a:lnTo>
                  <a:pt x="0" y="227329"/>
                </a:lnTo>
                <a:lnTo>
                  <a:pt x="3567" y="245042"/>
                </a:lnTo>
                <a:lnTo>
                  <a:pt x="13303" y="259492"/>
                </a:lnTo>
                <a:lnTo>
                  <a:pt x="27753" y="269228"/>
                </a:lnTo>
                <a:lnTo>
                  <a:pt x="45465" y="272795"/>
                </a:lnTo>
                <a:lnTo>
                  <a:pt x="1739137" y="272795"/>
                </a:lnTo>
                <a:lnTo>
                  <a:pt x="1756850" y="269228"/>
                </a:lnTo>
                <a:lnTo>
                  <a:pt x="1771300" y="259492"/>
                </a:lnTo>
                <a:lnTo>
                  <a:pt x="1781036" y="245042"/>
                </a:lnTo>
                <a:lnTo>
                  <a:pt x="1784604" y="227329"/>
                </a:lnTo>
                <a:lnTo>
                  <a:pt x="1784604" y="45465"/>
                </a:lnTo>
                <a:lnTo>
                  <a:pt x="1781036" y="27753"/>
                </a:lnTo>
                <a:lnTo>
                  <a:pt x="1771300" y="13303"/>
                </a:lnTo>
                <a:lnTo>
                  <a:pt x="1756850" y="3567"/>
                </a:lnTo>
                <a:lnTo>
                  <a:pt x="1739137" y="0"/>
                </a:lnTo>
                <a:close/>
              </a:path>
            </a:pathLst>
          </a:custGeom>
          <a:solidFill>
            <a:srgbClr val="EAEBF6"/>
          </a:solidFill>
          <a:ln w="12700">
            <a:solidFill>
              <a:srgbClr val="39427A"/>
            </a:solidFill>
          </a:ln>
        </p:spPr>
        <p:txBody>
          <a:bodyPr wrap="square" lIns="0" tIns="0" rIns="0" bIns="0" rtlCol="0"/>
          <a:lstStyle/>
          <a:p>
            <a:endParaRPr/>
          </a:p>
        </p:txBody>
      </p:sp>
      <p:sp>
        <p:nvSpPr>
          <p:cNvPr id="31" name="object 31"/>
          <p:cNvSpPr txBox="1"/>
          <p:nvPr/>
        </p:nvSpPr>
        <p:spPr>
          <a:xfrm>
            <a:off x="2939795" y="3136392"/>
            <a:ext cx="1836420" cy="1833880"/>
          </a:xfrm>
          <a:prstGeom prst="rect">
            <a:avLst/>
          </a:prstGeom>
          <a:ln w="12700">
            <a:solidFill>
              <a:srgbClr val="39427A"/>
            </a:solidFill>
          </a:ln>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950"/>
              </a:spcBef>
            </a:pPr>
            <a:endParaRPr sz="1600" dirty="0">
              <a:latin typeface="Times New Roman"/>
              <a:cs typeface="Times New Roman"/>
            </a:endParaRPr>
          </a:p>
          <a:p>
            <a:pPr marL="635" algn="ctr">
              <a:lnSpc>
                <a:spcPct val="100000"/>
              </a:lnSpc>
            </a:pPr>
            <a:r>
              <a:rPr sz="1600" b="1" spc="-35" dirty="0">
                <a:solidFill>
                  <a:srgbClr val="39427A"/>
                </a:solidFill>
                <a:latin typeface="BIZ UDPGothic"/>
                <a:cs typeface="BIZ UDPGothic"/>
              </a:rPr>
              <a:t>申請受付</a:t>
            </a:r>
            <a:endParaRPr sz="1600" dirty="0">
              <a:latin typeface="BIZ UDPGothic"/>
              <a:cs typeface="BIZ UDPGothic"/>
            </a:endParaRPr>
          </a:p>
          <a:p>
            <a:pPr>
              <a:lnSpc>
                <a:spcPct val="100000"/>
              </a:lnSpc>
              <a:spcBef>
                <a:spcPts val="114"/>
              </a:spcBef>
            </a:pPr>
            <a:endParaRPr sz="1600" dirty="0">
              <a:latin typeface="BIZ UDPGothic"/>
              <a:cs typeface="BIZ UDPGothic"/>
            </a:endParaRPr>
          </a:p>
          <a:p>
            <a:pPr marR="27305" algn="ctr">
              <a:lnSpc>
                <a:spcPct val="100000"/>
              </a:lnSpc>
            </a:pPr>
            <a:r>
              <a:rPr sz="1000" spc="-10" dirty="0">
                <a:solidFill>
                  <a:srgbClr val="39427A"/>
                </a:solidFill>
                <a:latin typeface="BIZ UDPGothic"/>
                <a:cs typeface="BIZ UDPGothic"/>
              </a:rPr>
              <a:t>機関→JSPS提出〆：５月1</a:t>
            </a:r>
            <a:r>
              <a:rPr sz="1000" spc="-30" dirty="0">
                <a:solidFill>
                  <a:srgbClr val="39427A"/>
                </a:solidFill>
                <a:latin typeface="BIZ UDPGothic"/>
                <a:cs typeface="BIZ UDPGothic"/>
              </a:rPr>
              <a:t>１日</a:t>
            </a:r>
            <a:endParaRPr sz="1000" dirty="0">
              <a:latin typeface="BIZ UDPGothic"/>
              <a:cs typeface="BIZ UDPGothic"/>
            </a:endParaRPr>
          </a:p>
        </p:txBody>
      </p:sp>
      <p:grpSp>
        <p:nvGrpSpPr>
          <p:cNvPr id="32" name="object 32"/>
          <p:cNvGrpSpPr/>
          <p:nvPr/>
        </p:nvGrpSpPr>
        <p:grpSpPr>
          <a:xfrm>
            <a:off x="7330820" y="4400169"/>
            <a:ext cx="1747520" cy="462915"/>
            <a:chOff x="7330820" y="4400169"/>
            <a:chExt cx="1747520" cy="462915"/>
          </a:xfrm>
        </p:grpSpPr>
        <p:sp>
          <p:nvSpPr>
            <p:cNvPr id="33" name="object 33"/>
            <p:cNvSpPr/>
            <p:nvPr/>
          </p:nvSpPr>
          <p:spPr>
            <a:xfrm>
              <a:off x="7340345" y="4409694"/>
              <a:ext cx="1728470" cy="443865"/>
            </a:xfrm>
            <a:custGeom>
              <a:avLst/>
              <a:gdLst/>
              <a:ahLst/>
              <a:cxnLst/>
              <a:rect l="l" t="t" r="r" b="b"/>
              <a:pathLst>
                <a:path w="1728470" h="443864">
                  <a:moveTo>
                    <a:pt x="1654302" y="0"/>
                  </a:moveTo>
                  <a:lnTo>
                    <a:pt x="73913" y="0"/>
                  </a:lnTo>
                  <a:lnTo>
                    <a:pt x="45166" y="5816"/>
                  </a:lnTo>
                  <a:lnTo>
                    <a:pt x="21669" y="21669"/>
                  </a:lnTo>
                  <a:lnTo>
                    <a:pt x="5816" y="45166"/>
                  </a:lnTo>
                  <a:lnTo>
                    <a:pt x="0" y="73913"/>
                  </a:lnTo>
                  <a:lnTo>
                    <a:pt x="0" y="369569"/>
                  </a:lnTo>
                  <a:lnTo>
                    <a:pt x="5816" y="398317"/>
                  </a:lnTo>
                  <a:lnTo>
                    <a:pt x="21669" y="421814"/>
                  </a:lnTo>
                  <a:lnTo>
                    <a:pt x="45166" y="437667"/>
                  </a:lnTo>
                  <a:lnTo>
                    <a:pt x="73913" y="443483"/>
                  </a:lnTo>
                  <a:lnTo>
                    <a:pt x="1654302" y="443483"/>
                  </a:lnTo>
                  <a:lnTo>
                    <a:pt x="1683049" y="437667"/>
                  </a:lnTo>
                  <a:lnTo>
                    <a:pt x="1706546" y="421814"/>
                  </a:lnTo>
                  <a:lnTo>
                    <a:pt x="1722399" y="398317"/>
                  </a:lnTo>
                  <a:lnTo>
                    <a:pt x="1728215" y="369569"/>
                  </a:lnTo>
                  <a:lnTo>
                    <a:pt x="1728215" y="73913"/>
                  </a:lnTo>
                  <a:lnTo>
                    <a:pt x="1722399" y="45166"/>
                  </a:lnTo>
                  <a:lnTo>
                    <a:pt x="1706546" y="21669"/>
                  </a:lnTo>
                  <a:lnTo>
                    <a:pt x="1683049" y="5816"/>
                  </a:lnTo>
                  <a:lnTo>
                    <a:pt x="1654302" y="0"/>
                  </a:lnTo>
                  <a:close/>
                </a:path>
              </a:pathLst>
            </a:custGeom>
            <a:solidFill>
              <a:srgbClr val="EAEBF6"/>
            </a:solidFill>
          </p:spPr>
          <p:txBody>
            <a:bodyPr wrap="square" lIns="0" tIns="0" rIns="0" bIns="0" rtlCol="0"/>
            <a:lstStyle/>
            <a:p>
              <a:endParaRPr/>
            </a:p>
          </p:txBody>
        </p:sp>
        <p:sp>
          <p:nvSpPr>
            <p:cNvPr id="34" name="object 34"/>
            <p:cNvSpPr/>
            <p:nvPr/>
          </p:nvSpPr>
          <p:spPr>
            <a:xfrm>
              <a:off x="7340345" y="4409694"/>
              <a:ext cx="1728470" cy="443865"/>
            </a:xfrm>
            <a:custGeom>
              <a:avLst/>
              <a:gdLst/>
              <a:ahLst/>
              <a:cxnLst/>
              <a:rect l="l" t="t" r="r" b="b"/>
              <a:pathLst>
                <a:path w="1728470" h="443864">
                  <a:moveTo>
                    <a:pt x="0" y="73913"/>
                  </a:moveTo>
                  <a:lnTo>
                    <a:pt x="5816" y="45166"/>
                  </a:lnTo>
                  <a:lnTo>
                    <a:pt x="21669" y="21669"/>
                  </a:lnTo>
                  <a:lnTo>
                    <a:pt x="45166" y="5816"/>
                  </a:lnTo>
                  <a:lnTo>
                    <a:pt x="73913" y="0"/>
                  </a:lnTo>
                  <a:lnTo>
                    <a:pt x="1654302" y="0"/>
                  </a:lnTo>
                  <a:lnTo>
                    <a:pt x="1683049" y="5816"/>
                  </a:lnTo>
                  <a:lnTo>
                    <a:pt x="1706546" y="21669"/>
                  </a:lnTo>
                  <a:lnTo>
                    <a:pt x="1722399" y="45166"/>
                  </a:lnTo>
                  <a:lnTo>
                    <a:pt x="1728215" y="73913"/>
                  </a:lnTo>
                  <a:lnTo>
                    <a:pt x="1728215" y="369569"/>
                  </a:lnTo>
                  <a:lnTo>
                    <a:pt x="1722399" y="398317"/>
                  </a:lnTo>
                  <a:lnTo>
                    <a:pt x="1706546" y="421814"/>
                  </a:lnTo>
                  <a:lnTo>
                    <a:pt x="1683049" y="437667"/>
                  </a:lnTo>
                  <a:lnTo>
                    <a:pt x="1654302" y="443483"/>
                  </a:lnTo>
                  <a:lnTo>
                    <a:pt x="73913" y="443483"/>
                  </a:lnTo>
                  <a:lnTo>
                    <a:pt x="45166" y="437667"/>
                  </a:lnTo>
                  <a:lnTo>
                    <a:pt x="21669" y="421814"/>
                  </a:lnTo>
                  <a:lnTo>
                    <a:pt x="5816" y="398317"/>
                  </a:lnTo>
                  <a:lnTo>
                    <a:pt x="0" y="369569"/>
                  </a:lnTo>
                  <a:lnTo>
                    <a:pt x="0" y="73913"/>
                  </a:lnTo>
                  <a:close/>
                </a:path>
              </a:pathLst>
            </a:custGeom>
            <a:ln w="19050">
              <a:solidFill>
                <a:srgbClr val="39427A"/>
              </a:solidFill>
            </a:ln>
          </p:spPr>
          <p:txBody>
            <a:bodyPr wrap="square" lIns="0" tIns="0" rIns="0" bIns="0" rtlCol="0"/>
            <a:lstStyle/>
            <a:p>
              <a:endParaRPr/>
            </a:p>
          </p:txBody>
        </p:sp>
      </p:grpSp>
      <p:sp>
        <p:nvSpPr>
          <p:cNvPr id="35" name="object 35"/>
          <p:cNvSpPr txBox="1"/>
          <p:nvPr/>
        </p:nvSpPr>
        <p:spPr>
          <a:xfrm>
            <a:off x="7289292" y="3136392"/>
            <a:ext cx="1838325" cy="1833880"/>
          </a:xfrm>
          <a:prstGeom prst="rect">
            <a:avLst/>
          </a:prstGeom>
          <a:ln w="12700">
            <a:solidFill>
              <a:srgbClr val="39427A"/>
            </a:solidFill>
          </a:ln>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950"/>
              </a:spcBef>
            </a:pPr>
            <a:endParaRPr sz="1600" dirty="0">
              <a:latin typeface="Times New Roman"/>
              <a:cs typeface="Times New Roman"/>
            </a:endParaRPr>
          </a:p>
          <a:p>
            <a:pPr algn="ctr">
              <a:lnSpc>
                <a:spcPct val="100000"/>
              </a:lnSpc>
            </a:pPr>
            <a:r>
              <a:rPr sz="1600" b="1" spc="-30" dirty="0">
                <a:solidFill>
                  <a:srgbClr val="39427A"/>
                </a:solidFill>
                <a:latin typeface="BIZ UDPGothic"/>
                <a:cs typeface="BIZ UDPGothic"/>
              </a:rPr>
              <a:t>選考結果開示</a:t>
            </a:r>
            <a:endParaRPr sz="1600" dirty="0">
              <a:latin typeface="BIZ UDPGothic"/>
              <a:cs typeface="BIZ UDPGothic"/>
            </a:endParaRPr>
          </a:p>
          <a:p>
            <a:pPr>
              <a:lnSpc>
                <a:spcPct val="100000"/>
              </a:lnSpc>
              <a:spcBef>
                <a:spcPts val="145"/>
              </a:spcBef>
            </a:pPr>
            <a:endParaRPr sz="1600" dirty="0">
              <a:latin typeface="BIZ UDPGothic"/>
              <a:cs typeface="BIZ UDPGothic"/>
            </a:endParaRPr>
          </a:p>
          <a:p>
            <a:pPr marL="134620" marR="169545" algn="ctr">
              <a:lnSpc>
                <a:spcPct val="100000"/>
              </a:lnSpc>
            </a:pPr>
            <a:r>
              <a:rPr sz="1000" spc="-20" dirty="0">
                <a:solidFill>
                  <a:srgbClr val="39427A"/>
                </a:solidFill>
                <a:latin typeface="BIZ UDPGothic"/>
                <a:cs typeface="BIZ UDPGothic"/>
              </a:rPr>
              <a:t>８月上</a:t>
            </a:r>
            <a:r>
              <a:rPr sz="1000" spc="-15" dirty="0">
                <a:solidFill>
                  <a:srgbClr val="39427A"/>
                </a:solidFill>
                <a:latin typeface="BIZ UDPGothic"/>
                <a:cs typeface="BIZ UDPGothic"/>
              </a:rPr>
              <a:t>～中旬、</a:t>
            </a:r>
            <a:r>
              <a:rPr sz="1000" spc="-20" dirty="0">
                <a:solidFill>
                  <a:srgbClr val="39427A"/>
                </a:solidFill>
                <a:latin typeface="BIZ UDPGothic"/>
                <a:cs typeface="BIZ UDPGothic"/>
              </a:rPr>
              <a:t>2月中旬頃までの２段階</a:t>
            </a:r>
            <a:endParaRPr sz="1000" dirty="0">
              <a:latin typeface="BIZ UDPGothic"/>
              <a:cs typeface="BIZ UDPGothic"/>
            </a:endParaRPr>
          </a:p>
        </p:txBody>
      </p:sp>
      <p:sp>
        <p:nvSpPr>
          <p:cNvPr id="36" name="object 36"/>
          <p:cNvSpPr/>
          <p:nvPr/>
        </p:nvSpPr>
        <p:spPr>
          <a:xfrm>
            <a:off x="9491471" y="4404359"/>
            <a:ext cx="1728470" cy="441959"/>
          </a:xfrm>
          <a:custGeom>
            <a:avLst/>
            <a:gdLst/>
            <a:ahLst/>
            <a:cxnLst/>
            <a:rect l="l" t="t" r="r" b="b"/>
            <a:pathLst>
              <a:path w="1728470" h="441960">
                <a:moveTo>
                  <a:pt x="1654555" y="0"/>
                </a:moveTo>
                <a:lnTo>
                  <a:pt x="73659" y="0"/>
                </a:lnTo>
                <a:lnTo>
                  <a:pt x="45005" y="5794"/>
                </a:lnTo>
                <a:lnTo>
                  <a:pt x="21589" y="21589"/>
                </a:lnTo>
                <a:lnTo>
                  <a:pt x="5794" y="45005"/>
                </a:lnTo>
                <a:lnTo>
                  <a:pt x="0" y="73659"/>
                </a:lnTo>
                <a:lnTo>
                  <a:pt x="0" y="368300"/>
                </a:lnTo>
                <a:lnTo>
                  <a:pt x="5794" y="396954"/>
                </a:lnTo>
                <a:lnTo>
                  <a:pt x="21590" y="420369"/>
                </a:lnTo>
                <a:lnTo>
                  <a:pt x="45005" y="436165"/>
                </a:lnTo>
                <a:lnTo>
                  <a:pt x="73659" y="441959"/>
                </a:lnTo>
                <a:lnTo>
                  <a:pt x="1654555" y="441959"/>
                </a:lnTo>
                <a:lnTo>
                  <a:pt x="1683210" y="436165"/>
                </a:lnTo>
                <a:lnTo>
                  <a:pt x="1706626" y="420369"/>
                </a:lnTo>
                <a:lnTo>
                  <a:pt x="1722421" y="396954"/>
                </a:lnTo>
                <a:lnTo>
                  <a:pt x="1728216" y="368300"/>
                </a:lnTo>
                <a:lnTo>
                  <a:pt x="1728216" y="73659"/>
                </a:lnTo>
                <a:lnTo>
                  <a:pt x="1722421" y="45005"/>
                </a:lnTo>
                <a:lnTo>
                  <a:pt x="1706626" y="21590"/>
                </a:lnTo>
                <a:lnTo>
                  <a:pt x="1683210" y="5794"/>
                </a:lnTo>
                <a:lnTo>
                  <a:pt x="1654555" y="0"/>
                </a:lnTo>
                <a:close/>
              </a:path>
            </a:pathLst>
          </a:custGeom>
          <a:solidFill>
            <a:srgbClr val="A38B0C"/>
          </a:solidFill>
        </p:spPr>
        <p:txBody>
          <a:bodyPr wrap="square" lIns="0" tIns="0" rIns="0" bIns="0" rtlCol="0"/>
          <a:lstStyle/>
          <a:p>
            <a:endParaRPr/>
          </a:p>
        </p:txBody>
      </p:sp>
      <p:sp>
        <p:nvSpPr>
          <p:cNvPr id="37" name="object 37"/>
          <p:cNvSpPr txBox="1"/>
          <p:nvPr/>
        </p:nvSpPr>
        <p:spPr>
          <a:xfrm>
            <a:off x="9429750" y="3137154"/>
            <a:ext cx="1838325" cy="1833880"/>
          </a:xfrm>
          <a:prstGeom prst="rect">
            <a:avLst/>
          </a:prstGeom>
          <a:ln w="28575">
            <a:solidFill>
              <a:srgbClr val="A38B0C"/>
            </a:solidFill>
          </a:ln>
        </p:spPr>
        <p:txBody>
          <a:bodyPr vert="horz" wrap="square" lIns="0" tIns="0" rIns="0" bIns="0" rtlCol="0">
            <a:spAutoFit/>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944"/>
              </a:spcBef>
            </a:pPr>
            <a:endParaRPr sz="1600">
              <a:latin typeface="Times New Roman"/>
              <a:cs typeface="Times New Roman"/>
            </a:endParaRPr>
          </a:p>
          <a:p>
            <a:pPr marL="1270" algn="ctr">
              <a:lnSpc>
                <a:spcPct val="100000"/>
              </a:lnSpc>
            </a:pPr>
            <a:r>
              <a:rPr sz="1600" b="1" spc="-35" dirty="0">
                <a:solidFill>
                  <a:srgbClr val="A38B0C"/>
                </a:solidFill>
                <a:latin typeface="BIZ UDPGothic"/>
                <a:cs typeface="BIZ UDPGothic"/>
              </a:rPr>
              <a:t>採用決定</a:t>
            </a:r>
            <a:endParaRPr sz="1600">
              <a:latin typeface="BIZ UDPGothic"/>
              <a:cs typeface="BIZ UDPGothic"/>
            </a:endParaRPr>
          </a:p>
          <a:p>
            <a:pPr>
              <a:lnSpc>
                <a:spcPct val="100000"/>
              </a:lnSpc>
              <a:spcBef>
                <a:spcPts val="100"/>
              </a:spcBef>
            </a:pPr>
            <a:endParaRPr sz="1600">
              <a:latin typeface="BIZ UDPGothic"/>
              <a:cs typeface="BIZ UDPGothic"/>
            </a:endParaRPr>
          </a:p>
          <a:p>
            <a:pPr marL="198120" marR="208915" algn="ctr">
              <a:lnSpc>
                <a:spcPct val="100000"/>
              </a:lnSpc>
            </a:pPr>
            <a:r>
              <a:rPr sz="1000" spc="-20" dirty="0">
                <a:solidFill>
                  <a:srgbClr val="FFFFFF"/>
                </a:solidFill>
                <a:latin typeface="BIZ UDPGothic"/>
                <a:cs typeface="BIZ UDPGothic"/>
              </a:rPr>
              <a:t>4</a:t>
            </a:r>
            <a:r>
              <a:rPr sz="1000" spc="-15" dirty="0">
                <a:solidFill>
                  <a:srgbClr val="FFFFFF"/>
                </a:solidFill>
                <a:latin typeface="BIZ UDPGothic"/>
                <a:cs typeface="BIZ UDPGothic"/>
              </a:rPr>
              <a:t>月、</a:t>
            </a:r>
            <a:r>
              <a:rPr sz="1000" spc="-20" dirty="0">
                <a:solidFill>
                  <a:srgbClr val="FFFFFF"/>
                </a:solidFill>
                <a:latin typeface="BIZ UDPGothic"/>
                <a:cs typeface="BIZ UDPGothic"/>
              </a:rPr>
              <a:t>7</a:t>
            </a:r>
            <a:r>
              <a:rPr sz="1000" spc="-15" dirty="0">
                <a:solidFill>
                  <a:srgbClr val="FFFFFF"/>
                </a:solidFill>
                <a:latin typeface="BIZ UDPGothic"/>
                <a:cs typeface="BIZ UDPGothic"/>
              </a:rPr>
              <a:t>月、</a:t>
            </a:r>
            <a:r>
              <a:rPr sz="1000" spc="-20" dirty="0">
                <a:solidFill>
                  <a:srgbClr val="FFFFFF"/>
                </a:solidFill>
                <a:latin typeface="BIZ UDPGothic"/>
                <a:cs typeface="BIZ UDPGothic"/>
              </a:rPr>
              <a:t>10</a:t>
            </a:r>
            <a:r>
              <a:rPr sz="1000" spc="-15" dirty="0">
                <a:solidFill>
                  <a:srgbClr val="FFFFFF"/>
                </a:solidFill>
                <a:latin typeface="BIZ UDPGothic"/>
                <a:cs typeface="BIZ UDPGothic"/>
              </a:rPr>
              <a:t>月、</a:t>
            </a:r>
            <a:r>
              <a:rPr sz="1000" spc="-10" dirty="0">
                <a:solidFill>
                  <a:srgbClr val="FFFFFF"/>
                </a:solidFill>
                <a:latin typeface="BIZ UDPGothic"/>
                <a:cs typeface="BIZ UDPGothic"/>
              </a:rPr>
              <a:t>1</a:t>
            </a:r>
            <a:r>
              <a:rPr sz="1000" spc="-25" dirty="0">
                <a:solidFill>
                  <a:srgbClr val="FFFFFF"/>
                </a:solidFill>
                <a:latin typeface="BIZ UDPGothic"/>
                <a:cs typeface="BIZ UDPGothic"/>
              </a:rPr>
              <a:t>月から</a:t>
            </a:r>
            <a:r>
              <a:rPr sz="1000" spc="-20" dirty="0">
                <a:solidFill>
                  <a:srgbClr val="FFFFFF"/>
                </a:solidFill>
                <a:latin typeface="BIZ UDPGothic"/>
                <a:cs typeface="BIZ UDPGothic"/>
              </a:rPr>
              <a:t>採用開始日を選択可能</a:t>
            </a:r>
            <a:endParaRPr sz="1000">
              <a:latin typeface="BIZ UDPGothic"/>
              <a:cs typeface="BIZ UDPGothic"/>
            </a:endParaRPr>
          </a:p>
        </p:txBody>
      </p:sp>
      <p:grpSp>
        <p:nvGrpSpPr>
          <p:cNvPr id="38" name="object 38"/>
          <p:cNvGrpSpPr/>
          <p:nvPr/>
        </p:nvGrpSpPr>
        <p:grpSpPr>
          <a:xfrm>
            <a:off x="1235075" y="3609403"/>
            <a:ext cx="1050290" cy="1304925"/>
            <a:chOff x="1235075" y="3609403"/>
            <a:chExt cx="1050290" cy="1304925"/>
          </a:xfrm>
        </p:grpSpPr>
        <p:pic>
          <p:nvPicPr>
            <p:cNvPr id="39" name="object 39"/>
            <p:cNvPicPr/>
            <p:nvPr/>
          </p:nvPicPr>
          <p:blipFill>
            <a:blip r:embed="rId4" cstate="print"/>
            <a:stretch>
              <a:fillRect/>
            </a:stretch>
          </p:blipFill>
          <p:spPr>
            <a:xfrm>
              <a:off x="1358343" y="3902093"/>
              <a:ext cx="799160" cy="760791"/>
            </a:xfrm>
            <a:prstGeom prst="rect">
              <a:avLst/>
            </a:prstGeom>
          </p:spPr>
        </p:pic>
        <p:sp>
          <p:nvSpPr>
            <p:cNvPr id="40" name="object 40"/>
            <p:cNvSpPr/>
            <p:nvPr/>
          </p:nvSpPr>
          <p:spPr>
            <a:xfrm>
              <a:off x="1246187" y="3620515"/>
              <a:ext cx="1028065" cy="1282700"/>
            </a:xfrm>
            <a:custGeom>
              <a:avLst/>
              <a:gdLst/>
              <a:ahLst/>
              <a:cxnLst/>
              <a:rect l="l" t="t" r="r" b="b"/>
              <a:pathLst>
                <a:path w="1028064" h="1282700">
                  <a:moveTo>
                    <a:pt x="0" y="1282573"/>
                  </a:moveTo>
                  <a:lnTo>
                    <a:pt x="1028064" y="1282573"/>
                  </a:lnTo>
                  <a:lnTo>
                    <a:pt x="1028064" y="0"/>
                  </a:lnTo>
                  <a:lnTo>
                    <a:pt x="0" y="0"/>
                  </a:lnTo>
                  <a:lnTo>
                    <a:pt x="0" y="1282573"/>
                  </a:lnTo>
                  <a:close/>
                </a:path>
              </a:pathLst>
            </a:custGeom>
            <a:ln w="22225">
              <a:solidFill>
                <a:srgbClr val="7E7E7E"/>
              </a:solidFill>
            </a:ln>
          </p:spPr>
          <p:txBody>
            <a:bodyPr wrap="square" lIns="0" tIns="0" rIns="0" bIns="0" rtlCol="0"/>
            <a:lstStyle/>
            <a:p>
              <a:endParaRPr/>
            </a:p>
          </p:txBody>
        </p:sp>
      </p:gr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36830">
              <a:lnSpc>
                <a:spcPts val="1605"/>
              </a:lnSpc>
            </a:pPr>
            <a:r>
              <a:rPr spc="-25" dirty="0"/>
              <a:t>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7309104" y="2406395"/>
              <a:ext cx="4002404" cy="59690"/>
            </a:xfrm>
            <a:custGeom>
              <a:avLst/>
              <a:gdLst/>
              <a:ahLst/>
              <a:cxnLst/>
              <a:rect l="l" t="t" r="r" b="b"/>
              <a:pathLst>
                <a:path w="4002404" h="59689">
                  <a:moveTo>
                    <a:pt x="0" y="59436"/>
                  </a:moveTo>
                  <a:lnTo>
                    <a:pt x="4002024" y="59436"/>
                  </a:lnTo>
                  <a:lnTo>
                    <a:pt x="4002024" y="0"/>
                  </a:lnTo>
                  <a:lnTo>
                    <a:pt x="0" y="0"/>
                  </a:lnTo>
                  <a:lnTo>
                    <a:pt x="0" y="59436"/>
                  </a:lnTo>
                  <a:close/>
                </a:path>
              </a:pathLst>
            </a:custGeom>
            <a:solidFill>
              <a:srgbClr val="92959C"/>
            </a:solidFill>
          </p:spPr>
          <p:txBody>
            <a:bodyPr wrap="square" lIns="0" tIns="0" rIns="0" bIns="0" rtlCol="0"/>
            <a:lstStyle/>
            <a:p>
              <a:endParaRPr/>
            </a:p>
          </p:txBody>
        </p:sp>
        <p:pic>
          <p:nvPicPr>
            <p:cNvPr id="4" name="object 4"/>
            <p:cNvPicPr/>
            <p:nvPr/>
          </p:nvPicPr>
          <p:blipFill>
            <a:blip r:embed="rId2" cstate="print"/>
            <a:stretch>
              <a:fillRect/>
            </a:stretch>
          </p:blipFill>
          <p:spPr>
            <a:xfrm>
              <a:off x="7315200" y="0"/>
              <a:ext cx="4876800" cy="6857998"/>
            </a:xfrm>
            <a:prstGeom prst="rect">
              <a:avLst/>
            </a:prstGeom>
          </p:spPr>
        </p:pic>
        <p:sp>
          <p:nvSpPr>
            <p:cNvPr id="5" name="object 5"/>
            <p:cNvSpPr/>
            <p:nvPr/>
          </p:nvSpPr>
          <p:spPr>
            <a:xfrm>
              <a:off x="0" y="0"/>
              <a:ext cx="7309484" cy="6858000"/>
            </a:xfrm>
            <a:custGeom>
              <a:avLst/>
              <a:gdLst/>
              <a:ahLst/>
              <a:cxnLst/>
              <a:rect l="l" t="t" r="r" b="b"/>
              <a:pathLst>
                <a:path w="7309484" h="6858000">
                  <a:moveTo>
                    <a:pt x="0" y="6857999"/>
                  </a:moveTo>
                  <a:lnTo>
                    <a:pt x="7309104" y="6858000"/>
                  </a:lnTo>
                  <a:lnTo>
                    <a:pt x="7309104" y="0"/>
                  </a:lnTo>
                  <a:lnTo>
                    <a:pt x="0" y="0"/>
                  </a:lnTo>
                  <a:lnTo>
                    <a:pt x="0" y="6858000"/>
                  </a:lnTo>
                  <a:close/>
                </a:path>
              </a:pathLst>
            </a:custGeom>
            <a:solidFill>
              <a:srgbClr val="39427A"/>
            </a:solidFill>
          </p:spPr>
          <p:txBody>
            <a:bodyPr wrap="square" lIns="0" tIns="0" rIns="0" bIns="0" rtlCol="0"/>
            <a:lstStyle/>
            <a:p>
              <a:endParaRPr/>
            </a:p>
          </p:txBody>
        </p:sp>
      </p:grpSp>
      <p:sp>
        <p:nvSpPr>
          <p:cNvPr id="6" name="object 6"/>
          <p:cNvSpPr txBox="1"/>
          <p:nvPr/>
        </p:nvSpPr>
        <p:spPr>
          <a:xfrm>
            <a:off x="851103" y="2864307"/>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05</a:t>
            </a:r>
            <a:endParaRPr sz="6600">
              <a:latin typeface="Calibri"/>
              <a:cs typeface="Calibri"/>
            </a:endParaRPr>
          </a:p>
        </p:txBody>
      </p:sp>
      <p:grpSp>
        <p:nvGrpSpPr>
          <p:cNvPr id="7" name="object 7"/>
          <p:cNvGrpSpPr/>
          <p:nvPr/>
        </p:nvGrpSpPr>
        <p:grpSpPr>
          <a:xfrm>
            <a:off x="1863725" y="0"/>
            <a:ext cx="10328275" cy="6858000"/>
            <a:chOff x="1863725" y="0"/>
            <a:chExt cx="10328275" cy="6858000"/>
          </a:xfrm>
        </p:grpSpPr>
        <p:sp>
          <p:nvSpPr>
            <p:cNvPr id="8" name="object 8"/>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9" name="object 9"/>
            <p:cNvSpPr/>
            <p:nvPr/>
          </p:nvSpPr>
          <p:spPr>
            <a:xfrm>
              <a:off x="7327391" y="0"/>
              <a:ext cx="4864735" cy="6858000"/>
            </a:xfrm>
            <a:custGeom>
              <a:avLst/>
              <a:gdLst/>
              <a:ahLst/>
              <a:cxnLst/>
              <a:rect l="l" t="t" r="r" b="b"/>
              <a:pathLst>
                <a:path w="4864734" h="6858000">
                  <a:moveTo>
                    <a:pt x="0" y="0"/>
                  </a:moveTo>
                  <a:lnTo>
                    <a:pt x="0" y="6858000"/>
                  </a:lnTo>
                  <a:lnTo>
                    <a:pt x="4864607" y="6858000"/>
                  </a:lnTo>
                  <a:lnTo>
                    <a:pt x="4864608" y="0"/>
                  </a:lnTo>
                  <a:lnTo>
                    <a:pt x="0" y="0"/>
                  </a:lnTo>
                  <a:close/>
                </a:path>
              </a:pathLst>
            </a:custGeom>
            <a:solidFill>
              <a:srgbClr val="39427A">
                <a:alpha val="30195"/>
              </a:srgbClr>
            </a:solidFill>
          </p:spPr>
          <p:txBody>
            <a:bodyPr wrap="square" lIns="0" tIns="0" rIns="0" bIns="0" rtlCol="0"/>
            <a:lstStyle/>
            <a:p>
              <a:endParaRPr/>
            </a:p>
          </p:txBody>
        </p:sp>
      </p:grpSp>
      <p:sp>
        <p:nvSpPr>
          <p:cNvPr id="10" name="object 10" descr="$PPTXTitle"/>
          <p:cNvSpPr txBox="1">
            <a:spLocks noGrp="1"/>
          </p:cNvSpPr>
          <p:nvPr>
            <p:ph type="title"/>
          </p:nvPr>
        </p:nvSpPr>
        <p:spPr>
          <a:xfrm>
            <a:off x="1996567" y="3230372"/>
            <a:ext cx="4289425" cy="452120"/>
          </a:xfrm>
          <a:prstGeom prst="rect">
            <a:avLst/>
          </a:prstGeom>
        </p:spPr>
        <p:txBody>
          <a:bodyPr vert="horz" wrap="square" lIns="0" tIns="12065" rIns="0" bIns="0" rtlCol="0">
            <a:spAutoFit/>
          </a:bodyPr>
          <a:lstStyle/>
          <a:p>
            <a:pPr marL="12700">
              <a:lnSpc>
                <a:spcPct val="100000"/>
              </a:lnSpc>
              <a:spcBef>
                <a:spcPts val="95"/>
              </a:spcBef>
            </a:pPr>
            <a:r>
              <a:rPr sz="2800" b="1" spc="-35" dirty="0">
                <a:solidFill>
                  <a:srgbClr val="FFFFFF"/>
                </a:solidFill>
                <a:latin typeface="BIZ UDPGothic"/>
                <a:cs typeface="BIZ UDPGothic"/>
              </a:rPr>
              <a:t>科研費</a:t>
            </a:r>
            <a:r>
              <a:rPr sz="2800" b="1" spc="-10" dirty="0">
                <a:solidFill>
                  <a:srgbClr val="FFFFFF"/>
                </a:solidFill>
                <a:latin typeface="BIZ UDPGothic"/>
                <a:cs typeface="BIZ UDPGothic"/>
              </a:rPr>
              <a:t>（</a:t>
            </a:r>
            <a:r>
              <a:rPr sz="2800" b="1" spc="-35" dirty="0">
                <a:solidFill>
                  <a:srgbClr val="FFFFFF"/>
                </a:solidFill>
                <a:latin typeface="BIZ UDPGothic"/>
                <a:cs typeface="BIZ UDPGothic"/>
              </a:rPr>
              <a:t>特別研究員奨励費</a:t>
            </a:r>
            <a:r>
              <a:rPr sz="2800" b="1" spc="-50" dirty="0">
                <a:solidFill>
                  <a:srgbClr val="FFFFFF"/>
                </a:solidFill>
                <a:latin typeface="BIZ UDPGothic"/>
                <a:cs typeface="BIZ UDPGothic"/>
              </a:rPr>
              <a:t>）</a:t>
            </a:r>
            <a:endParaRPr sz="2800">
              <a:latin typeface="BIZ UDPGothic"/>
              <a:cs typeface="BIZ UDP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569714" y="321386"/>
            <a:ext cx="3051810" cy="391795"/>
          </a:xfrm>
          <a:prstGeom prst="rect">
            <a:avLst/>
          </a:prstGeom>
        </p:spPr>
        <p:txBody>
          <a:bodyPr vert="horz" wrap="square" lIns="0" tIns="12700" rIns="0" bIns="0" rtlCol="0">
            <a:spAutoFit/>
          </a:bodyPr>
          <a:lstStyle/>
          <a:p>
            <a:pPr marL="12700">
              <a:lnSpc>
                <a:spcPct val="100000"/>
              </a:lnSpc>
              <a:spcBef>
                <a:spcPts val="100"/>
              </a:spcBef>
            </a:pPr>
            <a:r>
              <a:rPr spc="-15" dirty="0"/>
              <a:t>特別研究員奨励費とは</a:t>
            </a:r>
          </a:p>
        </p:txBody>
      </p:sp>
      <p:sp>
        <p:nvSpPr>
          <p:cNvPr id="3" name="object 3"/>
          <p:cNvSpPr/>
          <p:nvPr/>
        </p:nvSpPr>
        <p:spPr>
          <a:xfrm>
            <a:off x="874775" y="1063752"/>
            <a:ext cx="10850880" cy="4970145"/>
          </a:xfrm>
          <a:custGeom>
            <a:avLst/>
            <a:gdLst/>
            <a:ahLst/>
            <a:cxnLst/>
            <a:rect l="l" t="t" r="r" b="b"/>
            <a:pathLst>
              <a:path w="10850880" h="4970145">
                <a:moveTo>
                  <a:pt x="10850880" y="0"/>
                </a:moveTo>
                <a:lnTo>
                  <a:pt x="0" y="0"/>
                </a:lnTo>
                <a:lnTo>
                  <a:pt x="0" y="4969764"/>
                </a:lnTo>
                <a:lnTo>
                  <a:pt x="10850880" y="4969764"/>
                </a:lnTo>
                <a:lnTo>
                  <a:pt x="10850880" y="0"/>
                </a:lnTo>
                <a:close/>
              </a:path>
            </a:pathLst>
          </a:custGeom>
          <a:solidFill>
            <a:srgbClr val="EFEFF0"/>
          </a:solidFill>
        </p:spPr>
        <p:txBody>
          <a:bodyPr wrap="square" lIns="0" tIns="0" rIns="0" bIns="0" rtlCol="0"/>
          <a:lstStyle/>
          <a:p>
            <a:endParaRPr/>
          </a:p>
        </p:txBody>
      </p:sp>
      <p:sp>
        <p:nvSpPr>
          <p:cNvPr id="4" name="object 4"/>
          <p:cNvSpPr txBox="1"/>
          <p:nvPr/>
        </p:nvSpPr>
        <p:spPr>
          <a:xfrm>
            <a:off x="953516" y="1039449"/>
            <a:ext cx="10688320" cy="4744085"/>
          </a:xfrm>
          <a:prstGeom prst="rect">
            <a:avLst/>
          </a:prstGeom>
        </p:spPr>
        <p:txBody>
          <a:bodyPr vert="horz" wrap="square" lIns="0" tIns="150495" rIns="0" bIns="0" rtlCol="0">
            <a:spAutoFit/>
          </a:bodyPr>
          <a:lstStyle/>
          <a:p>
            <a:pPr marL="588645" indent="-575945">
              <a:lnSpc>
                <a:spcPct val="100000"/>
              </a:lnSpc>
              <a:spcBef>
                <a:spcPts val="1185"/>
              </a:spcBef>
              <a:buFont typeface="Wingdings"/>
              <a:buChar char=""/>
              <a:tabLst>
                <a:tab pos="588645" algn="l"/>
              </a:tabLst>
            </a:pPr>
            <a:r>
              <a:rPr sz="1800" b="1" spc="-15" dirty="0">
                <a:solidFill>
                  <a:srgbClr val="39427A"/>
                </a:solidFill>
                <a:latin typeface="BIZ UDPGothic"/>
                <a:cs typeface="BIZ UDPGothic"/>
              </a:rPr>
              <a:t>特別研究員は、申請書記載の研究計画を行うための研究費として、科学研究費助成事業</a:t>
            </a:r>
            <a:r>
              <a:rPr sz="1800" b="1" spc="-10" dirty="0">
                <a:solidFill>
                  <a:srgbClr val="39427A"/>
                </a:solidFill>
                <a:latin typeface="BIZ UDPGothic"/>
                <a:cs typeface="BIZ UDPGothic"/>
              </a:rPr>
              <a:t>（</a:t>
            </a:r>
            <a:r>
              <a:rPr sz="1800" b="1" spc="-20" dirty="0">
                <a:solidFill>
                  <a:srgbClr val="39427A"/>
                </a:solidFill>
                <a:latin typeface="BIZ UDPGothic"/>
                <a:cs typeface="BIZ UDPGothic"/>
              </a:rPr>
              <a:t>特別研究員</a:t>
            </a:r>
            <a:endParaRPr sz="1800">
              <a:latin typeface="BIZ UDPGothic"/>
              <a:cs typeface="BIZ UDPGothic"/>
            </a:endParaRPr>
          </a:p>
          <a:p>
            <a:pPr marL="372110">
              <a:lnSpc>
                <a:spcPct val="100000"/>
              </a:lnSpc>
              <a:spcBef>
                <a:spcPts val="1080"/>
              </a:spcBef>
            </a:pPr>
            <a:r>
              <a:rPr sz="1800" b="1" dirty="0">
                <a:solidFill>
                  <a:srgbClr val="39427A"/>
                </a:solidFill>
                <a:latin typeface="BIZ UDPGothic"/>
                <a:cs typeface="BIZ UDPGothic"/>
              </a:rPr>
              <a:t>奨励費）</a:t>
            </a:r>
            <a:r>
              <a:rPr sz="1800" b="1" spc="-20" dirty="0">
                <a:solidFill>
                  <a:srgbClr val="39427A"/>
                </a:solidFill>
                <a:latin typeface="BIZ UDPGothic"/>
                <a:cs typeface="BIZ UDPGothic"/>
              </a:rPr>
              <a:t>の助成を受けることが可能です。</a:t>
            </a:r>
            <a:endParaRPr sz="1800">
              <a:latin typeface="BIZ UDPGothic"/>
              <a:cs typeface="BIZ UDPGothic"/>
            </a:endParaRPr>
          </a:p>
          <a:p>
            <a:pPr marL="372110" marR="24130" indent="-360045">
              <a:lnSpc>
                <a:spcPct val="150000"/>
              </a:lnSpc>
              <a:spcBef>
                <a:spcPts val="495"/>
              </a:spcBef>
              <a:buFont typeface="Wingdings"/>
              <a:buChar char=""/>
              <a:tabLst>
                <a:tab pos="372110" algn="l"/>
                <a:tab pos="588645" algn="l"/>
              </a:tabLst>
            </a:pPr>
            <a:r>
              <a:rPr sz="1800" dirty="0">
                <a:solidFill>
                  <a:srgbClr val="39427A"/>
                </a:solidFill>
                <a:latin typeface="Times New Roman"/>
                <a:cs typeface="Times New Roman"/>
              </a:rPr>
              <a:t>	</a:t>
            </a:r>
            <a:r>
              <a:rPr sz="1800" b="1" u="heavy" spc="-15" dirty="0">
                <a:solidFill>
                  <a:srgbClr val="39427A"/>
                </a:solidFill>
                <a:uFill>
                  <a:solidFill>
                    <a:srgbClr val="F7571D"/>
                  </a:solidFill>
                </a:uFill>
                <a:latin typeface="BIZ UDPGothic"/>
                <a:cs typeface="BIZ UDPGothic"/>
              </a:rPr>
              <a:t>特別研究員奨励費の応募は、特別研究員の申請と同時に受け付けますので、特別研究員奨励費を必要</a:t>
            </a:r>
            <a:r>
              <a:rPr sz="1800" b="1" u="heavy" spc="-25" dirty="0">
                <a:solidFill>
                  <a:srgbClr val="39427A"/>
                </a:solidFill>
                <a:uFill>
                  <a:solidFill>
                    <a:srgbClr val="F7571D"/>
                  </a:solidFill>
                </a:uFill>
                <a:latin typeface="BIZ UDPGothic"/>
                <a:cs typeface="BIZ UDPGothic"/>
              </a:rPr>
              <a:t>とする場合は、必ず応募してください。</a:t>
            </a:r>
            <a:endParaRPr sz="1800">
              <a:latin typeface="BIZ UDPGothic"/>
              <a:cs typeface="BIZ UDPGothic"/>
            </a:endParaRPr>
          </a:p>
          <a:p>
            <a:pPr marL="588645" indent="-575945">
              <a:lnSpc>
                <a:spcPct val="100000"/>
              </a:lnSpc>
              <a:spcBef>
                <a:spcPts val="1585"/>
              </a:spcBef>
              <a:buFont typeface="Wingdings"/>
              <a:buChar char=""/>
              <a:tabLst>
                <a:tab pos="588645" algn="l"/>
              </a:tabLst>
            </a:pPr>
            <a:r>
              <a:rPr sz="1800" b="1" dirty="0">
                <a:solidFill>
                  <a:srgbClr val="39427A"/>
                </a:solidFill>
                <a:latin typeface="BIZ UDPGothic"/>
                <a:cs typeface="BIZ UDPGothic"/>
              </a:rPr>
              <a:t>特別研究員-DC</a:t>
            </a:r>
            <a:r>
              <a:rPr sz="1800" b="1" spc="-15" dirty="0">
                <a:solidFill>
                  <a:srgbClr val="39427A"/>
                </a:solidFill>
                <a:latin typeface="BIZ UDPGothic"/>
                <a:cs typeface="BIZ UDPGothic"/>
              </a:rPr>
              <a:t>を除き、併せて間接経費</a:t>
            </a:r>
            <a:r>
              <a:rPr sz="1800" b="1" spc="-10" dirty="0">
                <a:solidFill>
                  <a:srgbClr val="39427A"/>
                </a:solidFill>
                <a:latin typeface="BIZ UDPGothic"/>
                <a:cs typeface="BIZ UDPGothic"/>
              </a:rPr>
              <a:t>（※）</a:t>
            </a:r>
            <a:r>
              <a:rPr sz="1800" b="1" spc="-35" dirty="0">
                <a:solidFill>
                  <a:srgbClr val="39427A"/>
                </a:solidFill>
                <a:latin typeface="BIZ UDPGothic"/>
                <a:cs typeface="BIZ UDPGothic"/>
              </a:rPr>
              <a:t>が措置される予定です。</a:t>
            </a:r>
            <a:endParaRPr sz="1800">
              <a:latin typeface="BIZ UDPGothic"/>
              <a:cs typeface="BIZ UDPGothic"/>
            </a:endParaRPr>
          </a:p>
          <a:p>
            <a:pPr marL="372110" marR="61594">
              <a:lnSpc>
                <a:spcPct val="150000"/>
              </a:lnSpc>
            </a:pPr>
            <a:r>
              <a:rPr sz="1800" b="1" spc="-30" dirty="0">
                <a:solidFill>
                  <a:srgbClr val="39427A"/>
                </a:solidFill>
                <a:latin typeface="BIZ UDPGothic"/>
                <a:cs typeface="BIZ UDPGothic"/>
              </a:rPr>
              <a:t>※間接経費とは、研究計画の実施に伴う受入研究機関の管理等に必要な経費 </a:t>
            </a:r>
            <a:r>
              <a:rPr sz="1800" b="1" spc="-10" dirty="0">
                <a:solidFill>
                  <a:srgbClr val="39427A"/>
                </a:solidFill>
                <a:latin typeface="BIZ UDPGothic"/>
                <a:cs typeface="BIZ UDPGothic"/>
              </a:rPr>
              <a:t>（</a:t>
            </a:r>
            <a:r>
              <a:rPr sz="1800" b="1" spc="-15" dirty="0">
                <a:solidFill>
                  <a:srgbClr val="39427A"/>
                </a:solidFill>
                <a:latin typeface="BIZ UDPGothic"/>
                <a:cs typeface="BIZ UDPGothic"/>
              </a:rPr>
              <a:t>直接経費の３０％に相当</a:t>
            </a:r>
            <a:r>
              <a:rPr sz="1800" b="1" spc="-10" dirty="0">
                <a:solidFill>
                  <a:srgbClr val="39427A"/>
                </a:solidFill>
                <a:latin typeface="BIZ UDPGothic"/>
                <a:cs typeface="BIZ UDPGothic"/>
              </a:rPr>
              <a:t>する額</a:t>
            </a:r>
            <a:r>
              <a:rPr sz="1800" b="1" dirty="0">
                <a:solidFill>
                  <a:srgbClr val="39427A"/>
                </a:solidFill>
                <a:latin typeface="BIZ UDPGothic"/>
                <a:cs typeface="BIZ UDPGothic"/>
              </a:rPr>
              <a:t>）</a:t>
            </a:r>
            <a:r>
              <a:rPr sz="1800" b="1" spc="-35" dirty="0">
                <a:solidFill>
                  <a:srgbClr val="39427A"/>
                </a:solidFill>
                <a:latin typeface="BIZ UDPGothic"/>
                <a:cs typeface="BIZ UDPGothic"/>
              </a:rPr>
              <a:t>であり、受入研究機関が使用するものです。</a:t>
            </a:r>
            <a:endParaRPr sz="1800">
              <a:latin typeface="BIZ UDPGothic"/>
              <a:cs typeface="BIZ UDPGothic"/>
            </a:endParaRPr>
          </a:p>
          <a:p>
            <a:pPr marL="372110" marR="5080" indent="-360045">
              <a:lnSpc>
                <a:spcPct val="150000"/>
              </a:lnSpc>
              <a:spcBef>
                <a:spcPts val="505"/>
              </a:spcBef>
              <a:buFont typeface="Wingdings"/>
              <a:buChar char=""/>
              <a:tabLst>
                <a:tab pos="372110" algn="l"/>
                <a:tab pos="588645" algn="l"/>
              </a:tabLst>
            </a:pPr>
            <a:r>
              <a:rPr sz="1800" dirty="0">
                <a:solidFill>
                  <a:srgbClr val="39427A"/>
                </a:solidFill>
                <a:latin typeface="Times New Roman"/>
                <a:cs typeface="Times New Roman"/>
              </a:rPr>
              <a:t>	</a:t>
            </a:r>
            <a:r>
              <a:rPr sz="1800" b="1" spc="-20" dirty="0">
                <a:solidFill>
                  <a:srgbClr val="39427A"/>
                </a:solidFill>
                <a:latin typeface="BIZ UDPGothic"/>
                <a:cs typeface="BIZ UDPGothic"/>
              </a:rPr>
              <a:t>特別研究員奨励費は特別研究員として申請した研究課題名と同一課題名となります。複数の競争的研</a:t>
            </a:r>
            <a:r>
              <a:rPr sz="1800" b="1" spc="-30" dirty="0">
                <a:solidFill>
                  <a:srgbClr val="39427A"/>
                </a:solidFill>
                <a:latin typeface="BIZ UDPGothic"/>
                <a:cs typeface="BIZ UDPGothic"/>
              </a:rPr>
              <a:t>究費に応募する場合</a:t>
            </a:r>
            <a:r>
              <a:rPr sz="1800" b="1" dirty="0">
                <a:solidFill>
                  <a:srgbClr val="39427A"/>
                </a:solidFill>
                <a:latin typeface="BIZ UDPGothic"/>
                <a:cs typeface="BIZ UDPGothic"/>
              </a:rPr>
              <a:t>（</a:t>
            </a:r>
            <a:r>
              <a:rPr sz="1800" b="1" spc="-25" dirty="0">
                <a:solidFill>
                  <a:srgbClr val="39427A"/>
                </a:solidFill>
                <a:latin typeface="BIZ UDPGothic"/>
                <a:cs typeface="BIZ UDPGothic"/>
              </a:rPr>
              <a:t>科研費における複数の研究種目に応募する場合を含む。</a:t>
            </a:r>
            <a:r>
              <a:rPr sz="1800" b="1" spc="-10" dirty="0">
                <a:solidFill>
                  <a:srgbClr val="39427A"/>
                </a:solidFill>
                <a:latin typeface="BIZ UDPGothic"/>
                <a:cs typeface="BIZ UDPGothic"/>
              </a:rPr>
              <a:t>）</a:t>
            </a:r>
            <a:r>
              <a:rPr sz="1800" b="1" spc="-15" dirty="0">
                <a:solidFill>
                  <a:srgbClr val="39427A"/>
                </a:solidFill>
                <a:latin typeface="BIZ UDPGothic"/>
                <a:cs typeface="BIZ UDPGothic"/>
              </a:rPr>
              <a:t>等には、研究課題名につ</a:t>
            </a:r>
            <a:r>
              <a:rPr sz="1800" b="1" spc="-35" dirty="0">
                <a:solidFill>
                  <a:srgbClr val="39427A"/>
                </a:solidFill>
                <a:latin typeface="BIZ UDPGothic"/>
                <a:cs typeface="BIZ UDPGothic"/>
              </a:rPr>
              <a:t>いても不合理な重複に該当しないことが分かるように記入するなど、十分留意してください。不合理な</a:t>
            </a:r>
            <a:r>
              <a:rPr sz="1800" b="1" spc="-30" dirty="0">
                <a:solidFill>
                  <a:srgbClr val="39427A"/>
                </a:solidFill>
                <a:latin typeface="BIZ UDPGothic"/>
                <a:cs typeface="BIZ UDPGothic"/>
              </a:rPr>
              <a:t>重複が認められた場合は特別研究員奨励費を交付しないことがあります。</a:t>
            </a:r>
            <a:endParaRPr sz="1800">
              <a:latin typeface="BIZ UDPGothic"/>
              <a:cs typeface="BIZ UDPGothic"/>
            </a:endParaRPr>
          </a:p>
        </p:txBody>
      </p:sp>
      <p:sp>
        <p:nvSpPr>
          <p:cNvPr id="5" name="object 5"/>
          <p:cNvSpPr txBox="1"/>
          <p:nvPr/>
        </p:nvSpPr>
        <p:spPr>
          <a:xfrm>
            <a:off x="11191113" y="6500653"/>
            <a:ext cx="297180" cy="203835"/>
          </a:xfrm>
          <a:prstGeom prst="rect">
            <a:avLst/>
          </a:prstGeom>
        </p:spPr>
        <p:txBody>
          <a:bodyPr vert="horz" wrap="square" lIns="0" tIns="0" rIns="0" bIns="0" rtlCol="0">
            <a:spAutoFit/>
          </a:bodyPr>
          <a:lstStyle/>
          <a:p>
            <a:pPr marL="12700">
              <a:lnSpc>
                <a:spcPts val="1605"/>
              </a:lnSpc>
            </a:pPr>
            <a:r>
              <a:rPr sz="1400" spc="-25" dirty="0">
                <a:solidFill>
                  <a:srgbClr val="222321"/>
                </a:solidFill>
                <a:latin typeface="BIZ UDPGothic"/>
                <a:cs typeface="BIZ UDPGothic"/>
              </a:rPr>
              <a:t>37</a:t>
            </a:r>
            <a:endParaRPr sz="1400">
              <a:latin typeface="BIZ UDPGothic"/>
              <a:cs typeface="BIZ UDP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sp>
        <p:nvSpPr>
          <p:cNvPr id="5" name="object 5"/>
          <p:cNvSpPr txBox="1"/>
          <p:nvPr/>
        </p:nvSpPr>
        <p:spPr>
          <a:xfrm>
            <a:off x="1131824" y="1031189"/>
            <a:ext cx="10109835" cy="1927225"/>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800" b="1" spc="-10" dirty="0">
                <a:solidFill>
                  <a:srgbClr val="39427A"/>
                </a:solidFill>
                <a:latin typeface="BIZ UDPGothic"/>
                <a:cs typeface="BIZ UDPGothic"/>
              </a:rPr>
              <a:t>特別研究員の採用期間内において、採用開始年度を初年度としてDC1は最大３年以内、DC2</a:t>
            </a:r>
            <a:r>
              <a:rPr sz="1800" b="1" spc="-30" dirty="0">
                <a:solidFill>
                  <a:srgbClr val="39427A"/>
                </a:solidFill>
                <a:latin typeface="BIZ UDPGothic"/>
                <a:cs typeface="BIZ UDPGothic"/>
              </a:rPr>
              <a:t>は最</a:t>
            </a:r>
            <a:endParaRPr sz="1800">
              <a:latin typeface="BIZ UDPGothic"/>
              <a:cs typeface="BIZ UDPGothic"/>
            </a:endParaRPr>
          </a:p>
          <a:p>
            <a:pPr marL="208915">
              <a:lnSpc>
                <a:spcPct val="100000"/>
              </a:lnSpc>
              <a:spcBef>
                <a:spcPts val="5"/>
              </a:spcBef>
            </a:pPr>
            <a:r>
              <a:rPr sz="1800" b="1" spc="-30" dirty="0">
                <a:solidFill>
                  <a:srgbClr val="39427A"/>
                </a:solidFill>
                <a:latin typeface="BIZ UDPGothic"/>
                <a:cs typeface="BIZ UDPGothic"/>
              </a:rPr>
              <a:t>大２年以内で研究期間を設定し、また自身の研究計画によって必要な区分を選択してください。</a:t>
            </a:r>
            <a:endParaRPr sz="1800">
              <a:latin typeface="BIZ UDPGothic"/>
              <a:cs typeface="BIZ UDPGothic"/>
            </a:endParaRPr>
          </a:p>
          <a:p>
            <a:pPr marL="208915" marR="172720" indent="-196850">
              <a:lnSpc>
                <a:spcPct val="100000"/>
              </a:lnSpc>
              <a:spcBef>
                <a:spcPts val="1005"/>
              </a:spcBef>
              <a:buFont typeface="Wingdings"/>
              <a:buChar char=""/>
              <a:tabLst>
                <a:tab pos="208915" algn="l"/>
                <a:tab pos="297815" algn="l"/>
              </a:tabLst>
            </a:pPr>
            <a:r>
              <a:rPr sz="1800" dirty="0">
                <a:solidFill>
                  <a:srgbClr val="39427A"/>
                </a:solidFill>
                <a:latin typeface="BIZ UDPGothic"/>
                <a:cs typeface="BIZ UDPGothic"/>
              </a:rPr>
              <a:t>	</a:t>
            </a:r>
            <a:r>
              <a:rPr sz="1800" b="1" spc="-35" dirty="0">
                <a:solidFill>
                  <a:srgbClr val="39427A"/>
                </a:solidFill>
                <a:latin typeface="BIZ UDPGothic"/>
                <a:cs typeface="BIZ UDPGothic"/>
              </a:rPr>
              <a:t>Ｂ区分を選択して応募した場合であっても、採用時評価を参考にし、Ａ区分の応募総額を超える必要性が認められない場合は、Ａ区分として評価されることもあります。</a:t>
            </a:r>
            <a:endParaRPr sz="1800">
              <a:latin typeface="BIZ UDPGothic"/>
              <a:cs typeface="BIZ UDPGothic"/>
            </a:endParaRPr>
          </a:p>
          <a:p>
            <a:pPr marL="299085" indent="-286385">
              <a:lnSpc>
                <a:spcPct val="100000"/>
              </a:lnSpc>
              <a:spcBef>
                <a:spcPts val="1000"/>
              </a:spcBef>
              <a:buFont typeface="Wingdings"/>
              <a:buChar char=""/>
              <a:tabLst>
                <a:tab pos="299085" algn="l"/>
              </a:tabLst>
            </a:pPr>
            <a:r>
              <a:rPr sz="1800" b="1" spc="-10" dirty="0">
                <a:solidFill>
                  <a:srgbClr val="39427A"/>
                </a:solidFill>
                <a:latin typeface="BIZ UDPGothic"/>
                <a:cs typeface="BIZ UDPGothic"/>
              </a:rPr>
              <a:t>（A</a:t>
            </a:r>
            <a:r>
              <a:rPr sz="1800" b="1" dirty="0">
                <a:solidFill>
                  <a:srgbClr val="39427A"/>
                </a:solidFill>
                <a:latin typeface="BIZ UDPGothic"/>
                <a:cs typeface="BIZ UDPGothic"/>
              </a:rPr>
              <a:t>区分）と</a:t>
            </a:r>
            <a:r>
              <a:rPr sz="1800" b="1" spc="-10" dirty="0">
                <a:solidFill>
                  <a:srgbClr val="39427A"/>
                </a:solidFill>
                <a:latin typeface="BIZ UDPGothic"/>
                <a:cs typeface="BIZ UDPGothic"/>
              </a:rPr>
              <a:t>（B</a:t>
            </a:r>
            <a:r>
              <a:rPr sz="1800" b="1" dirty="0">
                <a:solidFill>
                  <a:srgbClr val="39427A"/>
                </a:solidFill>
                <a:latin typeface="BIZ UDPGothic"/>
                <a:cs typeface="BIZ UDPGothic"/>
              </a:rPr>
              <a:t>区分</a:t>
            </a:r>
            <a:r>
              <a:rPr sz="1800" b="1" spc="-10" dirty="0">
                <a:solidFill>
                  <a:srgbClr val="39427A"/>
                </a:solidFill>
                <a:latin typeface="BIZ UDPGothic"/>
                <a:cs typeface="BIZ UDPGothic"/>
              </a:rPr>
              <a:t>）</a:t>
            </a:r>
            <a:r>
              <a:rPr sz="1800" b="1" spc="-15" dirty="0">
                <a:solidFill>
                  <a:srgbClr val="39427A"/>
                </a:solidFill>
                <a:latin typeface="BIZ UDPGothic"/>
                <a:cs typeface="BIZ UDPGothic"/>
              </a:rPr>
              <a:t>のどちらを選択したかは、特別研究員の選考における審査及び特別研究員奨励</a:t>
            </a:r>
            <a:endParaRPr sz="1800">
              <a:latin typeface="BIZ UDPGothic"/>
              <a:cs typeface="BIZ UDPGothic"/>
            </a:endParaRPr>
          </a:p>
          <a:p>
            <a:pPr marL="208915">
              <a:lnSpc>
                <a:spcPct val="100000"/>
              </a:lnSpc>
            </a:pPr>
            <a:r>
              <a:rPr sz="1800" b="1" spc="-35" dirty="0">
                <a:solidFill>
                  <a:srgbClr val="39427A"/>
                </a:solidFill>
                <a:latin typeface="BIZ UDPGothic"/>
                <a:cs typeface="BIZ UDPGothic"/>
              </a:rPr>
              <a:t>費の審査に影響はありません。</a:t>
            </a:r>
            <a:endParaRPr sz="1800">
              <a:latin typeface="BIZ UDPGothic"/>
              <a:cs typeface="BIZ UDPGothic"/>
            </a:endParaRPr>
          </a:p>
        </p:txBody>
      </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3001645">
              <a:lnSpc>
                <a:spcPct val="100000"/>
              </a:lnSpc>
              <a:spcBef>
                <a:spcPts val="100"/>
              </a:spcBef>
            </a:pPr>
            <a:r>
              <a:rPr spc="-10" dirty="0"/>
              <a:t>特別研究員奨励費</a:t>
            </a:r>
            <a:r>
              <a:rPr spc="-20" dirty="0"/>
              <a:t>（</a:t>
            </a:r>
            <a:r>
              <a:rPr spc="-20" dirty="0">
                <a:latin typeface="Arial"/>
                <a:cs typeface="Arial"/>
              </a:rPr>
              <a:t>DC</a:t>
            </a:r>
            <a:r>
              <a:rPr spc="-20" dirty="0"/>
              <a:t>）</a:t>
            </a:r>
          </a:p>
        </p:txBody>
      </p:sp>
      <p:grpSp>
        <p:nvGrpSpPr>
          <p:cNvPr id="7" name="object 7"/>
          <p:cNvGrpSpPr/>
          <p:nvPr/>
        </p:nvGrpSpPr>
        <p:grpSpPr>
          <a:xfrm>
            <a:off x="0" y="801623"/>
            <a:ext cx="12192000" cy="59690"/>
            <a:chOff x="0" y="801623"/>
            <a:chExt cx="12192000" cy="59690"/>
          </a:xfrm>
        </p:grpSpPr>
        <p:sp>
          <p:nvSpPr>
            <p:cNvPr id="8" name="object 8"/>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9" name="object 9"/>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grpSp>
        <p:nvGrpSpPr>
          <p:cNvPr id="10" name="object 10"/>
          <p:cNvGrpSpPr/>
          <p:nvPr/>
        </p:nvGrpSpPr>
        <p:grpSpPr>
          <a:xfrm>
            <a:off x="1308735" y="4881422"/>
            <a:ext cx="2505710" cy="1308100"/>
            <a:chOff x="1308735" y="4881422"/>
            <a:chExt cx="2505710" cy="1308100"/>
          </a:xfrm>
        </p:grpSpPr>
        <p:sp>
          <p:nvSpPr>
            <p:cNvPr id="11" name="object 11"/>
            <p:cNvSpPr/>
            <p:nvPr/>
          </p:nvSpPr>
          <p:spPr>
            <a:xfrm>
              <a:off x="1308735" y="4881422"/>
              <a:ext cx="2505710" cy="1308100"/>
            </a:xfrm>
            <a:custGeom>
              <a:avLst/>
              <a:gdLst/>
              <a:ahLst/>
              <a:cxnLst/>
              <a:rect l="l" t="t" r="r" b="b"/>
              <a:pathLst>
                <a:path w="2505710" h="1308100">
                  <a:moveTo>
                    <a:pt x="2505329" y="0"/>
                  </a:moveTo>
                  <a:lnTo>
                    <a:pt x="0" y="0"/>
                  </a:lnTo>
                  <a:lnTo>
                    <a:pt x="0" y="1307718"/>
                  </a:lnTo>
                  <a:lnTo>
                    <a:pt x="2505329" y="1307718"/>
                  </a:lnTo>
                  <a:lnTo>
                    <a:pt x="2505329" y="0"/>
                  </a:lnTo>
                  <a:close/>
                </a:path>
              </a:pathLst>
            </a:custGeom>
            <a:solidFill>
              <a:srgbClr val="EBEBF3"/>
            </a:solidFill>
          </p:spPr>
          <p:txBody>
            <a:bodyPr wrap="square" lIns="0" tIns="0" rIns="0" bIns="0" rtlCol="0"/>
            <a:lstStyle/>
            <a:p>
              <a:endParaRPr/>
            </a:p>
          </p:txBody>
        </p:sp>
        <p:sp>
          <p:nvSpPr>
            <p:cNvPr id="12" name="object 12"/>
            <p:cNvSpPr/>
            <p:nvPr/>
          </p:nvSpPr>
          <p:spPr>
            <a:xfrm>
              <a:off x="1360932" y="5635752"/>
              <a:ext cx="2369820" cy="441959"/>
            </a:xfrm>
            <a:custGeom>
              <a:avLst/>
              <a:gdLst/>
              <a:ahLst/>
              <a:cxnLst/>
              <a:rect l="l" t="t" r="r" b="b"/>
              <a:pathLst>
                <a:path w="2369820" h="441960">
                  <a:moveTo>
                    <a:pt x="2296160" y="0"/>
                  </a:moveTo>
                  <a:lnTo>
                    <a:pt x="73659" y="0"/>
                  </a:lnTo>
                  <a:lnTo>
                    <a:pt x="45005" y="5789"/>
                  </a:lnTo>
                  <a:lnTo>
                    <a:pt x="21590" y="21575"/>
                  </a:lnTo>
                  <a:lnTo>
                    <a:pt x="5794" y="44989"/>
                  </a:lnTo>
                  <a:lnTo>
                    <a:pt x="0" y="73660"/>
                  </a:lnTo>
                  <a:lnTo>
                    <a:pt x="0" y="368300"/>
                  </a:lnTo>
                  <a:lnTo>
                    <a:pt x="5794" y="396970"/>
                  </a:lnTo>
                  <a:lnTo>
                    <a:pt x="21590" y="420384"/>
                  </a:lnTo>
                  <a:lnTo>
                    <a:pt x="45005" y="436170"/>
                  </a:lnTo>
                  <a:lnTo>
                    <a:pt x="73659" y="441960"/>
                  </a:lnTo>
                  <a:lnTo>
                    <a:pt x="2296160" y="441960"/>
                  </a:lnTo>
                  <a:lnTo>
                    <a:pt x="2324814" y="436170"/>
                  </a:lnTo>
                  <a:lnTo>
                    <a:pt x="2348230" y="420384"/>
                  </a:lnTo>
                  <a:lnTo>
                    <a:pt x="2364025" y="396970"/>
                  </a:lnTo>
                  <a:lnTo>
                    <a:pt x="2369820" y="368300"/>
                  </a:lnTo>
                  <a:lnTo>
                    <a:pt x="2369820" y="73660"/>
                  </a:lnTo>
                  <a:lnTo>
                    <a:pt x="2364025" y="44989"/>
                  </a:lnTo>
                  <a:lnTo>
                    <a:pt x="2348230" y="21575"/>
                  </a:lnTo>
                  <a:lnTo>
                    <a:pt x="2324814" y="5789"/>
                  </a:lnTo>
                  <a:lnTo>
                    <a:pt x="2296160" y="0"/>
                  </a:lnTo>
                  <a:close/>
                </a:path>
              </a:pathLst>
            </a:custGeom>
            <a:solidFill>
              <a:srgbClr val="A38B0C"/>
            </a:solidFill>
          </p:spPr>
          <p:txBody>
            <a:bodyPr wrap="square" lIns="0" tIns="0" rIns="0" bIns="0" rtlCol="0"/>
            <a:lstStyle/>
            <a:p>
              <a:endParaRPr/>
            </a:p>
          </p:txBody>
        </p:sp>
      </p:grpSp>
      <p:graphicFrame>
        <p:nvGraphicFramePr>
          <p:cNvPr id="13" name="object 13"/>
          <p:cNvGraphicFramePr>
            <a:graphicFrameLocks noGrp="1"/>
          </p:cNvGraphicFramePr>
          <p:nvPr/>
        </p:nvGraphicFramePr>
        <p:xfrm>
          <a:off x="1302385" y="3091814"/>
          <a:ext cx="9281160" cy="3089910"/>
        </p:xfrm>
        <a:graphic>
          <a:graphicData uri="http://schemas.openxmlformats.org/drawingml/2006/table">
            <a:tbl>
              <a:tblPr firstRow="1" bandRow="1">
                <a:tableStyleId>{2D5ABB26-0587-4C30-8999-92F81FD0307C}</a:tableStyleId>
              </a:tblPr>
              <a:tblGrid>
                <a:gridCol w="2505075">
                  <a:extLst>
                    <a:ext uri="{9D8B030D-6E8A-4147-A177-3AD203B41FA5}">
                      <a16:colId xmlns:a16="http://schemas.microsoft.com/office/drawing/2014/main" val="20000"/>
                    </a:ext>
                  </a:extLst>
                </a:gridCol>
                <a:gridCol w="2258695">
                  <a:extLst>
                    <a:ext uri="{9D8B030D-6E8A-4147-A177-3AD203B41FA5}">
                      <a16:colId xmlns:a16="http://schemas.microsoft.com/office/drawing/2014/main" val="20001"/>
                    </a:ext>
                  </a:extLst>
                </a:gridCol>
                <a:gridCol w="2258695">
                  <a:extLst>
                    <a:ext uri="{9D8B030D-6E8A-4147-A177-3AD203B41FA5}">
                      <a16:colId xmlns:a16="http://schemas.microsoft.com/office/drawing/2014/main" val="20002"/>
                    </a:ext>
                  </a:extLst>
                </a:gridCol>
                <a:gridCol w="2258695">
                  <a:extLst>
                    <a:ext uri="{9D8B030D-6E8A-4147-A177-3AD203B41FA5}">
                      <a16:colId xmlns:a16="http://schemas.microsoft.com/office/drawing/2014/main" val="20003"/>
                    </a:ext>
                  </a:extLst>
                </a:gridCol>
              </a:tblGrid>
              <a:tr h="339725">
                <a:tc rowSpan="2">
                  <a:txBody>
                    <a:bodyPr/>
                    <a:lstStyle/>
                    <a:p>
                      <a:pPr>
                        <a:lnSpc>
                          <a:spcPct val="100000"/>
                        </a:lnSpc>
                        <a:spcBef>
                          <a:spcPts val="325"/>
                        </a:spcBef>
                      </a:pPr>
                      <a:endParaRPr sz="1400">
                        <a:latin typeface="Times New Roman"/>
                        <a:cs typeface="Times New Roman"/>
                      </a:endParaRPr>
                    </a:p>
                    <a:p>
                      <a:pPr algn="ctr">
                        <a:lnSpc>
                          <a:spcPct val="100000"/>
                        </a:lnSpc>
                        <a:spcBef>
                          <a:spcPts val="5"/>
                        </a:spcBef>
                      </a:pPr>
                      <a:r>
                        <a:rPr sz="1400" spc="-15" dirty="0">
                          <a:solidFill>
                            <a:srgbClr val="39427A"/>
                          </a:solidFill>
                          <a:latin typeface="BIZ UDPGothic"/>
                          <a:cs typeface="BIZ UDPGothic"/>
                        </a:rPr>
                        <a:t>応募区分</a:t>
                      </a:r>
                      <a:endParaRPr sz="1400">
                        <a:latin typeface="BIZ UDPGothic"/>
                        <a:cs typeface="BIZ UDPGothic"/>
                      </a:endParaRPr>
                    </a:p>
                  </a:txBody>
                  <a:tcPr marL="0" marR="0" marT="4127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gridSpan="3">
                  <a:txBody>
                    <a:bodyPr/>
                    <a:lstStyle/>
                    <a:p>
                      <a:pPr marL="635" algn="ctr">
                        <a:lnSpc>
                          <a:spcPct val="100000"/>
                        </a:lnSpc>
                        <a:spcBef>
                          <a:spcPts val="495"/>
                        </a:spcBef>
                      </a:pPr>
                      <a:r>
                        <a:rPr sz="1600" b="1" spc="-35" dirty="0">
                          <a:solidFill>
                            <a:srgbClr val="39427A"/>
                          </a:solidFill>
                          <a:latin typeface="BIZ UDPGothic"/>
                          <a:cs typeface="BIZ UDPGothic"/>
                        </a:rPr>
                        <a:t>応募総額</a:t>
                      </a:r>
                      <a:endParaRPr sz="1600">
                        <a:latin typeface="BIZ UDPGothic"/>
                        <a:cs typeface="BIZ UDPGothic"/>
                      </a:endParaRPr>
                    </a:p>
                  </a:txBody>
                  <a:tcPr marL="0" marR="0" marT="6286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9725">
                <a:tc vMerge="1">
                  <a:txBody>
                    <a:bodyPr/>
                    <a:lstStyle/>
                    <a:p>
                      <a:endParaRPr/>
                    </a:p>
                  </a:txBody>
                  <a:tcPr marL="0" marR="0" marT="4127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algn="ctr">
                        <a:lnSpc>
                          <a:spcPct val="100000"/>
                        </a:lnSpc>
                        <a:spcBef>
                          <a:spcPts val="490"/>
                        </a:spcBef>
                      </a:pPr>
                      <a:r>
                        <a:rPr sz="1600" spc="-25" dirty="0">
                          <a:solidFill>
                            <a:srgbClr val="39427A"/>
                          </a:solidFill>
                          <a:latin typeface="BIZ UDPGothic"/>
                          <a:cs typeface="BIZ UDPGothic"/>
                        </a:rPr>
                        <a:t>研究期間</a:t>
                      </a:r>
                      <a:r>
                        <a:rPr sz="1600" spc="-10" dirty="0">
                          <a:solidFill>
                            <a:srgbClr val="39427A"/>
                          </a:solidFill>
                          <a:latin typeface="BIZ UDPGothic"/>
                          <a:cs typeface="BIZ UDPGothic"/>
                        </a:rPr>
                        <a:t>3</a:t>
                      </a:r>
                      <a:r>
                        <a:rPr sz="1600" spc="-50" dirty="0">
                          <a:solidFill>
                            <a:srgbClr val="39427A"/>
                          </a:solidFill>
                          <a:latin typeface="BIZ UDPGothic"/>
                          <a:cs typeface="BIZ UDPGothic"/>
                        </a:rPr>
                        <a:t>年</a:t>
                      </a:r>
                      <a:endParaRPr sz="1600">
                        <a:latin typeface="BIZ UDPGothic"/>
                        <a:cs typeface="BIZ UDPGothic"/>
                      </a:endParaRPr>
                    </a:p>
                  </a:txBody>
                  <a:tcPr marL="0" marR="0" marT="622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marL="635" algn="ctr">
                        <a:lnSpc>
                          <a:spcPct val="100000"/>
                        </a:lnSpc>
                        <a:spcBef>
                          <a:spcPts val="490"/>
                        </a:spcBef>
                      </a:pPr>
                      <a:r>
                        <a:rPr sz="1600" spc="-30" dirty="0">
                          <a:solidFill>
                            <a:srgbClr val="39427A"/>
                          </a:solidFill>
                          <a:latin typeface="BIZ UDPGothic"/>
                          <a:cs typeface="BIZ UDPGothic"/>
                        </a:rPr>
                        <a:t>研究期間２年</a:t>
                      </a:r>
                      <a:endParaRPr sz="1600">
                        <a:latin typeface="BIZ UDPGothic"/>
                        <a:cs typeface="BIZ UDPGothic"/>
                      </a:endParaRPr>
                    </a:p>
                  </a:txBody>
                  <a:tcPr marL="0" marR="0" marT="622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marL="635" algn="ctr">
                        <a:lnSpc>
                          <a:spcPct val="100000"/>
                        </a:lnSpc>
                        <a:spcBef>
                          <a:spcPts val="490"/>
                        </a:spcBef>
                      </a:pPr>
                      <a:r>
                        <a:rPr sz="1600" spc="-30" dirty="0">
                          <a:solidFill>
                            <a:srgbClr val="39427A"/>
                          </a:solidFill>
                          <a:latin typeface="BIZ UDPGothic"/>
                          <a:cs typeface="BIZ UDPGothic"/>
                        </a:rPr>
                        <a:t>研究期間１年</a:t>
                      </a:r>
                      <a:endParaRPr sz="1600">
                        <a:latin typeface="BIZ UDPGothic"/>
                        <a:cs typeface="BIZ UDPGothic"/>
                      </a:endParaRPr>
                    </a:p>
                  </a:txBody>
                  <a:tcPr marL="0" marR="0" marT="622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extLst>
                  <a:ext uri="{0D108BD9-81ED-4DB2-BD59-A6C34878D82A}">
                    <a16:rowId xmlns:a16="http://schemas.microsoft.com/office/drawing/2014/main" val="10001"/>
                  </a:ext>
                </a:extLst>
              </a:tr>
              <a:tr h="1102995">
                <a:tc>
                  <a:txBody>
                    <a:bodyPr/>
                    <a:lstStyle/>
                    <a:p>
                      <a:pPr>
                        <a:lnSpc>
                          <a:spcPct val="100000"/>
                        </a:lnSpc>
                        <a:spcBef>
                          <a:spcPts val="1600"/>
                        </a:spcBef>
                      </a:pPr>
                      <a:endParaRPr sz="1600">
                        <a:latin typeface="Times New Roman"/>
                        <a:cs typeface="Times New Roman"/>
                      </a:endParaRPr>
                    </a:p>
                    <a:p>
                      <a:pPr algn="ctr">
                        <a:lnSpc>
                          <a:spcPct val="100000"/>
                        </a:lnSpc>
                      </a:pPr>
                      <a:r>
                        <a:rPr sz="1600" b="1" spc="-10" dirty="0">
                          <a:solidFill>
                            <a:srgbClr val="39427A"/>
                          </a:solidFill>
                          <a:latin typeface="Arial"/>
                          <a:cs typeface="Arial"/>
                        </a:rPr>
                        <a:t>A</a:t>
                      </a:r>
                      <a:r>
                        <a:rPr sz="1600" b="1" spc="-25" dirty="0">
                          <a:solidFill>
                            <a:srgbClr val="39427A"/>
                          </a:solidFill>
                          <a:latin typeface="BIZ UDPGothic"/>
                          <a:cs typeface="BIZ UDPGothic"/>
                        </a:rPr>
                        <a:t>区分</a:t>
                      </a:r>
                      <a:endParaRPr sz="1600">
                        <a:latin typeface="BIZ UDPGothic"/>
                        <a:cs typeface="BIZ UDPGothic"/>
                      </a:endParaRPr>
                    </a:p>
                  </a:txBody>
                  <a:tcPr marL="0" marR="0" marT="20320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BEBF3"/>
                    </a:solidFill>
                  </a:tcPr>
                </a:tc>
                <a:tc>
                  <a:txBody>
                    <a:bodyPr/>
                    <a:lstStyle/>
                    <a:p>
                      <a:pPr>
                        <a:lnSpc>
                          <a:spcPct val="100000"/>
                        </a:lnSpc>
                      </a:pPr>
                      <a:endParaRPr sz="1400">
                        <a:latin typeface="Times New Roman"/>
                        <a:cs typeface="Times New Roman"/>
                      </a:endParaRPr>
                    </a:p>
                    <a:p>
                      <a:pPr>
                        <a:lnSpc>
                          <a:spcPct val="100000"/>
                        </a:lnSpc>
                        <a:spcBef>
                          <a:spcPts val="385"/>
                        </a:spcBef>
                      </a:pPr>
                      <a:endParaRPr sz="1400">
                        <a:latin typeface="Times New Roman"/>
                        <a:cs typeface="Times New Roman"/>
                      </a:endParaRPr>
                    </a:p>
                    <a:p>
                      <a:pPr marL="635" algn="ctr">
                        <a:lnSpc>
                          <a:spcPct val="100000"/>
                        </a:lnSpc>
                      </a:pPr>
                      <a:r>
                        <a:rPr sz="1400" spc="-10" dirty="0">
                          <a:solidFill>
                            <a:srgbClr val="39427A"/>
                          </a:solidFill>
                          <a:latin typeface="BIZ UDPGothic"/>
                          <a:cs typeface="BIZ UDPGothic"/>
                        </a:rPr>
                        <a:t>２４０万円以下</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pPr>
                      <a:endParaRPr sz="1400">
                        <a:latin typeface="Times New Roman"/>
                        <a:cs typeface="Times New Roman"/>
                      </a:endParaRPr>
                    </a:p>
                    <a:p>
                      <a:pPr>
                        <a:lnSpc>
                          <a:spcPct val="100000"/>
                        </a:lnSpc>
                        <a:spcBef>
                          <a:spcPts val="385"/>
                        </a:spcBef>
                      </a:pPr>
                      <a:endParaRPr sz="1400">
                        <a:latin typeface="Times New Roman"/>
                        <a:cs typeface="Times New Roman"/>
                      </a:endParaRPr>
                    </a:p>
                    <a:p>
                      <a:pPr algn="ctr">
                        <a:lnSpc>
                          <a:spcPct val="100000"/>
                        </a:lnSpc>
                      </a:pPr>
                      <a:r>
                        <a:rPr sz="1400" spc="-10" dirty="0">
                          <a:solidFill>
                            <a:srgbClr val="39427A"/>
                          </a:solidFill>
                          <a:latin typeface="BIZ UDPGothic"/>
                          <a:cs typeface="BIZ UDPGothic"/>
                        </a:rPr>
                        <a:t>１６０万円以下</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pPr>
                      <a:endParaRPr sz="1400">
                        <a:latin typeface="Times New Roman"/>
                        <a:cs typeface="Times New Roman"/>
                      </a:endParaRPr>
                    </a:p>
                    <a:p>
                      <a:pPr>
                        <a:lnSpc>
                          <a:spcPct val="100000"/>
                        </a:lnSpc>
                        <a:spcBef>
                          <a:spcPts val="385"/>
                        </a:spcBef>
                      </a:pPr>
                      <a:endParaRPr sz="1400">
                        <a:latin typeface="Times New Roman"/>
                        <a:cs typeface="Times New Roman"/>
                      </a:endParaRPr>
                    </a:p>
                    <a:p>
                      <a:pPr marL="635" algn="ctr">
                        <a:lnSpc>
                          <a:spcPct val="100000"/>
                        </a:lnSpc>
                      </a:pPr>
                      <a:r>
                        <a:rPr sz="1400" dirty="0">
                          <a:solidFill>
                            <a:srgbClr val="39427A"/>
                          </a:solidFill>
                          <a:latin typeface="BIZ UDPGothic"/>
                          <a:cs typeface="BIZ UDPGothic"/>
                        </a:rPr>
                        <a:t>80</a:t>
                      </a:r>
                      <a:r>
                        <a:rPr sz="1400" spc="-15" dirty="0">
                          <a:solidFill>
                            <a:srgbClr val="39427A"/>
                          </a:solidFill>
                          <a:latin typeface="BIZ UDPGothic"/>
                          <a:cs typeface="BIZ UDPGothic"/>
                        </a:rPr>
                        <a:t>万円以下</a:t>
                      </a:r>
                      <a:endParaRPr sz="1400">
                        <a:latin typeface="BIZ UDPGothic"/>
                        <a:cs typeface="BIZ UDPGothic"/>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1307465">
                <a:tc>
                  <a:txBody>
                    <a:bodyPr/>
                    <a:lstStyle/>
                    <a:p>
                      <a:pPr>
                        <a:lnSpc>
                          <a:spcPct val="100000"/>
                        </a:lnSpc>
                        <a:spcBef>
                          <a:spcPts val="1245"/>
                        </a:spcBef>
                      </a:pPr>
                      <a:endParaRPr sz="1600">
                        <a:latin typeface="Times New Roman"/>
                        <a:cs typeface="Times New Roman"/>
                      </a:endParaRPr>
                    </a:p>
                    <a:p>
                      <a:pPr algn="ctr">
                        <a:lnSpc>
                          <a:spcPct val="100000"/>
                        </a:lnSpc>
                        <a:spcBef>
                          <a:spcPts val="5"/>
                        </a:spcBef>
                      </a:pPr>
                      <a:r>
                        <a:rPr sz="1600" b="1" dirty="0">
                          <a:solidFill>
                            <a:srgbClr val="39427A"/>
                          </a:solidFill>
                          <a:latin typeface="Arial"/>
                          <a:cs typeface="Arial"/>
                        </a:rPr>
                        <a:t>B</a:t>
                      </a:r>
                      <a:r>
                        <a:rPr sz="1600" b="1" spc="-25" dirty="0">
                          <a:solidFill>
                            <a:srgbClr val="39427A"/>
                          </a:solidFill>
                          <a:latin typeface="BIZ UDPGothic"/>
                          <a:cs typeface="BIZ UDPGothic"/>
                        </a:rPr>
                        <a:t>区分</a:t>
                      </a:r>
                      <a:endParaRPr sz="1600">
                        <a:latin typeface="BIZ UDPGothic"/>
                        <a:cs typeface="BIZ UDPGothic"/>
                      </a:endParaRPr>
                    </a:p>
                    <a:p>
                      <a:pPr marR="57785" algn="ctr">
                        <a:lnSpc>
                          <a:spcPct val="100000"/>
                        </a:lnSpc>
                        <a:spcBef>
                          <a:spcPts val="1520"/>
                        </a:spcBef>
                      </a:pPr>
                      <a:r>
                        <a:rPr sz="1000" spc="-20" dirty="0">
                          <a:solidFill>
                            <a:srgbClr val="FFFFFF"/>
                          </a:solidFill>
                          <a:latin typeface="BIZ UDPGothic"/>
                          <a:cs typeface="BIZ UDPGothic"/>
                        </a:rPr>
                        <a:t>研究計画上、応募総額が</a:t>
                      </a:r>
                      <a:endParaRPr sz="1000">
                        <a:latin typeface="BIZ UDPGothic"/>
                        <a:cs typeface="BIZ UDPGothic"/>
                      </a:endParaRPr>
                    </a:p>
                    <a:p>
                      <a:pPr marR="58419" algn="ctr">
                        <a:lnSpc>
                          <a:spcPct val="100000"/>
                        </a:lnSpc>
                        <a:spcBef>
                          <a:spcPts val="5"/>
                        </a:spcBef>
                      </a:pPr>
                      <a:r>
                        <a:rPr sz="1000" spc="-20" dirty="0">
                          <a:solidFill>
                            <a:srgbClr val="FFFFFF"/>
                          </a:solidFill>
                          <a:latin typeface="BIZ UDPGothic"/>
                          <a:cs typeface="BIZ UDPGothic"/>
                        </a:rPr>
                        <a:t>A区分を超える必要がある場合</a:t>
                      </a:r>
                      <a:endParaRPr sz="1000">
                        <a:latin typeface="BIZ UDPGothic"/>
                        <a:cs typeface="BIZ UDPGothic"/>
                      </a:endParaRPr>
                    </a:p>
                  </a:txBody>
                  <a:tcPr marL="0" marR="0" marT="15811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460"/>
                        </a:spcBef>
                      </a:pPr>
                      <a:endParaRPr sz="1400">
                        <a:latin typeface="Times New Roman"/>
                        <a:cs typeface="Times New Roman"/>
                      </a:endParaRPr>
                    </a:p>
                    <a:p>
                      <a:pPr marL="569595" marR="560705" indent="88265">
                        <a:lnSpc>
                          <a:spcPct val="120000"/>
                        </a:lnSpc>
                      </a:pPr>
                      <a:r>
                        <a:rPr sz="1400" spc="-10" dirty="0">
                          <a:solidFill>
                            <a:srgbClr val="39427A"/>
                          </a:solidFill>
                          <a:latin typeface="BIZ UDPGothic"/>
                          <a:cs typeface="BIZ UDPGothic"/>
                        </a:rPr>
                        <a:t>２４０万円超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４５０万円以下</a:t>
                      </a:r>
                      <a:endParaRPr sz="1400">
                        <a:latin typeface="BIZ UDPGothic"/>
                        <a:cs typeface="BIZ UDPGothic"/>
                      </a:endParaRPr>
                    </a:p>
                  </a:txBody>
                  <a:tcPr marL="0" marR="0" marT="1854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460"/>
                        </a:spcBef>
                      </a:pPr>
                      <a:endParaRPr sz="1400">
                        <a:latin typeface="Times New Roman"/>
                        <a:cs typeface="Times New Roman"/>
                      </a:endParaRPr>
                    </a:p>
                    <a:p>
                      <a:pPr marL="569595" marR="558800" indent="100330">
                        <a:lnSpc>
                          <a:spcPct val="120000"/>
                        </a:lnSpc>
                      </a:pPr>
                      <a:r>
                        <a:rPr sz="1400" spc="-10" dirty="0">
                          <a:solidFill>
                            <a:srgbClr val="39427A"/>
                          </a:solidFill>
                          <a:latin typeface="BIZ UDPGothic"/>
                          <a:cs typeface="BIZ UDPGothic"/>
                        </a:rPr>
                        <a:t>１６０万円超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３００万円以下</a:t>
                      </a:r>
                      <a:endParaRPr sz="1400">
                        <a:latin typeface="BIZ UDPGothic"/>
                        <a:cs typeface="BIZ UDPGothic"/>
                      </a:endParaRPr>
                    </a:p>
                  </a:txBody>
                  <a:tcPr marL="0" marR="0" marT="1854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460"/>
                        </a:spcBef>
                      </a:pPr>
                      <a:endParaRPr sz="1400" dirty="0">
                        <a:latin typeface="Times New Roman"/>
                        <a:cs typeface="Times New Roman"/>
                      </a:endParaRPr>
                    </a:p>
                    <a:p>
                      <a:pPr marL="580390" marR="573405" indent="146050">
                        <a:lnSpc>
                          <a:spcPct val="120000"/>
                        </a:lnSpc>
                      </a:pPr>
                      <a:r>
                        <a:rPr sz="1400" spc="-10" dirty="0">
                          <a:solidFill>
                            <a:srgbClr val="39427A"/>
                          </a:solidFill>
                          <a:latin typeface="BIZ UDPGothic"/>
                          <a:cs typeface="BIZ UDPGothic"/>
                        </a:rPr>
                        <a:t>８０万円超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１５０万円以下</a:t>
                      </a:r>
                      <a:endParaRPr sz="1400" dirty="0">
                        <a:latin typeface="BIZ UDPGothic"/>
                        <a:cs typeface="BIZ UDPGothic"/>
                      </a:endParaRPr>
                    </a:p>
                  </a:txBody>
                  <a:tcPr marL="0" marR="0" marT="18542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bl>
          </a:graphicData>
        </a:graphic>
      </p:graphicFrame>
      <p:pic>
        <p:nvPicPr>
          <p:cNvPr id="14" name="object 14"/>
          <p:cNvPicPr/>
          <p:nvPr/>
        </p:nvPicPr>
        <p:blipFill>
          <a:blip r:embed="rId3" cstate="print"/>
          <a:stretch>
            <a:fillRect/>
          </a:stretch>
        </p:blipFill>
        <p:spPr>
          <a:xfrm>
            <a:off x="11425428" y="77723"/>
            <a:ext cx="678179" cy="675131"/>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605"/>
              </a:lnSpc>
            </a:pPr>
            <a:r>
              <a:rPr spc="-25" dirty="0"/>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32404" y="2109216"/>
            <a:ext cx="7205980" cy="3702050"/>
            <a:chOff x="3232404" y="2109216"/>
            <a:chExt cx="7205980" cy="3702050"/>
          </a:xfrm>
        </p:grpSpPr>
        <p:pic>
          <p:nvPicPr>
            <p:cNvPr id="3" name="object 3"/>
            <p:cNvPicPr/>
            <p:nvPr/>
          </p:nvPicPr>
          <p:blipFill>
            <a:blip r:embed="rId2" cstate="print"/>
            <a:stretch>
              <a:fillRect/>
            </a:stretch>
          </p:blipFill>
          <p:spPr>
            <a:xfrm>
              <a:off x="3232404" y="2109216"/>
              <a:ext cx="7205472" cy="3701796"/>
            </a:xfrm>
            <a:prstGeom prst="rect">
              <a:avLst/>
            </a:prstGeom>
          </p:spPr>
        </p:pic>
        <p:sp>
          <p:nvSpPr>
            <p:cNvPr id="4" name="object 4"/>
            <p:cNvSpPr/>
            <p:nvPr/>
          </p:nvSpPr>
          <p:spPr>
            <a:xfrm>
              <a:off x="6156960" y="2973324"/>
              <a:ext cx="2443480" cy="1717675"/>
            </a:xfrm>
            <a:custGeom>
              <a:avLst/>
              <a:gdLst/>
              <a:ahLst/>
              <a:cxnLst/>
              <a:rect l="l" t="t" r="r" b="b"/>
              <a:pathLst>
                <a:path w="2443479" h="1717675">
                  <a:moveTo>
                    <a:pt x="2369946" y="0"/>
                  </a:moveTo>
                  <a:lnTo>
                    <a:pt x="73025" y="0"/>
                  </a:lnTo>
                  <a:lnTo>
                    <a:pt x="44576" y="5730"/>
                  </a:lnTo>
                  <a:lnTo>
                    <a:pt x="21367" y="21367"/>
                  </a:lnTo>
                  <a:lnTo>
                    <a:pt x="5730" y="44576"/>
                  </a:lnTo>
                  <a:lnTo>
                    <a:pt x="0" y="73025"/>
                  </a:lnTo>
                  <a:lnTo>
                    <a:pt x="0" y="1644523"/>
                  </a:lnTo>
                  <a:lnTo>
                    <a:pt x="5730" y="1672970"/>
                  </a:lnTo>
                  <a:lnTo>
                    <a:pt x="21367" y="1696180"/>
                  </a:lnTo>
                  <a:lnTo>
                    <a:pt x="44576" y="1711817"/>
                  </a:lnTo>
                  <a:lnTo>
                    <a:pt x="73025" y="1717548"/>
                  </a:lnTo>
                  <a:lnTo>
                    <a:pt x="2369946" y="1717548"/>
                  </a:lnTo>
                  <a:lnTo>
                    <a:pt x="2398395" y="1711817"/>
                  </a:lnTo>
                  <a:lnTo>
                    <a:pt x="2421604" y="1696180"/>
                  </a:lnTo>
                  <a:lnTo>
                    <a:pt x="2437241" y="1672970"/>
                  </a:lnTo>
                  <a:lnTo>
                    <a:pt x="2442971" y="1644523"/>
                  </a:lnTo>
                  <a:lnTo>
                    <a:pt x="2442971" y="73025"/>
                  </a:lnTo>
                  <a:lnTo>
                    <a:pt x="2437241" y="44576"/>
                  </a:lnTo>
                  <a:lnTo>
                    <a:pt x="2421604" y="21367"/>
                  </a:lnTo>
                  <a:lnTo>
                    <a:pt x="2398394" y="5730"/>
                  </a:lnTo>
                  <a:lnTo>
                    <a:pt x="2369946" y="0"/>
                  </a:lnTo>
                  <a:close/>
                </a:path>
              </a:pathLst>
            </a:custGeom>
            <a:solidFill>
              <a:srgbClr val="EAEBF6">
                <a:alpha val="74116"/>
              </a:srgbClr>
            </a:solidFill>
          </p:spPr>
          <p:txBody>
            <a:bodyPr wrap="square" lIns="0" tIns="0" rIns="0" bIns="0" rtlCol="0"/>
            <a:lstStyle/>
            <a:p>
              <a:endParaRPr/>
            </a:p>
          </p:txBody>
        </p:sp>
        <p:sp>
          <p:nvSpPr>
            <p:cNvPr id="5" name="object 5"/>
            <p:cNvSpPr/>
            <p:nvPr/>
          </p:nvSpPr>
          <p:spPr>
            <a:xfrm>
              <a:off x="3498342" y="3577590"/>
              <a:ext cx="2449195" cy="2124710"/>
            </a:xfrm>
            <a:custGeom>
              <a:avLst/>
              <a:gdLst/>
              <a:ahLst/>
              <a:cxnLst/>
              <a:rect l="l" t="t" r="r" b="b"/>
              <a:pathLst>
                <a:path w="2449195" h="2124710">
                  <a:moveTo>
                    <a:pt x="2358771" y="0"/>
                  </a:moveTo>
                  <a:lnTo>
                    <a:pt x="90297" y="0"/>
                  </a:lnTo>
                  <a:lnTo>
                    <a:pt x="55131" y="7090"/>
                  </a:lnTo>
                  <a:lnTo>
                    <a:pt x="26431" y="26431"/>
                  </a:lnTo>
                  <a:lnTo>
                    <a:pt x="7090" y="55131"/>
                  </a:lnTo>
                  <a:lnTo>
                    <a:pt x="0" y="90297"/>
                  </a:lnTo>
                  <a:lnTo>
                    <a:pt x="0" y="2034146"/>
                  </a:lnTo>
                  <a:lnTo>
                    <a:pt x="7090" y="2069297"/>
                  </a:lnTo>
                  <a:lnTo>
                    <a:pt x="26431" y="2098003"/>
                  </a:lnTo>
                  <a:lnTo>
                    <a:pt x="55131" y="2117358"/>
                  </a:lnTo>
                  <a:lnTo>
                    <a:pt x="90297" y="2124456"/>
                  </a:lnTo>
                  <a:lnTo>
                    <a:pt x="2358771" y="2124456"/>
                  </a:lnTo>
                  <a:lnTo>
                    <a:pt x="2393936" y="2117358"/>
                  </a:lnTo>
                  <a:lnTo>
                    <a:pt x="2422636" y="2098003"/>
                  </a:lnTo>
                  <a:lnTo>
                    <a:pt x="2441977" y="2069297"/>
                  </a:lnTo>
                  <a:lnTo>
                    <a:pt x="2449068" y="2034146"/>
                  </a:lnTo>
                  <a:lnTo>
                    <a:pt x="2449068" y="90297"/>
                  </a:lnTo>
                  <a:lnTo>
                    <a:pt x="2441977" y="55131"/>
                  </a:lnTo>
                  <a:lnTo>
                    <a:pt x="2422636" y="26431"/>
                  </a:lnTo>
                  <a:lnTo>
                    <a:pt x="2393936" y="7090"/>
                  </a:lnTo>
                  <a:lnTo>
                    <a:pt x="2358771" y="0"/>
                  </a:lnTo>
                  <a:close/>
                </a:path>
              </a:pathLst>
            </a:custGeom>
            <a:solidFill>
              <a:srgbClr val="39427A"/>
            </a:solidFill>
          </p:spPr>
          <p:txBody>
            <a:bodyPr wrap="square" lIns="0" tIns="0" rIns="0" bIns="0" rtlCol="0"/>
            <a:lstStyle/>
            <a:p>
              <a:endParaRPr/>
            </a:p>
          </p:txBody>
        </p:sp>
        <p:sp>
          <p:nvSpPr>
            <p:cNvPr id="6" name="object 6"/>
            <p:cNvSpPr/>
            <p:nvPr/>
          </p:nvSpPr>
          <p:spPr>
            <a:xfrm>
              <a:off x="3498342" y="3577590"/>
              <a:ext cx="2449195" cy="2124710"/>
            </a:xfrm>
            <a:custGeom>
              <a:avLst/>
              <a:gdLst/>
              <a:ahLst/>
              <a:cxnLst/>
              <a:rect l="l" t="t" r="r" b="b"/>
              <a:pathLst>
                <a:path w="2449195" h="2124710">
                  <a:moveTo>
                    <a:pt x="0" y="90297"/>
                  </a:moveTo>
                  <a:lnTo>
                    <a:pt x="7090" y="55131"/>
                  </a:lnTo>
                  <a:lnTo>
                    <a:pt x="26431" y="26431"/>
                  </a:lnTo>
                  <a:lnTo>
                    <a:pt x="55131" y="7090"/>
                  </a:lnTo>
                  <a:lnTo>
                    <a:pt x="90297" y="0"/>
                  </a:lnTo>
                  <a:lnTo>
                    <a:pt x="2358771" y="0"/>
                  </a:lnTo>
                  <a:lnTo>
                    <a:pt x="2393936" y="7090"/>
                  </a:lnTo>
                  <a:lnTo>
                    <a:pt x="2422636" y="26431"/>
                  </a:lnTo>
                  <a:lnTo>
                    <a:pt x="2441977" y="55131"/>
                  </a:lnTo>
                  <a:lnTo>
                    <a:pt x="2449068" y="90297"/>
                  </a:lnTo>
                  <a:lnTo>
                    <a:pt x="2449068" y="2034146"/>
                  </a:lnTo>
                  <a:lnTo>
                    <a:pt x="2441977" y="2069297"/>
                  </a:lnTo>
                  <a:lnTo>
                    <a:pt x="2422636" y="2098003"/>
                  </a:lnTo>
                  <a:lnTo>
                    <a:pt x="2393936" y="2117358"/>
                  </a:lnTo>
                  <a:lnTo>
                    <a:pt x="2358771" y="2124456"/>
                  </a:lnTo>
                  <a:lnTo>
                    <a:pt x="90297" y="2124456"/>
                  </a:lnTo>
                  <a:lnTo>
                    <a:pt x="55131" y="2117358"/>
                  </a:lnTo>
                  <a:lnTo>
                    <a:pt x="26431" y="2098003"/>
                  </a:lnTo>
                  <a:lnTo>
                    <a:pt x="7090" y="2069297"/>
                  </a:lnTo>
                  <a:lnTo>
                    <a:pt x="0" y="2034146"/>
                  </a:lnTo>
                  <a:lnTo>
                    <a:pt x="0" y="90297"/>
                  </a:lnTo>
                  <a:close/>
                </a:path>
              </a:pathLst>
            </a:custGeom>
            <a:ln w="38100">
              <a:solidFill>
                <a:srgbClr val="39427A"/>
              </a:solidFill>
            </a:ln>
          </p:spPr>
          <p:txBody>
            <a:bodyPr wrap="square" lIns="0" tIns="0" rIns="0" bIns="0" rtlCol="0"/>
            <a:lstStyle/>
            <a:p>
              <a:endParaRPr/>
            </a:p>
          </p:txBody>
        </p:sp>
      </p:grpSp>
      <p:sp>
        <p:nvSpPr>
          <p:cNvPr id="7" name="object 7"/>
          <p:cNvSpPr txBox="1"/>
          <p:nvPr/>
        </p:nvSpPr>
        <p:spPr>
          <a:xfrm>
            <a:off x="1430527" y="1284223"/>
            <a:ext cx="9500870"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39427A"/>
                </a:solidFill>
                <a:latin typeface="BIZ UDPGothic"/>
                <a:cs typeface="BIZ UDPGothic"/>
              </a:rPr>
              <a:t>若手研究者が国内外で自立して研究に専念し、世界トップレベルを目指せるよう支援しています</a:t>
            </a:r>
            <a:endParaRPr sz="1800">
              <a:latin typeface="BIZ UDPGothic"/>
              <a:cs typeface="BIZ UDPGothic"/>
            </a:endParaRPr>
          </a:p>
        </p:txBody>
      </p:sp>
      <p:sp>
        <p:nvSpPr>
          <p:cNvPr id="8" name="object 8" descr="$PPTXTitle"/>
          <p:cNvSpPr txBox="1">
            <a:spLocks noGrp="1"/>
          </p:cNvSpPr>
          <p:nvPr>
            <p:ph type="title"/>
          </p:nvPr>
        </p:nvSpPr>
        <p:spPr>
          <a:xfrm>
            <a:off x="4604765" y="321386"/>
            <a:ext cx="2984500" cy="391795"/>
          </a:xfrm>
          <a:prstGeom prst="rect">
            <a:avLst/>
          </a:prstGeom>
        </p:spPr>
        <p:txBody>
          <a:bodyPr vert="horz" wrap="square" lIns="0" tIns="12700" rIns="0" bIns="0" rtlCol="0">
            <a:spAutoFit/>
          </a:bodyPr>
          <a:lstStyle/>
          <a:p>
            <a:pPr marL="12700">
              <a:lnSpc>
                <a:spcPct val="100000"/>
              </a:lnSpc>
              <a:spcBef>
                <a:spcPts val="100"/>
              </a:spcBef>
            </a:pPr>
            <a:r>
              <a:rPr spc="-10" dirty="0"/>
              <a:t>JSPSの人材育成事業</a:t>
            </a:r>
          </a:p>
        </p:txBody>
      </p:sp>
      <p:sp>
        <p:nvSpPr>
          <p:cNvPr id="9" name="object 9"/>
          <p:cNvSpPr txBox="1"/>
          <p:nvPr/>
        </p:nvSpPr>
        <p:spPr>
          <a:xfrm>
            <a:off x="8526271" y="2353436"/>
            <a:ext cx="1397000" cy="347345"/>
          </a:xfrm>
          <a:prstGeom prst="rect">
            <a:avLst/>
          </a:prstGeom>
        </p:spPr>
        <p:txBody>
          <a:bodyPr vert="horz" wrap="square" lIns="0" tIns="12700" rIns="0" bIns="0" rtlCol="0">
            <a:spAutoFit/>
          </a:bodyPr>
          <a:lstStyle/>
          <a:p>
            <a:pPr algn="ctr">
              <a:lnSpc>
                <a:spcPct val="100000"/>
              </a:lnSpc>
              <a:spcBef>
                <a:spcPts val="100"/>
              </a:spcBef>
            </a:pPr>
            <a:r>
              <a:rPr sz="1200" spc="-10" dirty="0">
                <a:solidFill>
                  <a:srgbClr val="39427A"/>
                </a:solidFill>
                <a:latin typeface="BIZ UDPGothic"/>
                <a:cs typeface="BIZ UDPGothic"/>
              </a:rPr>
              <a:t>★日本学術振興会賞</a:t>
            </a:r>
            <a:endParaRPr sz="1200">
              <a:latin typeface="BIZ UDPGothic"/>
              <a:cs typeface="BIZ UDPGothic"/>
            </a:endParaRPr>
          </a:p>
          <a:p>
            <a:pPr algn="ctr">
              <a:lnSpc>
                <a:spcPct val="100000"/>
              </a:lnSpc>
              <a:spcBef>
                <a:spcPts val="10"/>
              </a:spcBef>
            </a:pPr>
            <a:r>
              <a:rPr sz="900" dirty="0">
                <a:solidFill>
                  <a:srgbClr val="39427A"/>
                </a:solidFill>
                <a:latin typeface="BIZ UDPGothic"/>
                <a:cs typeface="BIZ UDPGothic"/>
              </a:rPr>
              <a:t>（</a:t>
            </a:r>
            <a:r>
              <a:rPr sz="900" spc="-10" dirty="0">
                <a:solidFill>
                  <a:srgbClr val="39427A"/>
                </a:solidFill>
                <a:latin typeface="BIZ UDPGothic"/>
                <a:cs typeface="BIZ UDPGothic"/>
              </a:rPr>
              <a:t>平成１６年度創設</a:t>
            </a:r>
            <a:r>
              <a:rPr sz="900" spc="-50" dirty="0">
                <a:solidFill>
                  <a:srgbClr val="39427A"/>
                </a:solidFill>
                <a:latin typeface="BIZ UDPGothic"/>
                <a:cs typeface="BIZ UDPGothic"/>
              </a:rPr>
              <a:t>）</a:t>
            </a:r>
            <a:endParaRPr sz="900">
              <a:latin typeface="BIZ UDPGothic"/>
              <a:cs typeface="BIZ UDPGothic"/>
            </a:endParaRPr>
          </a:p>
        </p:txBody>
      </p:sp>
      <p:sp>
        <p:nvSpPr>
          <p:cNvPr id="10" name="object 10"/>
          <p:cNvSpPr txBox="1"/>
          <p:nvPr/>
        </p:nvSpPr>
        <p:spPr>
          <a:xfrm>
            <a:off x="6385052" y="3346830"/>
            <a:ext cx="1444625" cy="269240"/>
          </a:xfrm>
          <a:prstGeom prst="rect">
            <a:avLst/>
          </a:prstGeom>
        </p:spPr>
        <p:txBody>
          <a:bodyPr vert="horz" wrap="square" lIns="0" tIns="12065" rIns="0" bIns="0" rtlCol="0">
            <a:spAutoFit/>
          </a:bodyPr>
          <a:lstStyle/>
          <a:p>
            <a:pPr marL="12700">
              <a:lnSpc>
                <a:spcPct val="100000"/>
              </a:lnSpc>
              <a:spcBef>
                <a:spcPts val="95"/>
              </a:spcBef>
            </a:pPr>
            <a:r>
              <a:rPr sz="1600" spc="-30" dirty="0">
                <a:solidFill>
                  <a:srgbClr val="39427A"/>
                </a:solidFill>
                <a:latin typeface="BIZ UDPGothic"/>
                <a:cs typeface="BIZ UDPGothic"/>
              </a:rPr>
              <a:t>海外特別研究員</a:t>
            </a:r>
            <a:endParaRPr sz="1600">
              <a:latin typeface="BIZ UDPGothic"/>
              <a:cs typeface="BIZ UDPGothic"/>
            </a:endParaRPr>
          </a:p>
        </p:txBody>
      </p:sp>
      <p:sp>
        <p:nvSpPr>
          <p:cNvPr id="11" name="object 11"/>
          <p:cNvSpPr txBox="1"/>
          <p:nvPr/>
        </p:nvSpPr>
        <p:spPr>
          <a:xfrm>
            <a:off x="6385052" y="3753739"/>
            <a:ext cx="1976755" cy="361950"/>
          </a:xfrm>
          <a:prstGeom prst="rect">
            <a:avLst/>
          </a:prstGeom>
        </p:spPr>
        <p:txBody>
          <a:bodyPr vert="horz" wrap="square" lIns="0" tIns="12700" rIns="0" bIns="0" rtlCol="0">
            <a:spAutoFit/>
          </a:bodyPr>
          <a:lstStyle/>
          <a:p>
            <a:pPr marL="12700">
              <a:lnSpc>
                <a:spcPct val="100000"/>
              </a:lnSpc>
              <a:spcBef>
                <a:spcPts val="100"/>
              </a:spcBef>
            </a:pPr>
            <a:r>
              <a:rPr sz="1100" spc="-15" dirty="0">
                <a:solidFill>
                  <a:srgbClr val="39427A"/>
                </a:solidFill>
                <a:latin typeface="BIZ UDPGothic"/>
                <a:cs typeface="BIZ UDPGothic"/>
              </a:rPr>
              <a:t>若手研究者を海外の優れた大学</a:t>
            </a:r>
            <a:endParaRPr sz="1100">
              <a:latin typeface="BIZ UDPGothic"/>
              <a:cs typeface="BIZ UDPGothic"/>
            </a:endParaRPr>
          </a:p>
          <a:p>
            <a:pPr marL="12700">
              <a:lnSpc>
                <a:spcPct val="100000"/>
              </a:lnSpc>
            </a:pPr>
            <a:r>
              <a:rPr sz="1100" spc="-15" dirty="0">
                <a:solidFill>
                  <a:srgbClr val="39427A"/>
                </a:solidFill>
                <a:latin typeface="BIZ UDPGothic"/>
                <a:cs typeface="BIZ UDPGothic"/>
              </a:rPr>
              <a:t>等研究機関に２年間派遣</a:t>
            </a:r>
            <a:endParaRPr sz="1100">
              <a:latin typeface="BIZ UDPGothic"/>
              <a:cs typeface="BIZ UDPGothic"/>
            </a:endParaRPr>
          </a:p>
        </p:txBody>
      </p:sp>
      <p:sp>
        <p:nvSpPr>
          <p:cNvPr id="12" name="object 12"/>
          <p:cNvSpPr txBox="1"/>
          <p:nvPr/>
        </p:nvSpPr>
        <p:spPr>
          <a:xfrm>
            <a:off x="8526271" y="4963414"/>
            <a:ext cx="1701800" cy="436245"/>
          </a:xfrm>
          <a:prstGeom prst="rect">
            <a:avLst/>
          </a:prstGeom>
        </p:spPr>
        <p:txBody>
          <a:bodyPr vert="horz" wrap="square" lIns="0" tIns="12065" rIns="0" bIns="0" rtlCol="0">
            <a:spAutoFit/>
          </a:bodyPr>
          <a:lstStyle/>
          <a:p>
            <a:pPr marR="197485" algn="r">
              <a:lnSpc>
                <a:spcPts val="770"/>
              </a:lnSpc>
              <a:spcBef>
                <a:spcPts val="95"/>
              </a:spcBef>
            </a:pPr>
            <a:r>
              <a:rPr sz="700" spc="-20" dirty="0">
                <a:solidFill>
                  <a:srgbClr val="39427A"/>
                </a:solidFill>
                <a:latin typeface="BIZ UDPGothic"/>
                <a:cs typeface="BIZ UDPGothic"/>
              </a:rPr>
              <a:t>いく し</a:t>
            </a:r>
            <a:endParaRPr sz="700">
              <a:latin typeface="BIZ UDPGothic"/>
              <a:cs typeface="BIZ UDPGothic"/>
            </a:endParaRPr>
          </a:p>
          <a:p>
            <a:pPr marL="12700">
              <a:lnSpc>
                <a:spcPts val="1370"/>
              </a:lnSpc>
            </a:pPr>
            <a:r>
              <a:rPr sz="1200" spc="-5" dirty="0">
                <a:solidFill>
                  <a:srgbClr val="39427A"/>
                </a:solidFill>
                <a:latin typeface="BIZ UDPGothic"/>
                <a:cs typeface="BIZ UDPGothic"/>
              </a:rPr>
              <a:t>★日本学術振興会育志賞</a:t>
            </a:r>
            <a:endParaRPr sz="1200">
              <a:latin typeface="BIZ UDPGothic"/>
              <a:cs typeface="BIZ UDPGothic"/>
            </a:endParaRPr>
          </a:p>
          <a:p>
            <a:pPr marL="215265">
              <a:lnSpc>
                <a:spcPct val="100000"/>
              </a:lnSpc>
              <a:spcBef>
                <a:spcPts val="10"/>
              </a:spcBef>
            </a:pPr>
            <a:r>
              <a:rPr sz="900" dirty="0">
                <a:solidFill>
                  <a:srgbClr val="39427A"/>
                </a:solidFill>
                <a:latin typeface="BIZ UDPGothic"/>
                <a:cs typeface="BIZ UDPGothic"/>
              </a:rPr>
              <a:t>（</a:t>
            </a:r>
            <a:r>
              <a:rPr sz="900" spc="-10" dirty="0">
                <a:solidFill>
                  <a:srgbClr val="39427A"/>
                </a:solidFill>
                <a:latin typeface="BIZ UDPGothic"/>
                <a:cs typeface="BIZ UDPGothic"/>
              </a:rPr>
              <a:t>平成２２年度創設</a:t>
            </a:r>
            <a:r>
              <a:rPr sz="900" spc="-50" dirty="0">
                <a:solidFill>
                  <a:srgbClr val="39427A"/>
                </a:solidFill>
                <a:latin typeface="BIZ UDPGothic"/>
                <a:cs typeface="BIZ UDPGothic"/>
              </a:rPr>
              <a:t>）</a:t>
            </a:r>
            <a:endParaRPr sz="900">
              <a:latin typeface="BIZ UDPGothic"/>
              <a:cs typeface="BIZ UDPGothic"/>
            </a:endParaRPr>
          </a:p>
        </p:txBody>
      </p:sp>
      <p:sp>
        <p:nvSpPr>
          <p:cNvPr id="13" name="object 13"/>
          <p:cNvSpPr txBox="1"/>
          <p:nvPr/>
        </p:nvSpPr>
        <p:spPr>
          <a:xfrm>
            <a:off x="3701288" y="3891788"/>
            <a:ext cx="1038860" cy="269240"/>
          </a:xfrm>
          <a:prstGeom prst="rect">
            <a:avLst/>
          </a:prstGeom>
        </p:spPr>
        <p:txBody>
          <a:bodyPr vert="horz" wrap="square" lIns="0" tIns="12065" rIns="0" bIns="0" rtlCol="0">
            <a:spAutoFit/>
          </a:bodyPr>
          <a:lstStyle/>
          <a:p>
            <a:pPr marL="12700">
              <a:lnSpc>
                <a:spcPct val="100000"/>
              </a:lnSpc>
              <a:spcBef>
                <a:spcPts val="95"/>
              </a:spcBef>
            </a:pPr>
            <a:r>
              <a:rPr sz="1600" spc="-30" dirty="0">
                <a:solidFill>
                  <a:srgbClr val="FFFFFF"/>
                </a:solidFill>
                <a:latin typeface="BIZ UDPGothic"/>
                <a:cs typeface="BIZ UDPGothic"/>
              </a:rPr>
              <a:t>特別研究員</a:t>
            </a:r>
            <a:endParaRPr sz="1600">
              <a:latin typeface="BIZ UDPGothic"/>
              <a:cs typeface="BIZ UDPGothic"/>
            </a:endParaRPr>
          </a:p>
        </p:txBody>
      </p:sp>
      <p:sp>
        <p:nvSpPr>
          <p:cNvPr id="14" name="object 14"/>
          <p:cNvSpPr txBox="1"/>
          <p:nvPr/>
        </p:nvSpPr>
        <p:spPr>
          <a:xfrm>
            <a:off x="3701288" y="4345279"/>
            <a:ext cx="2110105" cy="1031240"/>
          </a:xfrm>
          <a:prstGeom prst="rect">
            <a:avLst/>
          </a:prstGeom>
        </p:spPr>
        <p:txBody>
          <a:bodyPr vert="horz" wrap="square" lIns="0" tIns="12700" rIns="0" bIns="0" rtlCol="0">
            <a:spAutoFit/>
          </a:bodyPr>
          <a:lstStyle/>
          <a:p>
            <a:pPr marL="12700" marR="5080">
              <a:lnSpc>
                <a:spcPct val="120000"/>
              </a:lnSpc>
              <a:spcBef>
                <a:spcPts val="100"/>
              </a:spcBef>
            </a:pPr>
            <a:r>
              <a:rPr sz="1100" spc="-15" dirty="0">
                <a:solidFill>
                  <a:srgbClr val="FFFFFF"/>
                </a:solidFill>
                <a:latin typeface="BIZ UDPGothic"/>
                <a:cs typeface="BIZ UDPGothic"/>
              </a:rPr>
              <a:t>我が国の研究者養成の中核を担う制度。優秀な若手研究者を特別研</a:t>
            </a:r>
            <a:r>
              <a:rPr sz="1100" spc="-20" dirty="0">
                <a:solidFill>
                  <a:srgbClr val="FFFFFF"/>
                </a:solidFill>
                <a:latin typeface="BIZ UDPGothic"/>
                <a:cs typeface="BIZ UDPGothic"/>
              </a:rPr>
              <a:t>究員に採用し、自由な環境で自立した研究が行えるよう、研究奨励</a:t>
            </a:r>
            <a:r>
              <a:rPr sz="1100" spc="-10" dirty="0">
                <a:solidFill>
                  <a:srgbClr val="FFFFFF"/>
                </a:solidFill>
                <a:latin typeface="BIZ UDPGothic"/>
                <a:cs typeface="BIZ UDPGothic"/>
              </a:rPr>
              <a:t>金等を支給及び科研費を交付</a:t>
            </a:r>
            <a:endParaRPr sz="1100">
              <a:latin typeface="BIZ UDPGothic"/>
              <a:cs typeface="BIZ UDPGothic"/>
            </a:endParaRPr>
          </a:p>
        </p:txBody>
      </p:sp>
      <p:grpSp>
        <p:nvGrpSpPr>
          <p:cNvPr id="15" name="object 15"/>
          <p:cNvGrpSpPr/>
          <p:nvPr/>
        </p:nvGrpSpPr>
        <p:grpSpPr>
          <a:xfrm>
            <a:off x="1699260" y="2116835"/>
            <a:ext cx="1481455" cy="3714115"/>
            <a:chOff x="1699260" y="2116835"/>
            <a:chExt cx="1481455" cy="3714115"/>
          </a:xfrm>
        </p:grpSpPr>
        <p:sp>
          <p:nvSpPr>
            <p:cNvPr id="16" name="object 16"/>
            <p:cNvSpPr/>
            <p:nvPr/>
          </p:nvSpPr>
          <p:spPr>
            <a:xfrm>
              <a:off x="1722882" y="2135885"/>
              <a:ext cx="1432560" cy="722630"/>
            </a:xfrm>
            <a:custGeom>
              <a:avLst/>
              <a:gdLst/>
              <a:ahLst/>
              <a:cxnLst/>
              <a:rect l="l" t="t" r="r" b="b"/>
              <a:pathLst>
                <a:path w="1432560" h="722630">
                  <a:moveTo>
                    <a:pt x="716280" y="0"/>
                  </a:moveTo>
                  <a:lnTo>
                    <a:pt x="0" y="234696"/>
                  </a:lnTo>
                  <a:lnTo>
                    <a:pt x="0" y="722376"/>
                  </a:lnTo>
                  <a:lnTo>
                    <a:pt x="1432560" y="722376"/>
                  </a:lnTo>
                  <a:lnTo>
                    <a:pt x="1432560" y="234696"/>
                  </a:lnTo>
                  <a:lnTo>
                    <a:pt x="716280" y="0"/>
                  </a:lnTo>
                  <a:close/>
                </a:path>
              </a:pathLst>
            </a:custGeom>
            <a:solidFill>
              <a:srgbClr val="565B5F"/>
            </a:solidFill>
          </p:spPr>
          <p:txBody>
            <a:bodyPr wrap="square" lIns="0" tIns="0" rIns="0" bIns="0" rtlCol="0"/>
            <a:lstStyle/>
            <a:p>
              <a:endParaRPr/>
            </a:p>
          </p:txBody>
        </p:sp>
        <p:sp>
          <p:nvSpPr>
            <p:cNvPr id="17" name="object 17"/>
            <p:cNvSpPr/>
            <p:nvPr/>
          </p:nvSpPr>
          <p:spPr>
            <a:xfrm>
              <a:off x="1722882" y="2135885"/>
              <a:ext cx="1432560" cy="722630"/>
            </a:xfrm>
            <a:custGeom>
              <a:avLst/>
              <a:gdLst/>
              <a:ahLst/>
              <a:cxnLst/>
              <a:rect l="l" t="t" r="r" b="b"/>
              <a:pathLst>
                <a:path w="1432560" h="722630">
                  <a:moveTo>
                    <a:pt x="0" y="722376"/>
                  </a:moveTo>
                  <a:lnTo>
                    <a:pt x="0" y="234696"/>
                  </a:lnTo>
                  <a:lnTo>
                    <a:pt x="716280" y="0"/>
                  </a:lnTo>
                  <a:lnTo>
                    <a:pt x="1432560" y="234696"/>
                  </a:lnTo>
                  <a:lnTo>
                    <a:pt x="1432560" y="722376"/>
                  </a:lnTo>
                  <a:lnTo>
                    <a:pt x="0" y="722376"/>
                  </a:lnTo>
                  <a:close/>
                </a:path>
              </a:pathLst>
            </a:custGeom>
            <a:ln w="38100">
              <a:solidFill>
                <a:srgbClr val="FFFFFF"/>
              </a:solidFill>
            </a:ln>
          </p:spPr>
          <p:txBody>
            <a:bodyPr wrap="square" lIns="0" tIns="0" rIns="0" bIns="0" rtlCol="0"/>
            <a:lstStyle/>
            <a:p>
              <a:endParaRPr/>
            </a:p>
          </p:txBody>
        </p:sp>
        <p:sp>
          <p:nvSpPr>
            <p:cNvPr id="18" name="object 18"/>
            <p:cNvSpPr/>
            <p:nvPr/>
          </p:nvSpPr>
          <p:spPr>
            <a:xfrm>
              <a:off x="1718310" y="2689097"/>
              <a:ext cx="1443355" cy="972819"/>
            </a:xfrm>
            <a:custGeom>
              <a:avLst/>
              <a:gdLst/>
              <a:ahLst/>
              <a:cxnLst/>
              <a:rect l="l" t="t" r="r" b="b"/>
              <a:pathLst>
                <a:path w="1443355" h="972820">
                  <a:moveTo>
                    <a:pt x="721613" y="0"/>
                  </a:moveTo>
                  <a:lnTo>
                    <a:pt x="0" y="172212"/>
                  </a:lnTo>
                  <a:lnTo>
                    <a:pt x="0" y="972312"/>
                  </a:lnTo>
                  <a:lnTo>
                    <a:pt x="1443227" y="972312"/>
                  </a:lnTo>
                  <a:lnTo>
                    <a:pt x="1443227" y="172212"/>
                  </a:lnTo>
                  <a:lnTo>
                    <a:pt x="721613" y="0"/>
                  </a:lnTo>
                  <a:close/>
                </a:path>
              </a:pathLst>
            </a:custGeom>
            <a:solidFill>
              <a:srgbClr val="83878F"/>
            </a:solidFill>
          </p:spPr>
          <p:txBody>
            <a:bodyPr wrap="square" lIns="0" tIns="0" rIns="0" bIns="0" rtlCol="0"/>
            <a:lstStyle/>
            <a:p>
              <a:endParaRPr/>
            </a:p>
          </p:txBody>
        </p:sp>
        <p:sp>
          <p:nvSpPr>
            <p:cNvPr id="19" name="object 19"/>
            <p:cNvSpPr/>
            <p:nvPr/>
          </p:nvSpPr>
          <p:spPr>
            <a:xfrm>
              <a:off x="1718310" y="2689097"/>
              <a:ext cx="1443355" cy="972819"/>
            </a:xfrm>
            <a:custGeom>
              <a:avLst/>
              <a:gdLst/>
              <a:ahLst/>
              <a:cxnLst/>
              <a:rect l="l" t="t" r="r" b="b"/>
              <a:pathLst>
                <a:path w="1443355" h="972820">
                  <a:moveTo>
                    <a:pt x="0" y="972312"/>
                  </a:moveTo>
                  <a:lnTo>
                    <a:pt x="0" y="172212"/>
                  </a:lnTo>
                  <a:lnTo>
                    <a:pt x="721613" y="0"/>
                  </a:lnTo>
                  <a:lnTo>
                    <a:pt x="1443227" y="172212"/>
                  </a:lnTo>
                  <a:lnTo>
                    <a:pt x="1443227" y="972312"/>
                  </a:lnTo>
                  <a:lnTo>
                    <a:pt x="0" y="972312"/>
                  </a:lnTo>
                  <a:close/>
                </a:path>
              </a:pathLst>
            </a:custGeom>
            <a:ln w="38100">
              <a:solidFill>
                <a:srgbClr val="FFFFFF"/>
              </a:solidFill>
            </a:ln>
          </p:spPr>
          <p:txBody>
            <a:bodyPr wrap="square" lIns="0" tIns="0" rIns="0" bIns="0" rtlCol="0"/>
            <a:lstStyle/>
            <a:p>
              <a:endParaRPr/>
            </a:p>
          </p:txBody>
        </p:sp>
        <p:sp>
          <p:nvSpPr>
            <p:cNvPr id="20" name="object 20"/>
            <p:cNvSpPr/>
            <p:nvPr/>
          </p:nvSpPr>
          <p:spPr>
            <a:xfrm>
              <a:off x="1722882" y="3141725"/>
              <a:ext cx="1432560" cy="1786255"/>
            </a:xfrm>
            <a:custGeom>
              <a:avLst/>
              <a:gdLst/>
              <a:ahLst/>
              <a:cxnLst/>
              <a:rect l="l" t="t" r="r" b="b"/>
              <a:pathLst>
                <a:path w="1432560" h="1786254">
                  <a:moveTo>
                    <a:pt x="716280" y="0"/>
                  </a:moveTo>
                  <a:lnTo>
                    <a:pt x="0" y="193928"/>
                  </a:lnTo>
                  <a:lnTo>
                    <a:pt x="0" y="1786128"/>
                  </a:lnTo>
                  <a:lnTo>
                    <a:pt x="1432560" y="1786128"/>
                  </a:lnTo>
                  <a:lnTo>
                    <a:pt x="1432560" y="193928"/>
                  </a:lnTo>
                  <a:lnTo>
                    <a:pt x="716280" y="0"/>
                  </a:lnTo>
                  <a:close/>
                </a:path>
              </a:pathLst>
            </a:custGeom>
            <a:solidFill>
              <a:srgbClr val="B3B6B9"/>
            </a:solidFill>
          </p:spPr>
          <p:txBody>
            <a:bodyPr wrap="square" lIns="0" tIns="0" rIns="0" bIns="0" rtlCol="0"/>
            <a:lstStyle/>
            <a:p>
              <a:endParaRPr/>
            </a:p>
          </p:txBody>
        </p:sp>
        <p:sp>
          <p:nvSpPr>
            <p:cNvPr id="21" name="object 21"/>
            <p:cNvSpPr/>
            <p:nvPr/>
          </p:nvSpPr>
          <p:spPr>
            <a:xfrm>
              <a:off x="1722882" y="3141725"/>
              <a:ext cx="1432560" cy="1786255"/>
            </a:xfrm>
            <a:custGeom>
              <a:avLst/>
              <a:gdLst/>
              <a:ahLst/>
              <a:cxnLst/>
              <a:rect l="l" t="t" r="r" b="b"/>
              <a:pathLst>
                <a:path w="1432560" h="1786254">
                  <a:moveTo>
                    <a:pt x="0" y="1786128"/>
                  </a:moveTo>
                  <a:lnTo>
                    <a:pt x="0" y="193928"/>
                  </a:lnTo>
                  <a:lnTo>
                    <a:pt x="716280" y="0"/>
                  </a:lnTo>
                  <a:lnTo>
                    <a:pt x="1432560" y="193928"/>
                  </a:lnTo>
                  <a:lnTo>
                    <a:pt x="1432560" y="1786128"/>
                  </a:lnTo>
                  <a:lnTo>
                    <a:pt x="0" y="1786128"/>
                  </a:lnTo>
                  <a:close/>
                </a:path>
              </a:pathLst>
            </a:custGeom>
            <a:ln w="38100">
              <a:solidFill>
                <a:srgbClr val="FFFFFF"/>
              </a:solidFill>
            </a:ln>
          </p:spPr>
          <p:txBody>
            <a:bodyPr wrap="square" lIns="0" tIns="0" rIns="0" bIns="0" rtlCol="0"/>
            <a:lstStyle/>
            <a:p>
              <a:endParaRPr/>
            </a:p>
          </p:txBody>
        </p:sp>
        <p:sp>
          <p:nvSpPr>
            <p:cNvPr id="22" name="object 22"/>
            <p:cNvSpPr/>
            <p:nvPr/>
          </p:nvSpPr>
          <p:spPr>
            <a:xfrm>
              <a:off x="1728978" y="4353305"/>
              <a:ext cx="1422400" cy="1458595"/>
            </a:xfrm>
            <a:custGeom>
              <a:avLst/>
              <a:gdLst/>
              <a:ahLst/>
              <a:cxnLst/>
              <a:rect l="l" t="t" r="r" b="b"/>
              <a:pathLst>
                <a:path w="1422400" h="1458595">
                  <a:moveTo>
                    <a:pt x="710946" y="0"/>
                  </a:moveTo>
                  <a:lnTo>
                    <a:pt x="0" y="189230"/>
                  </a:lnTo>
                  <a:lnTo>
                    <a:pt x="0" y="1458468"/>
                  </a:lnTo>
                  <a:lnTo>
                    <a:pt x="1421892" y="1458468"/>
                  </a:lnTo>
                  <a:lnTo>
                    <a:pt x="1421892" y="189230"/>
                  </a:lnTo>
                  <a:lnTo>
                    <a:pt x="710946" y="0"/>
                  </a:lnTo>
                  <a:close/>
                </a:path>
              </a:pathLst>
            </a:custGeom>
            <a:solidFill>
              <a:srgbClr val="E0E1E2"/>
            </a:solidFill>
          </p:spPr>
          <p:txBody>
            <a:bodyPr wrap="square" lIns="0" tIns="0" rIns="0" bIns="0" rtlCol="0"/>
            <a:lstStyle/>
            <a:p>
              <a:endParaRPr/>
            </a:p>
          </p:txBody>
        </p:sp>
        <p:sp>
          <p:nvSpPr>
            <p:cNvPr id="23" name="object 23"/>
            <p:cNvSpPr/>
            <p:nvPr/>
          </p:nvSpPr>
          <p:spPr>
            <a:xfrm>
              <a:off x="1728978" y="4353305"/>
              <a:ext cx="1422400" cy="1458595"/>
            </a:xfrm>
            <a:custGeom>
              <a:avLst/>
              <a:gdLst/>
              <a:ahLst/>
              <a:cxnLst/>
              <a:rect l="l" t="t" r="r" b="b"/>
              <a:pathLst>
                <a:path w="1422400" h="1458595">
                  <a:moveTo>
                    <a:pt x="0" y="1458468"/>
                  </a:moveTo>
                  <a:lnTo>
                    <a:pt x="0" y="189230"/>
                  </a:lnTo>
                  <a:lnTo>
                    <a:pt x="710946" y="0"/>
                  </a:lnTo>
                  <a:lnTo>
                    <a:pt x="1421892" y="189230"/>
                  </a:lnTo>
                  <a:lnTo>
                    <a:pt x="1421892" y="1458468"/>
                  </a:lnTo>
                  <a:lnTo>
                    <a:pt x="0" y="1458468"/>
                  </a:lnTo>
                  <a:close/>
                </a:path>
              </a:pathLst>
            </a:custGeom>
            <a:ln w="38100">
              <a:solidFill>
                <a:srgbClr val="FFFFFF"/>
              </a:solidFill>
            </a:ln>
          </p:spPr>
          <p:txBody>
            <a:bodyPr wrap="square" lIns="0" tIns="0" rIns="0" bIns="0" rtlCol="0"/>
            <a:lstStyle/>
            <a:p>
              <a:endParaRPr/>
            </a:p>
          </p:txBody>
        </p:sp>
      </p:grpSp>
      <p:sp>
        <p:nvSpPr>
          <p:cNvPr id="24" name="object 24"/>
          <p:cNvSpPr txBox="1"/>
          <p:nvPr/>
        </p:nvSpPr>
        <p:spPr>
          <a:xfrm>
            <a:off x="2121535" y="4894579"/>
            <a:ext cx="635000" cy="391160"/>
          </a:xfrm>
          <a:prstGeom prst="rect">
            <a:avLst/>
          </a:prstGeom>
        </p:spPr>
        <p:txBody>
          <a:bodyPr vert="horz" wrap="square" lIns="0" tIns="12700" rIns="0" bIns="0" rtlCol="0">
            <a:spAutoFit/>
          </a:bodyPr>
          <a:lstStyle/>
          <a:p>
            <a:pPr marL="12700" marR="5080" indent="76200">
              <a:lnSpc>
                <a:spcPct val="100000"/>
              </a:lnSpc>
              <a:spcBef>
                <a:spcPts val="100"/>
              </a:spcBef>
            </a:pPr>
            <a:r>
              <a:rPr sz="1200" b="1" spc="-20" dirty="0">
                <a:solidFill>
                  <a:srgbClr val="39427A"/>
                </a:solidFill>
                <a:latin typeface="BIZ UDPGothic"/>
                <a:cs typeface="BIZ UDPGothic"/>
              </a:rPr>
              <a:t>大学院</a:t>
            </a:r>
            <a:r>
              <a:rPr sz="1200" b="1" spc="-15" dirty="0">
                <a:solidFill>
                  <a:srgbClr val="39427A"/>
                </a:solidFill>
                <a:latin typeface="BIZ UDPGothic"/>
                <a:cs typeface="BIZ UDPGothic"/>
              </a:rPr>
              <a:t>博士課程</a:t>
            </a:r>
            <a:endParaRPr sz="1200">
              <a:latin typeface="BIZ UDPGothic"/>
              <a:cs typeface="BIZ UDPGothic"/>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81610">
              <a:lnSpc>
                <a:spcPts val="1605"/>
              </a:lnSpc>
            </a:pPr>
            <a:r>
              <a:rPr spc="-50" dirty="0"/>
              <a:t>3</a:t>
            </a:r>
          </a:p>
        </p:txBody>
      </p:sp>
      <p:sp>
        <p:nvSpPr>
          <p:cNvPr id="25" name="object 25"/>
          <p:cNvSpPr txBox="1"/>
          <p:nvPr/>
        </p:nvSpPr>
        <p:spPr>
          <a:xfrm>
            <a:off x="2147061" y="3686682"/>
            <a:ext cx="584835"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39427A"/>
                </a:solidFill>
                <a:latin typeface="BIZ UDPGothic"/>
                <a:cs typeface="BIZ UDPGothic"/>
              </a:rPr>
              <a:t>ポスドク</a:t>
            </a:r>
            <a:endParaRPr sz="1200">
              <a:latin typeface="BIZ UDPGothic"/>
              <a:cs typeface="BIZ UDPGothic"/>
            </a:endParaRPr>
          </a:p>
        </p:txBody>
      </p:sp>
      <p:sp>
        <p:nvSpPr>
          <p:cNvPr id="26" name="object 26"/>
          <p:cNvSpPr txBox="1"/>
          <p:nvPr/>
        </p:nvSpPr>
        <p:spPr>
          <a:xfrm>
            <a:off x="2273300" y="2852420"/>
            <a:ext cx="3302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BIZ UDPGothic"/>
                <a:cs typeface="BIZ UDPGothic"/>
              </a:rPr>
              <a:t>若手</a:t>
            </a:r>
            <a:endParaRPr sz="1200">
              <a:latin typeface="BIZ UDPGothic"/>
              <a:cs typeface="BIZ UDPGothic"/>
            </a:endParaRPr>
          </a:p>
        </p:txBody>
      </p:sp>
      <p:sp>
        <p:nvSpPr>
          <p:cNvPr id="27" name="object 27"/>
          <p:cNvSpPr txBox="1"/>
          <p:nvPr/>
        </p:nvSpPr>
        <p:spPr>
          <a:xfrm>
            <a:off x="2273300" y="2367788"/>
            <a:ext cx="3302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BIZ UDPGothic"/>
                <a:cs typeface="BIZ UDPGothic"/>
              </a:rPr>
              <a:t>中堅</a:t>
            </a:r>
            <a:endParaRPr sz="1200">
              <a:latin typeface="BIZ UDPGothic"/>
              <a:cs typeface="BIZ UDPGothic"/>
            </a:endParaRPr>
          </a:p>
        </p:txBody>
      </p:sp>
      <p:sp>
        <p:nvSpPr>
          <p:cNvPr id="28" name="object 28"/>
          <p:cNvSpPr txBox="1"/>
          <p:nvPr/>
        </p:nvSpPr>
        <p:spPr>
          <a:xfrm>
            <a:off x="1927351" y="1887092"/>
            <a:ext cx="1033780" cy="186690"/>
          </a:xfrm>
          <a:prstGeom prst="rect">
            <a:avLst/>
          </a:prstGeom>
        </p:spPr>
        <p:txBody>
          <a:bodyPr vert="horz" wrap="square" lIns="0" tIns="13335" rIns="0" bIns="0" rtlCol="0">
            <a:spAutoFit/>
          </a:bodyPr>
          <a:lstStyle/>
          <a:p>
            <a:pPr marL="12700">
              <a:lnSpc>
                <a:spcPct val="100000"/>
              </a:lnSpc>
              <a:spcBef>
                <a:spcPts val="105"/>
              </a:spcBef>
            </a:pPr>
            <a:r>
              <a:rPr sz="1050" b="1" spc="-15" dirty="0">
                <a:solidFill>
                  <a:srgbClr val="39427A"/>
                </a:solidFill>
                <a:latin typeface="BIZ UDPGothic"/>
                <a:cs typeface="BIZ UDPGothic"/>
              </a:rPr>
              <a:t>世界トップレベル</a:t>
            </a:r>
            <a:endParaRPr sz="1050">
              <a:latin typeface="BIZ UDPGothic"/>
              <a:cs typeface="BIZ UDP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sp>
        <p:nvSpPr>
          <p:cNvPr id="5" name="object 5"/>
          <p:cNvSpPr txBox="1"/>
          <p:nvPr/>
        </p:nvSpPr>
        <p:spPr>
          <a:xfrm>
            <a:off x="1131824" y="1057402"/>
            <a:ext cx="10273792" cy="1952625"/>
          </a:xfrm>
          <a:prstGeom prst="rect">
            <a:avLst/>
          </a:prstGeom>
        </p:spPr>
        <p:txBody>
          <a:bodyPr vert="horz" wrap="square" lIns="0" tIns="12700" rIns="0" bIns="0" rtlCol="0">
            <a:spAutoFit/>
          </a:bodyPr>
          <a:lstStyle/>
          <a:p>
            <a:pPr marL="208915" marR="160655" indent="-196850">
              <a:lnSpc>
                <a:spcPct val="100000"/>
              </a:lnSpc>
              <a:spcBef>
                <a:spcPts val="100"/>
              </a:spcBef>
              <a:buFont typeface="Wingdings"/>
              <a:buChar char=""/>
              <a:tabLst>
                <a:tab pos="208915" algn="l"/>
                <a:tab pos="297815" algn="l"/>
              </a:tabLst>
            </a:pPr>
            <a:r>
              <a:rPr sz="1800" dirty="0">
                <a:solidFill>
                  <a:srgbClr val="39427A"/>
                </a:solidFill>
                <a:latin typeface="BIZ UDPGothic"/>
                <a:cs typeface="BIZ UDPGothic"/>
              </a:rPr>
              <a:t>	</a:t>
            </a:r>
            <a:r>
              <a:rPr sz="1800" b="1" spc="-35" dirty="0">
                <a:solidFill>
                  <a:srgbClr val="39427A"/>
                </a:solidFill>
                <a:latin typeface="BIZ UDPGothic"/>
                <a:cs typeface="BIZ UDPGothic"/>
              </a:rPr>
              <a:t>特別研究員の採用期間内において、採用開始年度を初年度として最大３年以内で研究期間を設定</a:t>
            </a:r>
            <a:r>
              <a:rPr sz="1800" b="1" spc="-30" dirty="0">
                <a:solidFill>
                  <a:srgbClr val="39427A"/>
                </a:solidFill>
                <a:latin typeface="BIZ UDPGothic"/>
                <a:cs typeface="BIZ UDPGothic"/>
              </a:rPr>
              <a:t>し、また自身の研究計画によって必要な区分を選択してください。</a:t>
            </a:r>
            <a:endParaRPr sz="1800" dirty="0">
              <a:latin typeface="BIZ UDPGothic"/>
              <a:cs typeface="BIZ UDPGothic"/>
            </a:endParaRPr>
          </a:p>
          <a:p>
            <a:pPr marL="208915" marR="169545" indent="-196850">
              <a:lnSpc>
                <a:spcPct val="100000"/>
              </a:lnSpc>
              <a:spcBef>
                <a:spcPts val="1200"/>
              </a:spcBef>
              <a:buFont typeface="Wingdings"/>
              <a:buChar char=""/>
              <a:tabLst>
                <a:tab pos="208915" algn="l"/>
                <a:tab pos="297815" algn="l"/>
              </a:tabLst>
            </a:pPr>
            <a:r>
              <a:rPr sz="1800" dirty="0">
                <a:solidFill>
                  <a:srgbClr val="39427A"/>
                </a:solidFill>
                <a:latin typeface="BIZ UDPGothic"/>
                <a:cs typeface="BIZ UDPGothic"/>
              </a:rPr>
              <a:t>	</a:t>
            </a:r>
            <a:r>
              <a:rPr sz="1800" b="1" spc="-35" dirty="0">
                <a:solidFill>
                  <a:srgbClr val="39427A"/>
                </a:solidFill>
                <a:latin typeface="BIZ UDPGothic"/>
                <a:cs typeface="BIZ UDPGothic"/>
              </a:rPr>
              <a:t>Ｂ区分を選択して応募した場合であっても、採用時評価を参考にし、Ａ区分の応募総額を超える必要性が認められない場合は、Ａ区分として評価されることもあります。</a:t>
            </a:r>
            <a:endParaRPr sz="1800" dirty="0">
              <a:latin typeface="BIZ UDPGothic"/>
              <a:cs typeface="BIZ UDPGothic"/>
            </a:endParaRPr>
          </a:p>
          <a:p>
            <a:pPr marL="298450" indent="-285750">
              <a:lnSpc>
                <a:spcPct val="100000"/>
              </a:lnSpc>
              <a:spcBef>
                <a:spcPts val="1010"/>
              </a:spcBef>
              <a:buFont typeface="Wingdings"/>
              <a:buChar char=""/>
              <a:tabLst>
                <a:tab pos="298450" algn="l"/>
              </a:tabLst>
            </a:pPr>
            <a:r>
              <a:rPr sz="1800" b="1" dirty="0">
                <a:solidFill>
                  <a:srgbClr val="39427A"/>
                </a:solidFill>
                <a:latin typeface="BIZ UDPGothic"/>
                <a:cs typeface="BIZ UDPGothic"/>
              </a:rPr>
              <a:t>（A区分）と</a:t>
            </a:r>
            <a:r>
              <a:rPr sz="1800" b="1" spc="-10" dirty="0">
                <a:solidFill>
                  <a:srgbClr val="39427A"/>
                </a:solidFill>
                <a:latin typeface="BIZ UDPGothic"/>
                <a:cs typeface="BIZ UDPGothic"/>
              </a:rPr>
              <a:t>（B</a:t>
            </a:r>
            <a:r>
              <a:rPr sz="1800" b="1" spc="-30" dirty="0">
                <a:solidFill>
                  <a:srgbClr val="39427A"/>
                </a:solidFill>
                <a:latin typeface="BIZ UDPGothic"/>
                <a:cs typeface="BIZ UDPGothic"/>
              </a:rPr>
              <a:t>区分</a:t>
            </a:r>
            <a:r>
              <a:rPr sz="1800" b="1" spc="-20" dirty="0">
                <a:solidFill>
                  <a:srgbClr val="39427A"/>
                </a:solidFill>
                <a:latin typeface="BIZ UDPGothic"/>
                <a:cs typeface="BIZ UDPGothic"/>
              </a:rPr>
              <a:t>）</a:t>
            </a:r>
            <a:r>
              <a:rPr sz="1800" b="1" spc="-30" dirty="0">
                <a:solidFill>
                  <a:srgbClr val="39427A"/>
                </a:solidFill>
                <a:latin typeface="BIZ UDPGothic"/>
                <a:cs typeface="BIZ UDPGothic"/>
              </a:rPr>
              <a:t>のどちらを選択したかは、特別研究員の選考における審査及び特別研究員奨励</a:t>
            </a:r>
            <a:endParaRPr sz="1800" dirty="0">
              <a:latin typeface="BIZ UDPGothic"/>
              <a:cs typeface="BIZ UDPGothic"/>
            </a:endParaRPr>
          </a:p>
          <a:p>
            <a:pPr marL="208915">
              <a:lnSpc>
                <a:spcPct val="100000"/>
              </a:lnSpc>
            </a:pPr>
            <a:r>
              <a:rPr sz="1800" b="1" spc="-15" dirty="0">
                <a:solidFill>
                  <a:srgbClr val="39427A"/>
                </a:solidFill>
                <a:latin typeface="BIZ UDPGothic"/>
                <a:cs typeface="BIZ UDPGothic"/>
              </a:rPr>
              <a:t>費の審査に影響はありません。</a:t>
            </a:r>
            <a:endParaRPr sz="1800" dirty="0">
              <a:latin typeface="BIZ UDPGothic"/>
              <a:cs typeface="BIZ UDPGothic"/>
            </a:endParaRPr>
          </a:p>
        </p:txBody>
      </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2597150">
              <a:lnSpc>
                <a:spcPct val="100000"/>
              </a:lnSpc>
              <a:spcBef>
                <a:spcPts val="100"/>
              </a:spcBef>
            </a:pPr>
            <a:r>
              <a:rPr spc="-10" dirty="0"/>
              <a:t>特別研究員奨励費</a:t>
            </a:r>
            <a:r>
              <a:rPr spc="-25" dirty="0"/>
              <a:t>（</a:t>
            </a:r>
            <a:r>
              <a:rPr spc="-25" dirty="0">
                <a:latin typeface="Arial"/>
                <a:cs typeface="Arial"/>
              </a:rPr>
              <a:t>PD</a:t>
            </a:r>
            <a:r>
              <a:rPr spc="-10" dirty="0"/>
              <a:t>、</a:t>
            </a:r>
            <a:r>
              <a:rPr spc="-20" dirty="0">
                <a:latin typeface="Arial"/>
                <a:cs typeface="Arial"/>
              </a:rPr>
              <a:t>RPD</a:t>
            </a:r>
            <a:r>
              <a:rPr spc="-20" dirty="0"/>
              <a:t>）</a:t>
            </a:r>
          </a:p>
        </p:txBody>
      </p:sp>
      <p:grpSp>
        <p:nvGrpSpPr>
          <p:cNvPr id="7" name="object 7"/>
          <p:cNvGrpSpPr/>
          <p:nvPr/>
        </p:nvGrpSpPr>
        <p:grpSpPr>
          <a:xfrm>
            <a:off x="0" y="140207"/>
            <a:ext cx="12192000" cy="721360"/>
            <a:chOff x="0" y="140207"/>
            <a:chExt cx="12192000" cy="721360"/>
          </a:xfrm>
        </p:grpSpPr>
        <p:sp>
          <p:nvSpPr>
            <p:cNvPr id="8" name="object 8"/>
            <p:cNvSpPr/>
            <p:nvPr/>
          </p:nvSpPr>
          <p:spPr>
            <a:xfrm>
              <a:off x="2618232" y="801624"/>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9" name="object 9"/>
            <p:cNvSpPr/>
            <p:nvPr/>
          </p:nvSpPr>
          <p:spPr>
            <a:xfrm>
              <a:off x="0" y="801624"/>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pic>
          <p:nvPicPr>
            <p:cNvPr id="10" name="object 10"/>
            <p:cNvPicPr/>
            <p:nvPr/>
          </p:nvPicPr>
          <p:blipFill>
            <a:blip r:embed="rId3" cstate="print"/>
            <a:stretch>
              <a:fillRect/>
            </a:stretch>
          </p:blipFill>
          <p:spPr>
            <a:xfrm>
              <a:off x="11405616" y="140207"/>
              <a:ext cx="659892" cy="673608"/>
            </a:xfrm>
            <a:prstGeom prst="rect">
              <a:avLst/>
            </a:prstGeom>
          </p:spPr>
        </p:pic>
      </p:grpSp>
      <p:grpSp>
        <p:nvGrpSpPr>
          <p:cNvPr id="11" name="object 11"/>
          <p:cNvGrpSpPr/>
          <p:nvPr/>
        </p:nvGrpSpPr>
        <p:grpSpPr>
          <a:xfrm>
            <a:off x="1397635" y="4759845"/>
            <a:ext cx="2505710" cy="1225550"/>
            <a:chOff x="1397635" y="4759845"/>
            <a:chExt cx="2505710" cy="1225550"/>
          </a:xfrm>
        </p:grpSpPr>
        <p:sp>
          <p:nvSpPr>
            <p:cNvPr id="12" name="object 12"/>
            <p:cNvSpPr/>
            <p:nvPr/>
          </p:nvSpPr>
          <p:spPr>
            <a:xfrm>
              <a:off x="1397635" y="4759845"/>
              <a:ext cx="2505710" cy="1225550"/>
            </a:xfrm>
            <a:custGeom>
              <a:avLst/>
              <a:gdLst/>
              <a:ahLst/>
              <a:cxnLst/>
              <a:rect l="l" t="t" r="r" b="b"/>
              <a:pathLst>
                <a:path w="2505710" h="1225550">
                  <a:moveTo>
                    <a:pt x="2505329" y="0"/>
                  </a:moveTo>
                  <a:lnTo>
                    <a:pt x="0" y="0"/>
                  </a:lnTo>
                  <a:lnTo>
                    <a:pt x="0" y="1225143"/>
                  </a:lnTo>
                  <a:lnTo>
                    <a:pt x="2505329" y="1225143"/>
                  </a:lnTo>
                  <a:lnTo>
                    <a:pt x="2505329" y="0"/>
                  </a:lnTo>
                  <a:close/>
                </a:path>
              </a:pathLst>
            </a:custGeom>
            <a:solidFill>
              <a:srgbClr val="EBEBF3"/>
            </a:solidFill>
          </p:spPr>
          <p:txBody>
            <a:bodyPr wrap="square" lIns="0" tIns="0" rIns="0" bIns="0" rtlCol="0"/>
            <a:lstStyle/>
            <a:p>
              <a:endParaRPr/>
            </a:p>
          </p:txBody>
        </p:sp>
        <p:sp>
          <p:nvSpPr>
            <p:cNvPr id="13" name="object 13"/>
            <p:cNvSpPr/>
            <p:nvPr/>
          </p:nvSpPr>
          <p:spPr>
            <a:xfrm>
              <a:off x="1481328" y="5442203"/>
              <a:ext cx="2369820" cy="441959"/>
            </a:xfrm>
            <a:custGeom>
              <a:avLst/>
              <a:gdLst/>
              <a:ahLst/>
              <a:cxnLst/>
              <a:rect l="l" t="t" r="r" b="b"/>
              <a:pathLst>
                <a:path w="2369820" h="441960">
                  <a:moveTo>
                    <a:pt x="2296160" y="0"/>
                  </a:moveTo>
                  <a:lnTo>
                    <a:pt x="73659" y="0"/>
                  </a:lnTo>
                  <a:lnTo>
                    <a:pt x="45005" y="5794"/>
                  </a:lnTo>
                  <a:lnTo>
                    <a:pt x="21589" y="21590"/>
                  </a:lnTo>
                  <a:lnTo>
                    <a:pt x="5794" y="45005"/>
                  </a:lnTo>
                  <a:lnTo>
                    <a:pt x="0" y="73660"/>
                  </a:lnTo>
                  <a:lnTo>
                    <a:pt x="0" y="368300"/>
                  </a:lnTo>
                  <a:lnTo>
                    <a:pt x="5794" y="396970"/>
                  </a:lnTo>
                  <a:lnTo>
                    <a:pt x="21590" y="420384"/>
                  </a:lnTo>
                  <a:lnTo>
                    <a:pt x="45005" y="436170"/>
                  </a:lnTo>
                  <a:lnTo>
                    <a:pt x="73659" y="441960"/>
                  </a:lnTo>
                  <a:lnTo>
                    <a:pt x="2296160" y="441960"/>
                  </a:lnTo>
                  <a:lnTo>
                    <a:pt x="2324814" y="436170"/>
                  </a:lnTo>
                  <a:lnTo>
                    <a:pt x="2348229" y="420384"/>
                  </a:lnTo>
                  <a:lnTo>
                    <a:pt x="2364025" y="396970"/>
                  </a:lnTo>
                  <a:lnTo>
                    <a:pt x="2369820" y="368300"/>
                  </a:lnTo>
                  <a:lnTo>
                    <a:pt x="2369820" y="73660"/>
                  </a:lnTo>
                  <a:lnTo>
                    <a:pt x="2364025" y="45005"/>
                  </a:lnTo>
                  <a:lnTo>
                    <a:pt x="2348230" y="21590"/>
                  </a:lnTo>
                  <a:lnTo>
                    <a:pt x="2324814" y="5794"/>
                  </a:lnTo>
                  <a:lnTo>
                    <a:pt x="2296160" y="0"/>
                  </a:lnTo>
                  <a:close/>
                </a:path>
              </a:pathLst>
            </a:custGeom>
            <a:solidFill>
              <a:srgbClr val="A38B0C"/>
            </a:solidFill>
          </p:spPr>
          <p:txBody>
            <a:bodyPr wrap="square" lIns="0" tIns="0" rIns="0" bIns="0" rtlCol="0"/>
            <a:lstStyle/>
            <a:p>
              <a:endParaRPr/>
            </a:p>
          </p:txBody>
        </p:sp>
      </p:grpSp>
      <p:graphicFrame>
        <p:nvGraphicFramePr>
          <p:cNvPr id="14" name="object 14"/>
          <p:cNvGraphicFramePr>
            <a:graphicFrameLocks noGrp="1"/>
          </p:cNvGraphicFramePr>
          <p:nvPr/>
        </p:nvGraphicFramePr>
        <p:xfrm>
          <a:off x="1391285" y="3173729"/>
          <a:ext cx="9281160" cy="2803525"/>
        </p:xfrm>
        <a:graphic>
          <a:graphicData uri="http://schemas.openxmlformats.org/drawingml/2006/table">
            <a:tbl>
              <a:tblPr firstRow="1" bandRow="1">
                <a:tableStyleId>{2D5ABB26-0587-4C30-8999-92F81FD0307C}</a:tableStyleId>
              </a:tblPr>
              <a:tblGrid>
                <a:gridCol w="2505075">
                  <a:extLst>
                    <a:ext uri="{9D8B030D-6E8A-4147-A177-3AD203B41FA5}">
                      <a16:colId xmlns:a16="http://schemas.microsoft.com/office/drawing/2014/main" val="20000"/>
                    </a:ext>
                  </a:extLst>
                </a:gridCol>
                <a:gridCol w="2258695">
                  <a:extLst>
                    <a:ext uri="{9D8B030D-6E8A-4147-A177-3AD203B41FA5}">
                      <a16:colId xmlns:a16="http://schemas.microsoft.com/office/drawing/2014/main" val="20001"/>
                    </a:ext>
                  </a:extLst>
                </a:gridCol>
                <a:gridCol w="2258695">
                  <a:extLst>
                    <a:ext uri="{9D8B030D-6E8A-4147-A177-3AD203B41FA5}">
                      <a16:colId xmlns:a16="http://schemas.microsoft.com/office/drawing/2014/main" val="20002"/>
                    </a:ext>
                  </a:extLst>
                </a:gridCol>
                <a:gridCol w="2258695">
                  <a:extLst>
                    <a:ext uri="{9D8B030D-6E8A-4147-A177-3AD203B41FA5}">
                      <a16:colId xmlns:a16="http://schemas.microsoft.com/office/drawing/2014/main" val="20003"/>
                    </a:ext>
                  </a:extLst>
                </a:gridCol>
              </a:tblGrid>
              <a:tr h="339725">
                <a:tc rowSpan="2">
                  <a:txBody>
                    <a:bodyPr/>
                    <a:lstStyle/>
                    <a:p>
                      <a:pPr>
                        <a:lnSpc>
                          <a:spcPct val="100000"/>
                        </a:lnSpc>
                        <a:spcBef>
                          <a:spcPts val="330"/>
                        </a:spcBef>
                      </a:pPr>
                      <a:endParaRPr sz="1400">
                        <a:latin typeface="Times New Roman"/>
                        <a:cs typeface="Times New Roman"/>
                      </a:endParaRPr>
                    </a:p>
                    <a:p>
                      <a:pPr algn="ctr">
                        <a:lnSpc>
                          <a:spcPct val="100000"/>
                        </a:lnSpc>
                      </a:pPr>
                      <a:r>
                        <a:rPr sz="1400" spc="-15" dirty="0">
                          <a:solidFill>
                            <a:srgbClr val="39427A"/>
                          </a:solidFill>
                          <a:latin typeface="BIZ UDPGothic"/>
                          <a:cs typeface="BIZ UDPGothic"/>
                        </a:rPr>
                        <a:t>応募区分</a:t>
                      </a:r>
                      <a:endParaRPr sz="1400">
                        <a:latin typeface="BIZ UDPGothic"/>
                        <a:cs typeface="BIZ UDPGothic"/>
                      </a:endParaRPr>
                    </a:p>
                  </a:txBody>
                  <a:tcPr marL="0" marR="0" marT="419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gridSpan="3">
                  <a:txBody>
                    <a:bodyPr/>
                    <a:lstStyle/>
                    <a:p>
                      <a:pPr algn="ctr">
                        <a:lnSpc>
                          <a:spcPct val="100000"/>
                        </a:lnSpc>
                        <a:spcBef>
                          <a:spcPts val="490"/>
                        </a:spcBef>
                      </a:pPr>
                      <a:r>
                        <a:rPr sz="1600" b="1" spc="-35" dirty="0">
                          <a:solidFill>
                            <a:srgbClr val="39427A"/>
                          </a:solidFill>
                          <a:latin typeface="BIZ UDPGothic"/>
                          <a:cs typeface="BIZ UDPGothic"/>
                        </a:rPr>
                        <a:t>応募総額</a:t>
                      </a:r>
                      <a:endParaRPr sz="1600">
                        <a:latin typeface="BIZ UDPGothic"/>
                        <a:cs typeface="BIZ UDPGothic"/>
                      </a:endParaRPr>
                    </a:p>
                  </a:txBody>
                  <a:tcPr marL="0" marR="0" marT="622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9725">
                <a:tc vMerge="1">
                  <a:txBody>
                    <a:bodyPr/>
                    <a:lstStyle/>
                    <a:p>
                      <a:endParaRPr/>
                    </a:p>
                  </a:txBody>
                  <a:tcPr marL="0" marR="0" marT="419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algn="ctr">
                        <a:lnSpc>
                          <a:spcPct val="100000"/>
                        </a:lnSpc>
                        <a:spcBef>
                          <a:spcPts val="495"/>
                        </a:spcBef>
                      </a:pPr>
                      <a:r>
                        <a:rPr sz="1600" spc="-30" dirty="0">
                          <a:solidFill>
                            <a:srgbClr val="39427A"/>
                          </a:solidFill>
                          <a:latin typeface="BIZ UDPGothic"/>
                          <a:cs typeface="BIZ UDPGothic"/>
                        </a:rPr>
                        <a:t>研究期間</a:t>
                      </a:r>
                      <a:r>
                        <a:rPr sz="1600" spc="-10" dirty="0">
                          <a:solidFill>
                            <a:srgbClr val="39427A"/>
                          </a:solidFill>
                          <a:latin typeface="BIZ UDPGothic"/>
                          <a:cs typeface="BIZ UDPGothic"/>
                        </a:rPr>
                        <a:t>3</a:t>
                      </a:r>
                      <a:r>
                        <a:rPr sz="1600" spc="-50" dirty="0">
                          <a:solidFill>
                            <a:srgbClr val="39427A"/>
                          </a:solidFill>
                          <a:latin typeface="BIZ UDPGothic"/>
                          <a:cs typeface="BIZ UDPGothic"/>
                        </a:rPr>
                        <a:t>年</a:t>
                      </a:r>
                      <a:endParaRPr sz="1600">
                        <a:latin typeface="BIZ UDPGothic"/>
                        <a:cs typeface="BIZ UDPGothic"/>
                      </a:endParaRPr>
                    </a:p>
                  </a:txBody>
                  <a:tcPr marL="0" marR="0" marT="6286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algn="ctr">
                        <a:lnSpc>
                          <a:spcPct val="100000"/>
                        </a:lnSpc>
                        <a:spcBef>
                          <a:spcPts val="495"/>
                        </a:spcBef>
                      </a:pPr>
                      <a:r>
                        <a:rPr sz="1600" spc="-30" dirty="0">
                          <a:solidFill>
                            <a:srgbClr val="39427A"/>
                          </a:solidFill>
                          <a:latin typeface="BIZ UDPGothic"/>
                          <a:cs typeface="BIZ UDPGothic"/>
                        </a:rPr>
                        <a:t>研究期間２年</a:t>
                      </a:r>
                      <a:endParaRPr sz="1600">
                        <a:latin typeface="BIZ UDPGothic"/>
                        <a:cs typeface="BIZ UDPGothic"/>
                      </a:endParaRPr>
                    </a:p>
                  </a:txBody>
                  <a:tcPr marL="0" marR="0" marT="6286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tc>
                  <a:txBody>
                    <a:bodyPr/>
                    <a:lstStyle/>
                    <a:p>
                      <a:pPr marL="1270" algn="ctr">
                        <a:lnSpc>
                          <a:spcPct val="100000"/>
                        </a:lnSpc>
                        <a:spcBef>
                          <a:spcPts val="495"/>
                        </a:spcBef>
                      </a:pPr>
                      <a:r>
                        <a:rPr sz="1600" spc="-30" dirty="0">
                          <a:solidFill>
                            <a:srgbClr val="39427A"/>
                          </a:solidFill>
                          <a:latin typeface="BIZ UDPGothic"/>
                          <a:cs typeface="BIZ UDPGothic"/>
                        </a:rPr>
                        <a:t>研究期間１年</a:t>
                      </a:r>
                      <a:endParaRPr sz="1600">
                        <a:latin typeface="BIZ UDPGothic"/>
                        <a:cs typeface="BIZ UDPGothic"/>
                      </a:endParaRPr>
                    </a:p>
                  </a:txBody>
                  <a:tcPr marL="0" marR="0" marT="6286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C1C5E2"/>
                    </a:solidFill>
                  </a:tcPr>
                </a:tc>
                <a:extLst>
                  <a:ext uri="{0D108BD9-81ED-4DB2-BD59-A6C34878D82A}">
                    <a16:rowId xmlns:a16="http://schemas.microsoft.com/office/drawing/2014/main" val="10001"/>
                  </a:ext>
                </a:extLst>
              </a:tr>
              <a:tr h="899160">
                <a:tc>
                  <a:txBody>
                    <a:bodyPr/>
                    <a:lstStyle/>
                    <a:p>
                      <a:pPr>
                        <a:lnSpc>
                          <a:spcPct val="100000"/>
                        </a:lnSpc>
                        <a:spcBef>
                          <a:spcPts val="800"/>
                        </a:spcBef>
                      </a:pPr>
                      <a:endParaRPr sz="1600">
                        <a:latin typeface="Times New Roman"/>
                        <a:cs typeface="Times New Roman"/>
                      </a:endParaRPr>
                    </a:p>
                    <a:p>
                      <a:pPr algn="ctr">
                        <a:lnSpc>
                          <a:spcPct val="100000"/>
                        </a:lnSpc>
                      </a:pPr>
                      <a:r>
                        <a:rPr sz="1600" b="1" spc="-10" dirty="0">
                          <a:solidFill>
                            <a:srgbClr val="39427A"/>
                          </a:solidFill>
                          <a:latin typeface="Arial"/>
                          <a:cs typeface="Arial"/>
                        </a:rPr>
                        <a:t>A</a:t>
                      </a:r>
                      <a:r>
                        <a:rPr sz="1600" b="1" spc="-25" dirty="0">
                          <a:solidFill>
                            <a:srgbClr val="39427A"/>
                          </a:solidFill>
                          <a:latin typeface="BIZ UDPGothic"/>
                          <a:cs typeface="BIZ UDPGothic"/>
                        </a:rPr>
                        <a:t>区分</a:t>
                      </a:r>
                      <a:endParaRPr sz="1600">
                        <a:latin typeface="BIZ UDPGothic"/>
                        <a:cs typeface="BIZ UDPGothic"/>
                      </a:endParaRPr>
                    </a:p>
                  </a:txBody>
                  <a:tcPr marL="0" marR="0" marT="10160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BEBF3"/>
                    </a:solidFill>
                  </a:tcPr>
                </a:tc>
                <a:tc>
                  <a:txBody>
                    <a:bodyPr/>
                    <a:lstStyle/>
                    <a:p>
                      <a:pPr>
                        <a:lnSpc>
                          <a:spcPct val="100000"/>
                        </a:lnSpc>
                        <a:spcBef>
                          <a:spcPts val="1190"/>
                        </a:spcBef>
                      </a:pPr>
                      <a:endParaRPr sz="1400">
                        <a:latin typeface="Times New Roman"/>
                        <a:cs typeface="Times New Roman"/>
                      </a:endParaRPr>
                    </a:p>
                    <a:p>
                      <a:pPr marL="635" algn="ctr">
                        <a:lnSpc>
                          <a:spcPct val="100000"/>
                        </a:lnSpc>
                        <a:spcBef>
                          <a:spcPts val="5"/>
                        </a:spcBef>
                      </a:pPr>
                      <a:r>
                        <a:rPr sz="1400" dirty="0">
                          <a:solidFill>
                            <a:srgbClr val="39427A"/>
                          </a:solidFill>
                          <a:latin typeface="BIZ UDPGothic"/>
                          <a:cs typeface="BIZ UDPGothic"/>
                        </a:rPr>
                        <a:t>300</a:t>
                      </a:r>
                      <a:r>
                        <a:rPr sz="1400" spc="-15" dirty="0">
                          <a:solidFill>
                            <a:srgbClr val="39427A"/>
                          </a:solidFill>
                          <a:latin typeface="BIZ UDPGothic"/>
                          <a:cs typeface="BIZ UDPGothic"/>
                        </a:rPr>
                        <a:t>万円以下</a:t>
                      </a:r>
                      <a:endParaRPr sz="1400">
                        <a:latin typeface="BIZ UDPGothic"/>
                        <a:cs typeface="BIZ UDPGothic"/>
                      </a:endParaRPr>
                    </a:p>
                  </a:txBody>
                  <a:tcPr marL="0" marR="0" marT="1511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90"/>
                        </a:spcBef>
                      </a:pPr>
                      <a:endParaRPr sz="1400">
                        <a:latin typeface="Times New Roman"/>
                        <a:cs typeface="Times New Roman"/>
                      </a:endParaRPr>
                    </a:p>
                    <a:p>
                      <a:pPr marL="1270" algn="ctr">
                        <a:lnSpc>
                          <a:spcPct val="100000"/>
                        </a:lnSpc>
                        <a:spcBef>
                          <a:spcPts val="5"/>
                        </a:spcBef>
                      </a:pPr>
                      <a:r>
                        <a:rPr sz="1400" dirty="0">
                          <a:solidFill>
                            <a:srgbClr val="39427A"/>
                          </a:solidFill>
                          <a:latin typeface="BIZ UDPGothic"/>
                          <a:cs typeface="BIZ UDPGothic"/>
                        </a:rPr>
                        <a:t>200</a:t>
                      </a:r>
                      <a:r>
                        <a:rPr sz="1400" spc="-15" dirty="0">
                          <a:solidFill>
                            <a:srgbClr val="39427A"/>
                          </a:solidFill>
                          <a:latin typeface="BIZ UDPGothic"/>
                          <a:cs typeface="BIZ UDPGothic"/>
                        </a:rPr>
                        <a:t>万円以下</a:t>
                      </a:r>
                      <a:endParaRPr sz="1400">
                        <a:latin typeface="BIZ UDPGothic"/>
                        <a:cs typeface="BIZ UDPGothic"/>
                      </a:endParaRPr>
                    </a:p>
                  </a:txBody>
                  <a:tcPr marL="0" marR="0" marT="1511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90"/>
                        </a:spcBef>
                      </a:pPr>
                      <a:endParaRPr sz="1400">
                        <a:latin typeface="Times New Roman"/>
                        <a:cs typeface="Times New Roman"/>
                      </a:endParaRPr>
                    </a:p>
                    <a:p>
                      <a:pPr algn="ctr">
                        <a:lnSpc>
                          <a:spcPct val="100000"/>
                        </a:lnSpc>
                        <a:spcBef>
                          <a:spcPts val="5"/>
                        </a:spcBef>
                      </a:pPr>
                      <a:r>
                        <a:rPr sz="1400" dirty="0">
                          <a:solidFill>
                            <a:srgbClr val="39427A"/>
                          </a:solidFill>
                          <a:latin typeface="BIZ UDPGothic"/>
                          <a:cs typeface="BIZ UDPGothic"/>
                        </a:rPr>
                        <a:t>100</a:t>
                      </a:r>
                      <a:r>
                        <a:rPr sz="1400" spc="-15" dirty="0">
                          <a:solidFill>
                            <a:srgbClr val="39427A"/>
                          </a:solidFill>
                          <a:latin typeface="BIZ UDPGothic"/>
                          <a:cs typeface="BIZ UDPGothic"/>
                        </a:rPr>
                        <a:t>万円以下</a:t>
                      </a:r>
                      <a:endParaRPr sz="1400">
                        <a:latin typeface="BIZ UDPGothic"/>
                        <a:cs typeface="BIZ UDPGothic"/>
                      </a:endParaRPr>
                    </a:p>
                  </a:txBody>
                  <a:tcPr marL="0" marR="0" marT="15113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2"/>
                  </a:ext>
                </a:extLst>
              </a:tr>
              <a:tr h="1224915">
                <a:tc>
                  <a:txBody>
                    <a:bodyPr/>
                    <a:lstStyle/>
                    <a:p>
                      <a:pPr>
                        <a:lnSpc>
                          <a:spcPct val="100000"/>
                        </a:lnSpc>
                        <a:spcBef>
                          <a:spcPts val="919"/>
                        </a:spcBef>
                      </a:pPr>
                      <a:endParaRPr sz="1600">
                        <a:latin typeface="Times New Roman"/>
                        <a:cs typeface="Times New Roman"/>
                      </a:endParaRPr>
                    </a:p>
                    <a:p>
                      <a:pPr algn="ctr">
                        <a:lnSpc>
                          <a:spcPct val="100000"/>
                        </a:lnSpc>
                      </a:pPr>
                      <a:r>
                        <a:rPr sz="1600" b="1" dirty="0">
                          <a:solidFill>
                            <a:srgbClr val="39427A"/>
                          </a:solidFill>
                          <a:latin typeface="Arial"/>
                          <a:cs typeface="Arial"/>
                        </a:rPr>
                        <a:t>B</a:t>
                      </a:r>
                      <a:r>
                        <a:rPr sz="1600" b="1" spc="-25" dirty="0">
                          <a:solidFill>
                            <a:srgbClr val="39427A"/>
                          </a:solidFill>
                          <a:latin typeface="BIZ UDPGothic"/>
                          <a:cs typeface="BIZ UDPGothic"/>
                        </a:rPr>
                        <a:t>区分</a:t>
                      </a:r>
                      <a:endParaRPr sz="1600">
                        <a:latin typeface="BIZ UDPGothic"/>
                        <a:cs typeface="BIZ UDPGothic"/>
                      </a:endParaRPr>
                    </a:p>
                    <a:p>
                      <a:pPr algn="ctr">
                        <a:lnSpc>
                          <a:spcPct val="100000"/>
                        </a:lnSpc>
                        <a:spcBef>
                          <a:spcPts val="1285"/>
                        </a:spcBef>
                      </a:pPr>
                      <a:r>
                        <a:rPr sz="1000" spc="-15" dirty="0">
                          <a:solidFill>
                            <a:srgbClr val="FFFFFF"/>
                          </a:solidFill>
                          <a:latin typeface="BIZ UDPGothic"/>
                          <a:cs typeface="BIZ UDPGothic"/>
                        </a:rPr>
                        <a:t>研究計画上、応募総額が</a:t>
                      </a:r>
                      <a:endParaRPr sz="1000">
                        <a:latin typeface="BIZ UDPGothic"/>
                        <a:cs typeface="BIZ UDPGothic"/>
                      </a:endParaRPr>
                    </a:p>
                    <a:p>
                      <a:pPr algn="ctr">
                        <a:lnSpc>
                          <a:spcPct val="100000"/>
                        </a:lnSpc>
                      </a:pPr>
                      <a:r>
                        <a:rPr sz="1000" spc="-20" dirty="0">
                          <a:solidFill>
                            <a:srgbClr val="FFFFFF"/>
                          </a:solidFill>
                          <a:latin typeface="BIZ UDPGothic"/>
                          <a:cs typeface="BIZ UDPGothic"/>
                        </a:rPr>
                        <a:t>A区分を超える必要がある場合</a:t>
                      </a:r>
                      <a:endParaRPr sz="1000">
                        <a:latin typeface="BIZ UDPGothic"/>
                        <a:cs typeface="BIZ UDPGothic"/>
                      </a:endParaRPr>
                    </a:p>
                  </a:txBody>
                  <a:tcPr marL="0" marR="0" marT="116839"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30"/>
                        </a:spcBef>
                      </a:pPr>
                      <a:endParaRPr sz="1400">
                        <a:latin typeface="Times New Roman"/>
                        <a:cs typeface="Times New Roman"/>
                      </a:endParaRPr>
                    </a:p>
                    <a:p>
                      <a:pPr marL="569595" marR="560705" indent="88265">
                        <a:lnSpc>
                          <a:spcPct val="120000"/>
                        </a:lnSpc>
                        <a:spcBef>
                          <a:spcPts val="5"/>
                        </a:spcBef>
                      </a:pPr>
                      <a:r>
                        <a:rPr sz="1400" dirty="0">
                          <a:solidFill>
                            <a:srgbClr val="39427A"/>
                          </a:solidFill>
                          <a:latin typeface="BIZ UDPGothic"/>
                          <a:cs typeface="BIZ UDPGothic"/>
                        </a:rPr>
                        <a:t>300</a:t>
                      </a:r>
                      <a:r>
                        <a:rPr sz="1400" spc="-20" dirty="0">
                          <a:solidFill>
                            <a:srgbClr val="39427A"/>
                          </a:solidFill>
                          <a:latin typeface="BIZ UDPGothic"/>
                          <a:cs typeface="BIZ UDPGothic"/>
                        </a:rPr>
                        <a:t>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４５０万円以下</a:t>
                      </a:r>
                      <a:endParaRPr sz="1400">
                        <a:latin typeface="BIZ UDPGothic"/>
                        <a:cs typeface="BIZ UDPGothic"/>
                      </a:endParaRPr>
                    </a:p>
                  </a:txBody>
                  <a:tcPr marL="0" marR="0" marT="1435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30"/>
                        </a:spcBef>
                      </a:pPr>
                      <a:endParaRPr sz="1400">
                        <a:latin typeface="Times New Roman"/>
                        <a:cs typeface="Times New Roman"/>
                      </a:endParaRPr>
                    </a:p>
                    <a:p>
                      <a:pPr marL="569595" marR="560705" indent="88265">
                        <a:lnSpc>
                          <a:spcPct val="120000"/>
                        </a:lnSpc>
                        <a:spcBef>
                          <a:spcPts val="5"/>
                        </a:spcBef>
                      </a:pPr>
                      <a:r>
                        <a:rPr sz="1400" dirty="0">
                          <a:solidFill>
                            <a:srgbClr val="39427A"/>
                          </a:solidFill>
                          <a:latin typeface="BIZ UDPGothic"/>
                          <a:cs typeface="BIZ UDPGothic"/>
                        </a:rPr>
                        <a:t>200</a:t>
                      </a:r>
                      <a:r>
                        <a:rPr sz="1400" spc="-20" dirty="0">
                          <a:solidFill>
                            <a:srgbClr val="39427A"/>
                          </a:solidFill>
                          <a:latin typeface="BIZ UDPGothic"/>
                          <a:cs typeface="BIZ UDPGothic"/>
                        </a:rPr>
                        <a:t>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３００万円以下</a:t>
                      </a:r>
                      <a:endParaRPr sz="1400">
                        <a:latin typeface="BIZ UDPGothic"/>
                        <a:cs typeface="BIZ UDPGothic"/>
                      </a:endParaRPr>
                    </a:p>
                  </a:txBody>
                  <a:tcPr marL="0" marR="0" marT="1435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1130"/>
                        </a:spcBef>
                      </a:pPr>
                      <a:endParaRPr sz="1400" dirty="0">
                        <a:latin typeface="Times New Roman"/>
                        <a:cs typeface="Times New Roman"/>
                      </a:endParaRPr>
                    </a:p>
                    <a:p>
                      <a:pPr marL="581025" marR="573405" indent="89535">
                        <a:lnSpc>
                          <a:spcPct val="120000"/>
                        </a:lnSpc>
                        <a:spcBef>
                          <a:spcPts val="5"/>
                        </a:spcBef>
                      </a:pPr>
                      <a:r>
                        <a:rPr sz="1400" dirty="0">
                          <a:solidFill>
                            <a:srgbClr val="39427A"/>
                          </a:solidFill>
                          <a:latin typeface="BIZ UDPGothic"/>
                          <a:cs typeface="BIZ UDPGothic"/>
                        </a:rPr>
                        <a:t>100</a:t>
                      </a:r>
                      <a:r>
                        <a:rPr sz="1400" spc="-20" dirty="0">
                          <a:solidFill>
                            <a:srgbClr val="39427A"/>
                          </a:solidFill>
                          <a:latin typeface="BIZ UDPGothic"/>
                          <a:cs typeface="BIZ UDPGothic"/>
                        </a:rPr>
                        <a:t>万円超</a:t>
                      </a:r>
                      <a:r>
                        <a:rPr sz="1400" spc="-50" dirty="0">
                          <a:solidFill>
                            <a:srgbClr val="39427A"/>
                          </a:solidFill>
                          <a:latin typeface="BIZ UDPGothic"/>
                          <a:cs typeface="BIZ UDPGothic"/>
                        </a:rPr>
                        <a:t> </a:t>
                      </a:r>
                      <a:r>
                        <a:rPr sz="1400" spc="-10" dirty="0">
                          <a:solidFill>
                            <a:srgbClr val="39427A"/>
                          </a:solidFill>
                          <a:latin typeface="BIZ UDPGothic"/>
                          <a:cs typeface="BIZ UDPGothic"/>
                        </a:rPr>
                        <a:t>１５０万円以下</a:t>
                      </a:r>
                      <a:endParaRPr sz="1400" dirty="0">
                        <a:latin typeface="BIZ UDPGothic"/>
                        <a:cs typeface="BIZ UDPGothic"/>
                      </a:endParaRPr>
                    </a:p>
                  </a:txBody>
                  <a:tcPr marL="0" marR="0" marT="14351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extLst>
                  <a:ext uri="{0D108BD9-81ED-4DB2-BD59-A6C34878D82A}">
                    <a16:rowId xmlns:a16="http://schemas.microsoft.com/office/drawing/2014/main" val="10003"/>
                  </a:ext>
                </a:extLst>
              </a:tr>
            </a:tbl>
          </a:graphicData>
        </a:graphic>
      </p:graphicFrame>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605"/>
              </a:lnSpc>
            </a:pPr>
            <a:r>
              <a:rPr spc="-25" dirty="0"/>
              <a:t>39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7315200" y="2406395"/>
              <a:ext cx="3996054" cy="59690"/>
            </a:xfrm>
            <a:custGeom>
              <a:avLst/>
              <a:gdLst/>
              <a:ahLst/>
              <a:cxnLst/>
              <a:rect l="l" t="t" r="r" b="b"/>
              <a:pathLst>
                <a:path w="3996054" h="59689">
                  <a:moveTo>
                    <a:pt x="0" y="59436"/>
                  </a:moveTo>
                  <a:lnTo>
                    <a:pt x="3995928" y="59436"/>
                  </a:lnTo>
                  <a:lnTo>
                    <a:pt x="3995928" y="0"/>
                  </a:lnTo>
                  <a:lnTo>
                    <a:pt x="0" y="0"/>
                  </a:lnTo>
                  <a:lnTo>
                    <a:pt x="0" y="59436"/>
                  </a:lnTo>
                  <a:close/>
                </a:path>
              </a:pathLst>
            </a:custGeom>
            <a:solidFill>
              <a:srgbClr val="92959C"/>
            </a:solidFill>
          </p:spPr>
          <p:txBody>
            <a:bodyPr wrap="square" lIns="0" tIns="0" rIns="0" bIns="0" rtlCol="0"/>
            <a:lstStyle/>
            <a:p>
              <a:endParaRPr/>
            </a:p>
          </p:txBody>
        </p:sp>
        <p:pic>
          <p:nvPicPr>
            <p:cNvPr id="4" name="object 4"/>
            <p:cNvPicPr/>
            <p:nvPr/>
          </p:nvPicPr>
          <p:blipFill>
            <a:blip r:embed="rId2" cstate="print"/>
            <a:stretch>
              <a:fillRect/>
            </a:stretch>
          </p:blipFill>
          <p:spPr>
            <a:xfrm>
              <a:off x="7315200" y="0"/>
              <a:ext cx="4876800" cy="6857998"/>
            </a:xfrm>
            <a:prstGeom prst="rect">
              <a:avLst/>
            </a:prstGeom>
          </p:spPr>
        </p:pic>
        <p:sp>
          <p:nvSpPr>
            <p:cNvPr id="5" name="object 5"/>
            <p:cNvSpPr/>
            <p:nvPr/>
          </p:nvSpPr>
          <p:spPr>
            <a:xfrm>
              <a:off x="0" y="0"/>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39427A"/>
            </a:solidFill>
          </p:spPr>
          <p:txBody>
            <a:bodyPr wrap="square" lIns="0" tIns="0" rIns="0" bIns="0" rtlCol="0"/>
            <a:lstStyle/>
            <a:p>
              <a:endParaRPr/>
            </a:p>
          </p:txBody>
        </p:sp>
      </p:grpSp>
      <p:sp>
        <p:nvSpPr>
          <p:cNvPr id="6" name="object 6"/>
          <p:cNvSpPr txBox="1"/>
          <p:nvPr/>
        </p:nvSpPr>
        <p:spPr>
          <a:xfrm>
            <a:off x="851103" y="2864307"/>
            <a:ext cx="876300" cy="1031875"/>
          </a:xfrm>
          <a:prstGeom prst="rect">
            <a:avLst/>
          </a:prstGeom>
        </p:spPr>
        <p:txBody>
          <a:bodyPr vert="horz" wrap="square" lIns="0" tIns="12700" rIns="0" bIns="0" rtlCol="0">
            <a:spAutoFit/>
          </a:bodyPr>
          <a:lstStyle/>
          <a:p>
            <a:pPr marL="12700">
              <a:lnSpc>
                <a:spcPct val="100000"/>
              </a:lnSpc>
              <a:spcBef>
                <a:spcPts val="100"/>
              </a:spcBef>
            </a:pPr>
            <a:r>
              <a:rPr sz="6600" spc="-25" dirty="0">
                <a:solidFill>
                  <a:srgbClr val="FFFFFF"/>
                </a:solidFill>
                <a:latin typeface="Calibri"/>
                <a:cs typeface="Calibri"/>
              </a:rPr>
              <a:t>06</a:t>
            </a:r>
            <a:endParaRPr sz="6600">
              <a:latin typeface="Calibri"/>
              <a:cs typeface="Calibri"/>
            </a:endParaRPr>
          </a:p>
        </p:txBody>
      </p:sp>
      <p:grpSp>
        <p:nvGrpSpPr>
          <p:cNvPr id="7" name="object 7"/>
          <p:cNvGrpSpPr/>
          <p:nvPr/>
        </p:nvGrpSpPr>
        <p:grpSpPr>
          <a:xfrm>
            <a:off x="1863725" y="0"/>
            <a:ext cx="10328275" cy="6858000"/>
            <a:chOff x="1863725" y="0"/>
            <a:chExt cx="10328275" cy="6858000"/>
          </a:xfrm>
        </p:grpSpPr>
        <p:sp>
          <p:nvSpPr>
            <p:cNvPr id="8" name="object 8"/>
            <p:cNvSpPr/>
            <p:nvPr/>
          </p:nvSpPr>
          <p:spPr>
            <a:xfrm>
              <a:off x="1866900" y="3119627"/>
              <a:ext cx="0" cy="670560"/>
            </a:xfrm>
            <a:custGeom>
              <a:avLst/>
              <a:gdLst/>
              <a:ahLst/>
              <a:cxnLst/>
              <a:rect l="l" t="t" r="r" b="b"/>
              <a:pathLst>
                <a:path h="670560">
                  <a:moveTo>
                    <a:pt x="0" y="0"/>
                  </a:moveTo>
                  <a:lnTo>
                    <a:pt x="0" y="670560"/>
                  </a:lnTo>
                </a:path>
              </a:pathLst>
            </a:custGeom>
            <a:ln w="6350">
              <a:solidFill>
                <a:srgbClr val="FFFFFF"/>
              </a:solidFill>
            </a:ln>
          </p:spPr>
          <p:txBody>
            <a:bodyPr wrap="square" lIns="0" tIns="0" rIns="0" bIns="0" rtlCol="0"/>
            <a:lstStyle/>
            <a:p>
              <a:endParaRPr/>
            </a:p>
          </p:txBody>
        </p:sp>
        <p:sp>
          <p:nvSpPr>
            <p:cNvPr id="9" name="object 9"/>
            <p:cNvSpPr/>
            <p:nvPr/>
          </p:nvSpPr>
          <p:spPr>
            <a:xfrm>
              <a:off x="7315200" y="0"/>
              <a:ext cx="4876800" cy="6858000"/>
            </a:xfrm>
            <a:custGeom>
              <a:avLst/>
              <a:gdLst/>
              <a:ahLst/>
              <a:cxnLst/>
              <a:rect l="l" t="t" r="r" b="b"/>
              <a:pathLst>
                <a:path w="4876800" h="6858000">
                  <a:moveTo>
                    <a:pt x="4876800" y="0"/>
                  </a:moveTo>
                  <a:lnTo>
                    <a:pt x="0" y="0"/>
                  </a:lnTo>
                  <a:lnTo>
                    <a:pt x="0" y="6858000"/>
                  </a:lnTo>
                  <a:lnTo>
                    <a:pt x="4876800" y="6858000"/>
                  </a:lnTo>
                  <a:lnTo>
                    <a:pt x="4876800" y="0"/>
                  </a:lnTo>
                  <a:close/>
                </a:path>
              </a:pathLst>
            </a:custGeom>
            <a:solidFill>
              <a:srgbClr val="39427A">
                <a:alpha val="10978"/>
              </a:srgbClr>
            </a:solidFill>
          </p:spPr>
          <p:txBody>
            <a:bodyPr wrap="square" lIns="0" tIns="0" rIns="0" bIns="0" rtlCol="0"/>
            <a:lstStyle/>
            <a:p>
              <a:endParaRPr/>
            </a:p>
          </p:txBody>
        </p:sp>
        <p:sp>
          <p:nvSpPr>
            <p:cNvPr id="10" name="object 10"/>
            <p:cNvSpPr/>
            <p:nvPr/>
          </p:nvSpPr>
          <p:spPr>
            <a:xfrm>
              <a:off x="4131564" y="4253484"/>
              <a:ext cx="277495" cy="241300"/>
            </a:xfrm>
            <a:custGeom>
              <a:avLst/>
              <a:gdLst/>
              <a:ahLst/>
              <a:cxnLst/>
              <a:rect l="l" t="t" r="r" b="b"/>
              <a:pathLst>
                <a:path w="277495" h="241300">
                  <a:moveTo>
                    <a:pt x="277368" y="0"/>
                  </a:moveTo>
                  <a:lnTo>
                    <a:pt x="0" y="113792"/>
                  </a:lnTo>
                  <a:lnTo>
                    <a:pt x="277368" y="240792"/>
                  </a:lnTo>
                  <a:lnTo>
                    <a:pt x="277368" y="0"/>
                  </a:lnTo>
                  <a:close/>
                </a:path>
              </a:pathLst>
            </a:custGeom>
            <a:solidFill>
              <a:srgbClr val="39427A"/>
            </a:solidFill>
          </p:spPr>
          <p:txBody>
            <a:bodyPr wrap="square" lIns="0" tIns="0" rIns="0" bIns="0" rtlCol="0"/>
            <a:lstStyle/>
            <a:p>
              <a:endParaRPr/>
            </a:p>
          </p:txBody>
        </p:sp>
      </p:grpSp>
      <p:sp>
        <p:nvSpPr>
          <p:cNvPr id="11" name="object 11" descr="$PPTXTitle"/>
          <p:cNvSpPr txBox="1">
            <a:spLocks noGrp="1"/>
          </p:cNvSpPr>
          <p:nvPr>
            <p:ph type="title"/>
          </p:nvPr>
        </p:nvSpPr>
        <p:spPr>
          <a:xfrm>
            <a:off x="2127250" y="3203194"/>
            <a:ext cx="4143375" cy="57404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BIZ UDPGothic"/>
                <a:cs typeface="BIZ UDPGothic"/>
              </a:rPr>
              <a:t>採用期間中の条件等</a:t>
            </a:r>
            <a:endParaRPr sz="3600">
              <a:latin typeface="BIZ UDPGothic"/>
              <a:cs typeface="BIZ UDP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028" y="1014222"/>
            <a:ext cx="11533505" cy="751205"/>
          </a:xfrm>
          <a:prstGeom prst="rect">
            <a:avLst/>
          </a:prstGeom>
        </p:spPr>
        <p:txBody>
          <a:bodyPr vert="horz" wrap="square" lIns="0" tIns="100965" rIns="0" bIns="0" rtlCol="0">
            <a:spAutoFit/>
          </a:bodyPr>
          <a:lstStyle/>
          <a:p>
            <a:pPr marL="12700">
              <a:lnSpc>
                <a:spcPct val="100000"/>
              </a:lnSpc>
              <a:spcBef>
                <a:spcPts val="795"/>
              </a:spcBef>
            </a:pPr>
            <a:r>
              <a:rPr sz="1800" b="1" spc="-35" dirty="0">
                <a:solidFill>
                  <a:srgbClr val="39427A"/>
                </a:solidFill>
                <a:latin typeface="BIZ UDPGothic"/>
                <a:cs typeface="BIZ UDPGothic"/>
              </a:rPr>
              <a:t>資格や受入方法の違いにより、採用期間中の条件や適用される「遵守事項および諸手続の手引」が異なります。</a:t>
            </a:r>
            <a:endParaRPr sz="1800">
              <a:latin typeface="BIZ UDPGothic"/>
              <a:cs typeface="BIZ UDPGothic"/>
            </a:endParaRPr>
          </a:p>
          <a:p>
            <a:pPr marL="12700">
              <a:lnSpc>
                <a:spcPct val="100000"/>
              </a:lnSpc>
              <a:spcBef>
                <a:spcPts val="695"/>
              </a:spcBef>
            </a:pPr>
            <a:r>
              <a:rPr sz="1800" b="1" u="sng" spc="-35" dirty="0">
                <a:solidFill>
                  <a:srgbClr val="F7571D"/>
                </a:solidFill>
                <a:uFill>
                  <a:solidFill>
                    <a:srgbClr val="F7571D"/>
                  </a:solidFill>
                </a:uFill>
                <a:latin typeface="BIZ UDPGothic"/>
                <a:cs typeface="BIZ UDPGothic"/>
              </a:rPr>
              <a:t>申請の前に、自身に適用される「遵守事項および諸手続の手引」を参照し、採用期間中の条件等を確認してください。</a:t>
            </a:r>
            <a:endParaRPr sz="1800">
              <a:latin typeface="BIZ UDPGothic"/>
              <a:cs typeface="BIZ UDPGothic"/>
            </a:endParaRPr>
          </a:p>
        </p:txBody>
      </p:sp>
      <p:sp>
        <p:nvSpPr>
          <p:cNvPr id="8" name="object 8"/>
          <p:cNvSpPr txBox="1"/>
          <p:nvPr/>
        </p:nvSpPr>
        <p:spPr>
          <a:xfrm>
            <a:off x="11641963" y="6500653"/>
            <a:ext cx="273685" cy="203835"/>
          </a:xfrm>
          <a:prstGeom prst="rect">
            <a:avLst/>
          </a:prstGeom>
        </p:spPr>
        <p:txBody>
          <a:bodyPr vert="horz" wrap="square" lIns="0" tIns="0" rIns="0" bIns="0" rtlCol="0">
            <a:spAutoFit/>
          </a:bodyPr>
          <a:lstStyle/>
          <a:p>
            <a:pPr marL="12700">
              <a:lnSpc>
                <a:spcPts val="1605"/>
              </a:lnSpc>
            </a:pPr>
            <a:r>
              <a:rPr sz="1400" spc="-25" dirty="0">
                <a:solidFill>
                  <a:srgbClr val="222321"/>
                </a:solidFill>
                <a:latin typeface="BIZ UDPGothic"/>
                <a:cs typeface="BIZ UDPGothic"/>
              </a:rPr>
              <a:t>41</a:t>
            </a:r>
            <a:endParaRPr sz="1400">
              <a:latin typeface="BIZ UDPGothic"/>
              <a:cs typeface="BIZ UDPGothic"/>
            </a:endParaRPr>
          </a:p>
        </p:txBody>
      </p:sp>
      <p:sp>
        <p:nvSpPr>
          <p:cNvPr id="3" name="object 3" descr="$PPTXTitle"/>
          <p:cNvSpPr txBox="1">
            <a:spLocks noGrp="1"/>
          </p:cNvSpPr>
          <p:nvPr>
            <p:ph type="title"/>
          </p:nvPr>
        </p:nvSpPr>
        <p:spPr>
          <a:xfrm>
            <a:off x="3807714" y="321386"/>
            <a:ext cx="4576445" cy="391795"/>
          </a:xfrm>
          <a:prstGeom prst="rect">
            <a:avLst/>
          </a:prstGeom>
        </p:spPr>
        <p:txBody>
          <a:bodyPr vert="horz" wrap="square" lIns="0" tIns="12700" rIns="0" bIns="0" rtlCol="0">
            <a:spAutoFit/>
          </a:bodyPr>
          <a:lstStyle/>
          <a:p>
            <a:pPr marL="12700">
              <a:lnSpc>
                <a:spcPct val="100000"/>
              </a:lnSpc>
              <a:spcBef>
                <a:spcPts val="100"/>
              </a:spcBef>
            </a:pPr>
            <a:r>
              <a:rPr spc="-15" dirty="0"/>
              <a:t>採用期間中の条件等に係る注意点</a:t>
            </a:r>
          </a:p>
        </p:txBody>
      </p:sp>
      <p:sp>
        <p:nvSpPr>
          <p:cNvPr id="4" name="object 4"/>
          <p:cNvSpPr txBox="1"/>
          <p:nvPr/>
        </p:nvSpPr>
        <p:spPr>
          <a:xfrm>
            <a:off x="681227" y="3787140"/>
            <a:ext cx="3312160" cy="277495"/>
          </a:xfrm>
          <a:prstGeom prst="rect">
            <a:avLst/>
          </a:prstGeom>
          <a:solidFill>
            <a:srgbClr val="39427A"/>
          </a:solidFill>
        </p:spPr>
        <p:txBody>
          <a:bodyPr vert="horz" wrap="square" lIns="0" tIns="0" rIns="0" bIns="0" rtlCol="0">
            <a:spAutoFit/>
          </a:bodyPr>
          <a:lstStyle/>
          <a:p>
            <a:pPr marL="91440">
              <a:lnSpc>
                <a:spcPts val="2150"/>
              </a:lnSpc>
            </a:pPr>
            <a:r>
              <a:rPr sz="1800" b="1" dirty="0">
                <a:solidFill>
                  <a:srgbClr val="FFFFFF"/>
                </a:solidFill>
                <a:latin typeface="BIZ UDPGothic"/>
                <a:cs typeface="BIZ UDPGothic"/>
              </a:rPr>
              <a:t>雇用</a:t>
            </a:r>
            <a:r>
              <a:rPr sz="1800" b="1" spc="-10" dirty="0">
                <a:solidFill>
                  <a:srgbClr val="FFFFFF"/>
                </a:solidFill>
                <a:latin typeface="Arial"/>
                <a:cs typeface="Arial"/>
              </a:rPr>
              <a:t>PD</a:t>
            </a:r>
            <a:r>
              <a:rPr sz="1800" b="1" spc="-10" dirty="0">
                <a:solidFill>
                  <a:srgbClr val="FFFFFF"/>
                </a:solidFill>
                <a:latin typeface="BIZ UDPGothic"/>
                <a:cs typeface="BIZ UDPGothic"/>
              </a:rPr>
              <a:t>•</a:t>
            </a:r>
            <a:r>
              <a:rPr sz="1800" b="1" spc="-10" dirty="0">
                <a:solidFill>
                  <a:srgbClr val="FFFFFF"/>
                </a:solidFill>
                <a:latin typeface="Arial"/>
                <a:cs typeface="Arial"/>
              </a:rPr>
              <a:t>RPD</a:t>
            </a:r>
            <a:endParaRPr sz="1800">
              <a:latin typeface="Arial"/>
              <a:cs typeface="Arial"/>
            </a:endParaRPr>
          </a:p>
        </p:txBody>
      </p:sp>
      <p:sp>
        <p:nvSpPr>
          <p:cNvPr id="5" name="object 5"/>
          <p:cNvSpPr txBox="1"/>
          <p:nvPr/>
        </p:nvSpPr>
        <p:spPr>
          <a:xfrm>
            <a:off x="681227" y="2186939"/>
            <a:ext cx="3312160" cy="276225"/>
          </a:xfrm>
          <a:prstGeom prst="rect">
            <a:avLst/>
          </a:prstGeom>
          <a:solidFill>
            <a:srgbClr val="39427A"/>
          </a:solidFill>
        </p:spPr>
        <p:txBody>
          <a:bodyPr vert="horz" wrap="square" lIns="0" tIns="0" rIns="0" bIns="0" rtlCol="0">
            <a:spAutoFit/>
          </a:bodyPr>
          <a:lstStyle/>
          <a:p>
            <a:pPr marL="91440">
              <a:lnSpc>
                <a:spcPts val="2135"/>
              </a:lnSpc>
            </a:pPr>
            <a:r>
              <a:rPr sz="1800" b="1" spc="-10" dirty="0">
                <a:solidFill>
                  <a:srgbClr val="FFFFFF"/>
                </a:solidFill>
                <a:latin typeface="Arial"/>
                <a:cs typeface="Arial"/>
              </a:rPr>
              <a:t>DC</a:t>
            </a:r>
            <a:r>
              <a:rPr sz="1800" b="1" dirty="0">
                <a:solidFill>
                  <a:srgbClr val="FFFFFF"/>
                </a:solidFill>
                <a:latin typeface="BIZ UDPGothic"/>
                <a:cs typeface="BIZ UDPGothic"/>
              </a:rPr>
              <a:t>、フェローシップ型</a:t>
            </a:r>
            <a:r>
              <a:rPr sz="1800" b="1" spc="-10" dirty="0">
                <a:solidFill>
                  <a:srgbClr val="FFFFFF"/>
                </a:solidFill>
                <a:latin typeface="Arial"/>
                <a:cs typeface="Arial"/>
              </a:rPr>
              <a:t>PD</a:t>
            </a:r>
            <a:r>
              <a:rPr sz="1800" b="1" spc="-10" dirty="0">
                <a:solidFill>
                  <a:srgbClr val="FFFFFF"/>
                </a:solidFill>
                <a:latin typeface="BIZ UDPGothic"/>
                <a:cs typeface="BIZ UDPGothic"/>
              </a:rPr>
              <a:t>•</a:t>
            </a:r>
            <a:r>
              <a:rPr sz="1800" b="1" spc="-10" dirty="0">
                <a:solidFill>
                  <a:srgbClr val="FFFFFF"/>
                </a:solidFill>
                <a:latin typeface="Arial"/>
                <a:cs typeface="Arial"/>
              </a:rPr>
              <a:t>RPD</a:t>
            </a:r>
            <a:endParaRPr sz="1800">
              <a:latin typeface="Arial"/>
              <a:cs typeface="Arial"/>
            </a:endParaRPr>
          </a:p>
        </p:txBody>
      </p:sp>
      <p:sp>
        <p:nvSpPr>
          <p:cNvPr id="6" name="object 6"/>
          <p:cNvSpPr txBox="1"/>
          <p:nvPr/>
        </p:nvSpPr>
        <p:spPr>
          <a:xfrm>
            <a:off x="674928" y="2461133"/>
            <a:ext cx="10989310" cy="810895"/>
          </a:xfrm>
          <a:prstGeom prst="rect">
            <a:avLst/>
          </a:prstGeom>
        </p:spPr>
        <p:txBody>
          <a:bodyPr vert="horz" wrap="square" lIns="0" tIns="130810" rIns="0" bIns="0" rtlCol="0">
            <a:spAutoFit/>
          </a:bodyPr>
          <a:lstStyle/>
          <a:p>
            <a:pPr marL="12700">
              <a:lnSpc>
                <a:spcPct val="100000"/>
              </a:lnSpc>
              <a:spcBef>
                <a:spcPts val="1030"/>
              </a:spcBef>
            </a:pPr>
            <a:r>
              <a:rPr sz="1800" spc="-20" dirty="0">
                <a:solidFill>
                  <a:srgbClr val="39427A"/>
                </a:solidFill>
                <a:latin typeface="BIZ UDPGothic"/>
                <a:cs typeface="BIZ UDPGothic"/>
              </a:rPr>
              <a:t>本会から研究奨励金の支給を受ける</a:t>
            </a:r>
            <a:r>
              <a:rPr sz="1800" dirty="0">
                <a:solidFill>
                  <a:srgbClr val="39427A"/>
                </a:solidFill>
                <a:latin typeface="BIZ UDPGothic"/>
                <a:cs typeface="BIZ UDPGothic"/>
              </a:rPr>
              <a:t>（DC</a:t>
            </a:r>
            <a:r>
              <a:rPr sz="1800" spc="-15" dirty="0">
                <a:solidFill>
                  <a:srgbClr val="39427A"/>
                </a:solidFill>
                <a:latin typeface="BIZ UDPGothic"/>
                <a:cs typeface="BIZ UDPGothic"/>
              </a:rPr>
              <a:t>、フェローシップ型</a:t>
            </a:r>
            <a:r>
              <a:rPr sz="1800" spc="-25" dirty="0">
                <a:solidFill>
                  <a:srgbClr val="39427A"/>
                </a:solidFill>
                <a:latin typeface="BIZ UDPGothic"/>
                <a:cs typeface="BIZ UDPGothic"/>
              </a:rPr>
              <a:t>PD</a:t>
            </a:r>
            <a:r>
              <a:rPr sz="1800" dirty="0">
                <a:solidFill>
                  <a:srgbClr val="39427A"/>
                </a:solidFill>
                <a:latin typeface="BIZ UDPGothic"/>
                <a:cs typeface="BIZ UDPGothic"/>
              </a:rPr>
              <a:t>・</a:t>
            </a:r>
            <a:r>
              <a:rPr sz="1800" spc="-25" dirty="0">
                <a:solidFill>
                  <a:srgbClr val="39427A"/>
                </a:solidFill>
                <a:latin typeface="BIZ UDPGothic"/>
                <a:cs typeface="BIZ UDPGothic"/>
              </a:rPr>
              <a:t>RPD）</a:t>
            </a:r>
            <a:r>
              <a:rPr sz="1800" spc="-30" dirty="0">
                <a:solidFill>
                  <a:srgbClr val="39427A"/>
                </a:solidFill>
                <a:latin typeface="BIZ UDPGothic"/>
                <a:cs typeface="BIZ UDPGothic"/>
              </a:rPr>
              <a:t>に適用される手引を参照してください。</a:t>
            </a:r>
            <a:endParaRPr sz="1800">
              <a:latin typeface="BIZ UDPGothic"/>
              <a:cs typeface="BIZ UDPGothic"/>
            </a:endParaRPr>
          </a:p>
          <a:p>
            <a:pPr marL="97790">
              <a:lnSpc>
                <a:spcPct val="100000"/>
              </a:lnSpc>
              <a:spcBef>
                <a:spcPts val="930"/>
              </a:spcBef>
            </a:pPr>
            <a:r>
              <a:rPr sz="1800" dirty="0">
                <a:solidFill>
                  <a:srgbClr val="39427A"/>
                </a:solidFill>
                <a:latin typeface="Arial"/>
                <a:cs typeface="Arial"/>
              </a:rPr>
              <a:t>URL</a:t>
            </a:r>
            <a:r>
              <a:rPr sz="1800" spc="125" dirty="0">
                <a:solidFill>
                  <a:srgbClr val="39427A"/>
                </a:solidFill>
                <a:latin typeface="Arial"/>
                <a:cs typeface="Arial"/>
              </a:rPr>
              <a:t> </a:t>
            </a:r>
            <a:r>
              <a:rPr sz="1800" u="sng" spc="-20" dirty="0">
                <a:solidFill>
                  <a:srgbClr val="39427A"/>
                </a:solidFill>
                <a:uFill>
                  <a:solidFill>
                    <a:srgbClr val="39427A"/>
                  </a:solidFill>
                </a:uFill>
                <a:latin typeface="Arial"/>
                <a:cs typeface="Arial"/>
                <a:hlinkClick r:id="rId2"/>
              </a:rPr>
              <a:t>https://www.jsps.go.jp/j-</a:t>
            </a:r>
            <a:r>
              <a:rPr sz="1800" u="sng" spc="-10" dirty="0">
                <a:solidFill>
                  <a:srgbClr val="39427A"/>
                </a:solidFill>
                <a:uFill>
                  <a:solidFill>
                    <a:srgbClr val="39427A"/>
                  </a:solidFill>
                </a:uFill>
                <a:latin typeface="Arial"/>
                <a:cs typeface="Arial"/>
                <a:hlinkClick r:id="rId2"/>
              </a:rPr>
              <a:t>pd/pd_tebiki.html</a:t>
            </a:r>
            <a:endParaRPr sz="1800">
              <a:latin typeface="Arial"/>
              <a:cs typeface="Arial"/>
            </a:endParaRPr>
          </a:p>
        </p:txBody>
      </p:sp>
      <p:sp>
        <p:nvSpPr>
          <p:cNvPr id="7" name="object 7"/>
          <p:cNvSpPr txBox="1"/>
          <p:nvPr/>
        </p:nvSpPr>
        <p:spPr>
          <a:xfrm>
            <a:off x="674928" y="4108195"/>
            <a:ext cx="8745855" cy="1217930"/>
          </a:xfrm>
          <a:prstGeom prst="rect">
            <a:avLst/>
          </a:prstGeom>
        </p:spPr>
        <p:txBody>
          <a:bodyPr vert="horz" wrap="square" lIns="0" tIns="102235" rIns="0" bIns="0" rtlCol="0">
            <a:spAutoFit/>
          </a:bodyPr>
          <a:lstStyle/>
          <a:p>
            <a:pPr marL="12700">
              <a:lnSpc>
                <a:spcPct val="100000"/>
              </a:lnSpc>
              <a:spcBef>
                <a:spcPts val="805"/>
              </a:spcBef>
            </a:pPr>
            <a:r>
              <a:rPr sz="1800" spc="-30" dirty="0">
                <a:solidFill>
                  <a:srgbClr val="39427A"/>
                </a:solidFill>
                <a:latin typeface="BIZ UDPGothic"/>
                <a:cs typeface="BIZ UDPGothic"/>
              </a:rPr>
              <a:t>受入研究機関に雇用される</a:t>
            </a:r>
            <a:r>
              <a:rPr sz="1800" dirty="0">
                <a:solidFill>
                  <a:srgbClr val="39427A"/>
                </a:solidFill>
                <a:latin typeface="BIZ UDPGothic"/>
                <a:cs typeface="BIZ UDPGothic"/>
              </a:rPr>
              <a:t>（雇用</a:t>
            </a:r>
            <a:r>
              <a:rPr sz="1800" spc="-25" dirty="0">
                <a:solidFill>
                  <a:srgbClr val="39427A"/>
                </a:solidFill>
                <a:latin typeface="BIZ UDPGothic"/>
                <a:cs typeface="BIZ UDPGothic"/>
              </a:rPr>
              <a:t>PD</a:t>
            </a:r>
            <a:r>
              <a:rPr sz="1800" spc="-30" dirty="0">
                <a:solidFill>
                  <a:srgbClr val="39427A"/>
                </a:solidFill>
                <a:latin typeface="BIZ UDPGothic"/>
                <a:cs typeface="BIZ UDPGothic"/>
              </a:rPr>
              <a:t>等</a:t>
            </a:r>
            <a:r>
              <a:rPr sz="1800" spc="-20" dirty="0">
                <a:solidFill>
                  <a:srgbClr val="39427A"/>
                </a:solidFill>
                <a:latin typeface="BIZ UDPGothic"/>
                <a:cs typeface="BIZ UDPGothic"/>
              </a:rPr>
              <a:t>）</a:t>
            </a:r>
            <a:r>
              <a:rPr sz="1800" spc="-30" dirty="0">
                <a:solidFill>
                  <a:srgbClr val="39427A"/>
                </a:solidFill>
                <a:latin typeface="BIZ UDPGothic"/>
                <a:cs typeface="BIZ UDPGothic"/>
              </a:rPr>
              <a:t>に適用される手引を参照してください。</a:t>
            </a:r>
            <a:endParaRPr sz="1800">
              <a:latin typeface="BIZ UDPGothic"/>
              <a:cs typeface="BIZ UDPGothic"/>
            </a:endParaRPr>
          </a:p>
          <a:p>
            <a:pPr marL="12700">
              <a:lnSpc>
                <a:spcPct val="100000"/>
              </a:lnSpc>
              <a:spcBef>
                <a:spcPts val="710"/>
              </a:spcBef>
            </a:pPr>
            <a:r>
              <a:rPr sz="1800" spc="-30" dirty="0">
                <a:solidFill>
                  <a:srgbClr val="39427A"/>
                </a:solidFill>
                <a:latin typeface="BIZ UDPGothic"/>
                <a:cs typeface="BIZ UDPGothic"/>
              </a:rPr>
              <a:t>雇用条件</a:t>
            </a:r>
            <a:r>
              <a:rPr sz="1800" spc="-20" dirty="0">
                <a:solidFill>
                  <a:srgbClr val="39427A"/>
                </a:solidFill>
                <a:latin typeface="BIZ UDPGothic"/>
                <a:cs typeface="BIZ UDPGothic"/>
              </a:rPr>
              <a:t>（</a:t>
            </a:r>
            <a:r>
              <a:rPr sz="1800" spc="-30" dirty="0">
                <a:solidFill>
                  <a:srgbClr val="39427A"/>
                </a:solidFill>
                <a:latin typeface="BIZ UDPGothic"/>
                <a:cs typeface="BIZ UDPGothic"/>
              </a:rPr>
              <a:t>待遇・所定就労日・就労場所等</a:t>
            </a:r>
            <a:r>
              <a:rPr sz="1800" spc="-20" dirty="0">
                <a:solidFill>
                  <a:srgbClr val="39427A"/>
                </a:solidFill>
                <a:latin typeface="BIZ UDPGothic"/>
                <a:cs typeface="BIZ UDPGothic"/>
              </a:rPr>
              <a:t>）</a:t>
            </a:r>
            <a:r>
              <a:rPr sz="1800" spc="-35" dirty="0">
                <a:solidFill>
                  <a:srgbClr val="39427A"/>
                </a:solidFill>
                <a:latin typeface="BIZ UDPGothic"/>
                <a:cs typeface="BIZ UDPGothic"/>
              </a:rPr>
              <a:t>等も事前に受入研究機関に確認してください。</a:t>
            </a:r>
            <a:endParaRPr sz="1800">
              <a:latin typeface="BIZ UDPGothic"/>
              <a:cs typeface="BIZ UDPGothic"/>
            </a:endParaRPr>
          </a:p>
          <a:p>
            <a:pPr marL="104775">
              <a:lnSpc>
                <a:spcPct val="100000"/>
              </a:lnSpc>
              <a:spcBef>
                <a:spcPts val="1490"/>
              </a:spcBef>
            </a:pPr>
            <a:r>
              <a:rPr sz="1800" dirty="0">
                <a:solidFill>
                  <a:srgbClr val="39427A"/>
                </a:solidFill>
                <a:latin typeface="Arial"/>
                <a:cs typeface="Arial"/>
              </a:rPr>
              <a:t>URL</a:t>
            </a:r>
            <a:r>
              <a:rPr sz="1800" spc="180" dirty="0">
                <a:solidFill>
                  <a:srgbClr val="39427A"/>
                </a:solidFill>
                <a:latin typeface="Arial"/>
                <a:cs typeface="Arial"/>
              </a:rPr>
              <a:t> </a:t>
            </a:r>
            <a:r>
              <a:rPr sz="1800" u="sng" spc="-20" dirty="0">
                <a:solidFill>
                  <a:srgbClr val="39427A"/>
                </a:solidFill>
                <a:uFill>
                  <a:solidFill>
                    <a:srgbClr val="39427A"/>
                  </a:solidFill>
                </a:uFill>
                <a:latin typeface="Arial"/>
                <a:cs typeface="Arial"/>
                <a:hlinkClick r:id="rId3"/>
              </a:rPr>
              <a:t>https://www.jsps.go.jp/j-</a:t>
            </a:r>
            <a:r>
              <a:rPr sz="1800" u="sng" spc="-10" dirty="0">
                <a:solidFill>
                  <a:srgbClr val="39427A"/>
                </a:solidFill>
                <a:uFill>
                  <a:solidFill>
                    <a:srgbClr val="39427A"/>
                  </a:solidFill>
                </a:uFill>
                <a:latin typeface="Arial"/>
                <a:cs typeface="Arial"/>
                <a:hlinkClick r:id="rId3"/>
              </a:rPr>
              <a:t>pd/pd-koyou/tebiki.html</a:t>
            </a:r>
            <a:r>
              <a:rPr sz="1800" u="sng" spc="500" dirty="0">
                <a:solidFill>
                  <a:srgbClr val="39427A"/>
                </a:solidFill>
                <a:uFill>
                  <a:solidFill>
                    <a:srgbClr val="39427A"/>
                  </a:solidFill>
                </a:uFill>
                <a:latin typeface="Arial"/>
                <a:cs typeface="Arial"/>
                <a:hlinkClick r:id="rId3"/>
              </a:rPr>
              <a:t> </a:t>
            </a:r>
            <a:endParaRPr sz="18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屋内, 窓, テーブル, 鏡 が含まれている画像  自動的に生成された説明"/>
          <p:cNvPicPr/>
          <p:nvPr/>
        </p:nvPicPr>
        <p:blipFill>
          <a:blip r:embed="rId2" cstate="print"/>
          <a:stretch>
            <a:fillRect/>
          </a:stretch>
        </p:blipFill>
        <p:spPr>
          <a:xfrm>
            <a:off x="0" y="0"/>
            <a:ext cx="12192000" cy="6858000"/>
          </a:xfrm>
          <a:prstGeom prst="rect">
            <a:avLst/>
          </a:prstGeom>
        </p:spPr>
      </p:pic>
      <p:sp>
        <p:nvSpPr>
          <p:cNvPr id="3" name="object 3"/>
          <p:cNvSpPr/>
          <p:nvPr/>
        </p:nvSpPr>
        <p:spPr>
          <a:xfrm>
            <a:off x="0" y="3047"/>
            <a:ext cx="12192000" cy="6855459"/>
          </a:xfrm>
          <a:custGeom>
            <a:avLst/>
            <a:gdLst/>
            <a:ahLst/>
            <a:cxnLst/>
            <a:rect l="l" t="t" r="r" b="b"/>
            <a:pathLst>
              <a:path w="12192000" h="6855459">
                <a:moveTo>
                  <a:pt x="12192000" y="0"/>
                </a:moveTo>
                <a:lnTo>
                  <a:pt x="0" y="0"/>
                </a:lnTo>
                <a:lnTo>
                  <a:pt x="0" y="6854952"/>
                </a:lnTo>
                <a:lnTo>
                  <a:pt x="12192000" y="6854952"/>
                </a:lnTo>
                <a:lnTo>
                  <a:pt x="12192000" y="0"/>
                </a:lnTo>
                <a:close/>
              </a:path>
            </a:pathLst>
          </a:custGeom>
          <a:solidFill>
            <a:srgbClr val="39427A">
              <a:alpha val="59999"/>
            </a:srgbClr>
          </a:solidFill>
        </p:spPr>
        <p:txBody>
          <a:bodyPr wrap="square" lIns="0" tIns="0" rIns="0" bIns="0" rtlCol="0"/>
          <a:lstStyle/>
          <a:p>
            <a:endParaRPr/>
          </a:p>
        </p:txBody>
      </p:sp>
      <p:sp>
        <p:nvSpPr>
          <p:cNvPr id="4" name="object 4" descr="$PPTXTitle"/>
          <p:cNvSpPr txBox="1">
            <a:spLocks noGrp="1"/>
          </p:cNvSpPr>
          <p:nvPr>
            <p:ph type="title"/>
          </p:nvPr>
        </p:nvSpPr>
        <p:spPr>
          <a:xfrm>
            <a:off x="5040884" y="313435"/>
            <a:ext cx="2158365" cy="391160"/>
          </a:xfrm>
          <a:prstGeom prst="rect">
            <a:avLst/>
          </a:prstGeom>
        </p:spPr>
        <p:txBody>
          <a:bodyPr vert="horz" wrap="square" lIns="0" tIns="12700" rIns="0" bIns="0" rtlCol="0">
            <a:spAutoFit/>
          </a:bodyPr>
          <a:lstStyle/>
          <a:p>
            <a:pPr marL="12700">
              <a:lnSpc>
                <a:spcPct val="100000"/>
              </a:lnSpc>
              <a:spcBef>
                <a:spcPts val="100"/>
              </a:spcBef>
            </a:pPr>
            <a:r>
              <a:rPr b="1" spc="-10" dirty="0">
                <a:solidFill>
                  <a:srgbClr val="FFFFFF"/>
                </a:solidFill>
                <a:latin typeface="BIZ UDPGothic"/>
                <a:cs typeface="BIZ UDPGothic"/>
              </a:rPr>
              <a:t>お問い合わせ先</a:t>
            </a:r>
          </a:p>
        </p:txBody>
      </p:sp>
      <p:sp>
        <p:nvSpPr>
          <p:cNvPr id="5" name="object 5"/>
          <p:cNvSpPr txBox="1"/>
          <p:nvPr/>
        </p:nvSpPr>
        <p:spPr>
          <a:xfrm>
            <a:off x="2466213" y="1314703"/>
            <a:ext cx="7268209" cy="1252220"/>
          </a:xfrm>
          <a:prstGeom prst="rect">
            <a:avLst/>
          </a:prstGeom>
        </p:spPr>
        <p:txBody>
          <a:bodyPr vert="horz" wrap="square" lIns="0" tIns="13335" rIns="0" bIns="0" rtlCol="0">
            <a:spAutoFit/>
          </a:bodyPr>
          <a:lstStyle/>
          <a:p>
            <a:pPr marL="45720" marR="5080" indent="-33655">
              <a:lnSpc>
                <a:spcPct val="100000"/>
              </a:lnSpc>
              <a:spcBef>
                <a:spcPts val="105"/>
              </a:spcBef>
            </a:pPr>
            <a:r>
              <a:rPr sz="2000" spc="-15" dirty="0">
                <a:solidFill>
                  <a:srgbClr val="FFFFFF"/>
                </a:solidFill>
                <a:latin typeface="BIZ UDPGothic"/>
                <a:cs typeface="BIZ UDPGothic"/>
              </a:rPr>
              <a:t>まず募集要項及び「遵守事項及び諸手続の手引」を確認いただき、</a:t>
            </a:r>
            <a:r>
              <a:rPr sz="2000" spc="85" dirty="0">
                <a:solidFill>
                  <a:srgbClr val="FFFFFF"/>
                </a:solidFill>
                <a:latin typeface="BIZ UDPGothic"/>
                <a:cs typeface="BIZ UDPGothic"/>
              </a:rPr>
              <a:t>それでも不明な点がある場合は、担当までお問合せください。</a:t>
            </a:r>
            <a:endParaRPr sz="2000">
              <a:latin typeface="BIZ UDPGothic"/>
              <a:cs typeface="BIZ UDPGothic"/>
            </a:endParaRPr>
          </a:p>
          <a:p>
            <a:pPr>
              <a:lnSpc>
                <a:spcPct val="100000"/>
              </a:lnSpc>
              <a:spcBef>
                <a:spcPts val="570"/>
              </a:spcBef>
            </a:pPr>
            <a:endParaRPr sz="2000">
              <a:latin typeface="BIZ UDPGothic"/>
              <a:cs typeface="BIZ UDPGothic"/>
            </a:endParaRPr>
          </a:p>
          <a:p>
            <a:pPr marL="3796665">
              <a:lnSpc>
                <a:spcPct val="100000"/>
              </a:lnSpc>
              <a:spcBef>
                <a:spcPts val="5"/>
              </a:spcBef>
            </a:pPr>
            <a:r>
              <a:rPr sz="1400" b="1" dirty="0">
                <a:solidFill>
                  <a:srgbClr val="FFFFFF"/>
                </a:solidFill>
                <a:latin typeface="BIZ UDPGothic"/>
                <a:cs typeface="BIZ UDPGothic"/>
              </a:rPr>
              <a:t>特別研究員</a:t>
            </a:r>
            <a:r>
              <a:rPr sz="1400" b="1" spc="-10" dirty="0">
                <a:solidFill>
                  <a:srgbClr val="FFFFFF"/>
                </a:solidFill>
                <a:latin typeface="BIZ UDPGothic"/>
                <a:cs typeface="BIZ UDPGothic"/>
              </a:rPr>
              <a:t>（DC/PD/RPD）</a:t>
            </a:r>
            <a:endParaRPr sz="1400">
              <a:latin typeface="BIZ UDPGothic"/>
              <a:cs typeface="BIZ UDPGothic"/>
            </a:endParaRPr>
          </a:p>
        </p:txBody>
      </p:sp>
      <p:sp>
        <p:nvSpPr>
          <p:cNvPr id="6" name="object 6"/>
          <p:cNvSpPr txBox="1"/>
          <p:nvPr/>
        </p:nvSpPr>
        <p:spPr>
          <a:xfrm>
            <a:off x="6250304" y="3056890"/>
            <a:ext cx="2109470" cy="720725"/>
          </a:xfrm>
          <a:prstGeom prst="rect">
            <a:avLst/>
          </a:prstGeom>
        </p:spPr>
        <p:txBody>
          <a:bodyPr vert="horz" wrap="square" lIns="0" tIns="19685" rIns="0" bIns="0" rtlCol="0">
            <a:spAutoFit/>
          </a:bodyPr>
          <a:lstStyle/>
          <a:p>
            <a:pPr marL="12700" marR="5080">
              <a:lnSpc>
                <a:spcPct val="96000"/>
              </a:lnSpc>
              <a:spcBef>
                <a:spcPts val="155"/>
              </a:spcBef>
            </a:pPr>
            <a:r>
              <a:rPr sz="1200" dirty="0">
                <a:solidFill>
                  <a:srgbClr val="FFFFFF"/>
                </a:solidFill>
                <a:latin typeface="BIZ UDPGothic"/>
                <a:cs typeface="BIZ UDPGothic"/>
              </a:rPr>
              <a:t>人材育成事業部 研究者養成課</a:t>
            </a:r>
            <a:r>
              <a:rPr sz="1050" spc="-10" dirty="0">
                <a:solidFill>
                  <a:srgbClr val="FFFFFF"/>
                </a:solidFill>
                <a:latin typeface="BIZ UDPGothic"/>
                <a:cs typeface="BIZ UDPGothic"/>
              </a:rPr>
              <a:t>募集・採用担当</a:t>
            </a:r>
            <a:r>
              <a:rPr sz="1050" spc="-50" dirty="0">
                <a:solidFill>
                  <a:srgbClr val="FFFFFF"/>
                </a:solidFill>
                <a:latin typeface="BIZ UDPGothic"/>
                <a:cs typeface="BIZ UDPGothic"/>
              </a:rPr>
              <a:t> </a:t>
            </a:r>
            <a:r>
              <a:rPr sz="1200" spc="-10" dirty="0">
                <a:solidFill>
                  <a:srgbClr val="FFFFFF"/>
                </a:solidFill>
                <a:latin typeface="Arial"/>
                <a:cs typeface="Arial"/>
                <a:hlinkClick r:id="rId3"/>
              </a:rPr>
              <a:t>yousei2@jsps.go.jp</a:t>
            </a:r>
            <a:endParaRPr sz="1200">
              <a:latin typeface="Arial"/>
              <a:cs typeface="Arial"/>
            </a:endParaRPr>
          </a:p>
          <a:p>
            <a:pPr marL="12700">
              <a:lnSpc>
                <a:spcPct val="100000"/>
              </a:lnSpc>
            </a:pPr>
            <a:r>
              <a:rPr sz="1200" spc="-10" dirty="0">
                <a:solidFill>
                  <a:srgbClr val="FFFFFF"/>
                </a:solidFill>
                <a:latin typeface="Arial"/>
                <a:cs typeface="Arial"/>
              </a:rPr>
              <a:t>03-3263-</a:t>
            </a:r>
            <a:r>
              <a:rPr sz="1200" spc="-20" dirty="0">
                <a:solidFill>
                  <a:srgbClr val="FFFFFF"/>
                </a:solidFill>
                <a:latin typeface="Arial"/>
                <a:cs typeface="Arial"/>
              </a:rPr>
              <a:t>5070</a:t>
            </a:r>
            <a:endParaRPr sz="1200">
              <a:latin typeface="Arial"/>
              <a:cs typeface="Arial"/>
            </a:endParaRPr>
          </a:p>
        </p:txBody>
      </p:sp>
      <p:sp>
        <p:nvSpPr>
          <p:cNvPr id="7" name="object 7"/>
          <p:cNvSpPr/>
          <p:nvPr/>
        </p:nvSpPr>
        <p:spPr>
          <a:xfrm>
            <a:off x="6179820" y="2328672"/>
            <a:ext cx="50800" cy="257810"/>
          </a:xfrm>
          <a:custGeom>
            <a:avLst/>
            <a:gdLst/>
            <a:ahLst/>
            <a:cxnLst/>
            <a:rect l="l" t="t" r="r" b="b"/>
            <a:pathLst>
              <a:path w="50800" h="257810">
                <a:moveTo>
                  <a:pt x="50291" y="0"/>
                </a:moveTo>
                <a:lnTo>
                  <a:pt x="0" y="0"/>
                </a:lnTo>
                <a:lnTo>
                  <a:pt x="0" y="257555"/>
                </a:lnTo>
                <a:lnTo>
                  <a:pt x="50291" y="257555"/>
                </a:lnTo>
                <a:lnTo>
                  <a:pt x="50291" y="0"/>
                </a:lnTo>
                <a:close/>
              </a:path>
            </a:pathLst>
          </a:custGeom>
          <a:solidFill>
            <a:srgbClr val="FFFFFF"/>
          </a:solidFill>
        </p:spPr>
        <p:txBody>
          <a:bodyPr wrap="square" lIns="0" tIns="0" rIns="0" bIns="0" rtlCol="0"/>
          <a:lstStyle/>
          <a:p>
            <a:endParaRPr/>
          </a:p>
        </p:txBody>
      </p:sp>
      <p:grpSp>
        <p:nvGrpSpPr>
          <p:cNvPr id="8" name="object 8"/>
          <p:cNvGrpSpPr/>
          <p:nvPr/>
        </p:nvGrpSpPr>
        <p:grpSpPr>
          <a:xfrm>
            <a:off x="2682239" y="2276855"/>
            <a:ext cx="3312160" cy="3260090"/>
            <a:chOff x="2682239" y="2276855"/>
            <a:chExt cx="3312160" cy="3260090"/>
          </a:xfrm>
        </p:grpSpPr>
        <p:sp>
          <p:nvSpPr>
            <p:cNvPr id="9" name="object 9"/>
            <p:cNvSpPr/>
            <p:nvPr/>
          </p:nvSpPr>
          <p:spPr>
            <a:xfrm>
              <a:off x="2682239" y="2276855"/>
              <a:ext cx="3312160" cy="3260090"/>
            </a:xfrm>
            <a:custGeom>
              <a:avLst/>
              <a:gdLst/>
              <a:ahLst/>
              <a:cxnLst/>
              <a:rect l="l" t="t" r="r" b="b"/>
              <a:pathLst>
                <a:path w="3312160" h="3260090">
                  <a:moveTo>
                    <a:pt x="3311652" y="0"/>
                  </a:moveTo>
                  <a:lnTo>
                    <a:pt x="0" y="0"/>
                  </a:lnTo>
                  <a:lnTo>
                    <a:pt x="0" y="3259836"/>
                  </a:lnTo>
                  <a:lnTo>
                    <a:pt x="3311652" y="3259836"/>
                  </a:lnTo>
                  <a:lnTo>
                    <a:pt x="3311652" y="0"/>
                  </a:lnTo>
                  <a:close/>
                </a:path>
              </a:pathLst>
            </a:custGeom>
            <a:solidFill>
              <a:srgbClr val="FFFFFF">
                <a:alpha val="59606"/>
              </a:srgbClr>
            </a:solidFill>
          </p:spPr>
          <p:txBody>
            <a:bodyPr wrap="square" lIns="0" tIns="0" rIns="0" bIns="0" rtlCol="0"/>
            <a:lstStyle/>
            <a:p>
              <a:endParaRPr/>
            </a:p>
          </p:txBody>
        </p:sp>
        <p:pic>
          <p:nvPicPr>
            <p:cNvPr id="10" name="object 10"/>
            <p:cNvPicPr/>
            <p:nvPr/>
          </p:nvPicPr>
          <p:blipFill>
            <a:blip r:embed="rId4" cstate="print"/>
            <a:stretch>
              <a:fillRect/>
            </a:stretch>
          </p:blipFill>
          <p:spPr>
            <a:xfrm>
              <a:off x="2860547" y="2433827"/>
              <a:ext cx="2956560" cy="295656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559046" y="321386"/>
            <a:ext cx="3073400" cy="391795"/>
          </a:xfrm>
          <a:prstGeom prst="rect">
            <a:avLst/>
          </a:prstGeom>
        </p:spPr>
        <p:txBody>
          <a:bodyPr vert="horz" wrap="square" lIns="0" tIns="12700" rIns="0" bIns="0" rtlCol="0">
            <a:spAutoFit/>
          </a:bodyPr>
          <a:lstStyle/>
          <a:p>
            <a:pPr marL="12700">
              <a:lnSpc>
                <a:spcPct val="100000"/>
              </a:lnSpc>
              <a:spcBef>
                <a:spcPts val="100"/>
              </a:spcBef>
            </a:pPr>
            <a:r>
              <a:rPr spc="-15" dirty="0"/>
              <a:t>特別研究員事業の趣旨</a:t>
            </a:r>
          </a:p>
        </p:txBody>
      </p:sp>
      <p:sp>
        <p:nvSpPr>
          <p:cNvPr id="4" name="object 4"/>
          <p:cNvSpPr txBox="1"/>
          <p:nvPr/>
        </p:nvSpPr>
        <p:spPr>
          <a:xfrm>
            <a:off x="11232768" y="6500653"/>
            <a:ext cx="224790" cy="203835"/>
          </a:xfrm>
          <a:prstGeom prst="rect">
            <a:avLst/>
          </a:prstGeom>
        </p:spPr>
        <p:txBody>
          <a:bodyPr vert="horz" wrap="square" lIns="0" tIns="0" rIns="0" bIns="0" rtlCol="0">
            <a:spAutoFit/>
          </a:bodyPr>
          <a:lstStyle/>
          <a:p>
            <a:pPr marL="38100">
              <a:lnSpc>
                <a:spcPts val="1605"/>
              </a:lnSpc>
            </a:pPr>
            <a:r>
              <a:rPr sz="1400" spc="-50" dirty="0">
                <a:solidFill>
                  <a:srgbClr val="222321"/>
                </a:solidFill>
                <a:latin typeface="BIZ UDPGothic"/>
                <a:cs typeface="BIZ UDPGothic"/>
              </a:rPr>
              <a:t>4</a:t>
            </a:r>
            <a:endParaRPr sz="1400">
              <a:latin typeface="BIZ UDPGothic"/>
              <a:cs typeface="BIZ UDPGothic"/>
            </a:endParaRPr>
          </a:p>
        </p:txBody>
      </p:sp>
      <p:sp>
        <p:nvSpPr>
          <p:cNvPr id="3" name="object 3"/>
          <p:cNvSpPr txBox="1"/>
          <p:nvPr/>
        </p:nvSpPr>
        <p:spPr>
          <a:xfrm>
            <a:off x="726135" y="1740641"/>
            <a:ext cx="11036300" cy="3337560"/>
          </a:xfrm>
          <a:prstGeom prst="rect">
            <a:avLst/>
          </a:prstGeom>
        </p:spPr>
        <p:txBody>
          <a:bodyPr vert="horz" wrap="square" lIns="0" tIns="149225" rIns="0" bIns="0" rtlCol="0">
            <a:spAutoFit/>
          </a:bodyPr>
          <a:lstStyle/>
          <a:p>
            <a:pPr marL="583565" indent="-570865">
              <a:lnSpc>
                <a:spcPct val="100000"/>
              </a:lnSpc>
              <a:spcBef>
                <a:spcPts val="1175"/>
              </a:spcBef>
              <a:buFont typeface="Wingdings"/>
              <a:buChar char=""/>
              <a:tabLst>
                <a:tab pos="583565" algn="l"/>
              </a:tabLst>
            </a:pPr>
            <a:r>
              <a:rPr sz="1800" spc="-35" dirty="0">
                <a:solidFill>
                  <a:srgbClr val="39427A"/>
                </a:solidFill>
                <a:latin typeface="BIZ UDPGothic"/>
                <a:cs typeface="BIZ UDPGothic"/>
              </a:rPr>
              <a:t>特別研究員制度は、我が国トップクラスの優れた若手研究者に、</a:t>
            </a:r>
            <a:r>
              <a:rPr sz="1800" b="1" u="sng" dirty="0">
                <a:solidFill>
                  <a:srgbClr val="39427A"/>
                </a:solidFill>
                <a:uFill>
                  <a:solidFill>
                    <a:srgbClr val="39427A"/>
                  </a:solidFill>
                </a:uFill>
                <a:latin typeface="BIZ UDPGothic"/>
                <a:cs typeface="BIZ UDPGothic"/>
              </a:rPr>
              <a:t>自由な発想</a:t>
            </a:r>
            <a:r>
              <a:rPr sz="1800" u="none" spc="-25" dirty="0">
                <a:solidFill>
                  <a:srgbClr val="39427A"/>
                </a:solidFill>
                <a:latin typeface="BIZ UDPGothic"/>
                <a:cs typeface="BIZ UDPGothic"/>
              </a:rPr>
              <a:t>のもとに</a:t>
            </a:r>
            <a:r>
              <a:rPr sz="1800" b="1" u="sng" spc="-30" dirty="0">
                <a:solidFill>
                  <a:srgbClr val="39427A"/>
                </a:solidFill>
                <a:uFill>
                  <a:solidFill>
                    <a:srgbClr val="39427A"/>
                  </a:solidFill>
                </a:uFill>
                <a:latin typeface="BIZ UDPGothic"/>
                <a:cs typeface="BIZ UDPGothic"/>
              </a:rPr>
              <a:t>主体的に研究課題等</a:t>
            </a:r>
            <a:endParaRPr sz="1800">
              <a:latin typeface="BIZ UDPGothic"/>
              <a:cs typeface="BIZ UDPGothic"/>
            </a:endParaRPr>
          </a:p>
          <a:p>
            <a:pPr marL="584200">
              <a:lnSpc>
                <a:spcPct val="100000"/>
              </a:lnSpc>
              <a:spcBef>
                <a:spcPts val="1080"/>
              </a:spcBef>
            </a:pPr>
            <a:r>
              <a:rPr sz="1800" b="1" u="sng" spc="-10" dirty="0">
                <a:solidFill>
                  <a:srgbClr val="39427A"/>
                </a:solidFill>
                <a:uFill>
                  <a:solidFill>
                    <a:srgbClr val="39427A"/>
                  </a:solidFill>
                </a:uFill>
                <a:latin typeface="BIZ UDPGothic"/>
                <a:cs typeface="BIZ UDPGothic"/>
              </a:rPr>
              <a:t>を選び</a:t>
            </a:r>
            <a:r>
              <a:rPr sz="1800" u="none" spc="-10" dirty="0">
                <a:solidFill>
                  <a:srgbClr val="39427A"/>
                </a:solidFill>
                <a:latin typeface="BIZ UDPGothic"/>
                <a:cs typeface="BIZ UDPGothic"/>
              </a:rPr>
              <a:t>ながら</a:t>
            </a:r>
            <a:r>
              <a:rPr sz="1800" b="1" u="sng" spc="-15" dirty="0">
                <a:solidFill>
                  <a:srgbClr val="39427A"/>
                </a:solidFill>
                <a:uFill>
                  <a:solidFill>
                    <a:srgbClr val="39427A"/>
                  </a:solidFill>
                </a:uFill>
                <a:latin typeface="BIZ UDPGothic"/>
                <a:cs typeface="BIZ UDPGothic"/>
              </a:rPr>
              <a:t>研究に専念する機会を提供</a:t>
            </a:r>
            <a:r>
              <a:rPr sz="1800" u="none" spc="-15" dirty="0">
                <a:solidFill>
                  <a:srgbClr val="39427A"/>
                </a:solidFill>
                <a:latin typeface="BIZ UDPGothic"/>
                <a:cs typeface="BIZ UDPGothic"/>
              </a:rPr>
              <a:t>し、研究者の養成・確保を図る制度。</a:t>
            </a:r>
            <a:endParaRPr sz="1800">
              <a:latin typeface="BIZ UDPGothic"/>
              <a:cs typeface="BIZ UDPGothic"/>
            </a:endParaRPr>
          </a:p>
          <a:p>
            <a:pPr marL="582930" marR="98425" indent="-570865" algn="just">
              <a:lnSpc>
                <a:spcPct val="150000"/>
              </a:lnSpc>
              <a:spcBef>
                <a:spcPts val="1695"/>
              </a:spcBef>
              <a:buFont typeface="Wingdings"/>
              <a:buChar char=""/>
              <a:tabLst>
                <a:tab pos="584200" algn="l"/>
              </a:tabLst>
            </a:pPr>
            <a:r>
              <a:rPr sz="1800" spc="-15" dirty="0">
                <a:solidFill>
                  <a:srgbClr val="39427A"/>
                </a:solidFill>
                <a:latin typeface="BIZ UDPGothic"/>
                <a:cs typeface="BIZ UDPGothic"/>
              </a:rPr>
              <a:t>大学院博士課程在学者及び博士の学位取得者で優れた研究能力を有し、大学その他の研究機関で研究に	</a:t>
            </a:r>
            <a:r>
              <a:rPr sz="1800" spc="-25" dirty="0">
                <a:solidFill>
                  <a:srgbClr val="39427A"/>
                </a:solidFill>
                <a:latin typeface="BIZ UDPGothic"/>
                <a:cs typeface="BIZ UDPGothic"/>
              </a:rPr>
              <a:t>専念することを希望する者を「特別研究員」に採用し、支援を行う。</a:t>
            </a:r>
            <a:endParaRPr sz="1800">
              <a:latin typeface="BIZ UDPGothic"/>
              <a:cs typeface="BIZ UDPGothic"/>
            </a:endParaRPr>
          </a:p>
          <a:p>
            <a:pPr marL="582930" marR="5080" indent="-570865" algn="just">
              <a:lnSpc>
                <a:spcPct val="150000"/>
              </a:lnSpc>
              <a:spcBef>
                <a:spcPts val="1705"/>
              </a:spcBef>
              <a:buFont typeface="Wingdings"/>
              <a:buChar char=""/>
              <a:tabLst>
                <a:tab pos="584200" algn="l"/>
              </a:tabLst>
            </a:pPr>
            <a:r>
              <a:rPr sz="1800" spc="-35" dirty="0">
                <a:solidFill>
                  <a:srgbClr val="39427A"/>
                </a:solidFill>
                <a:latin typeface="BIZ UDPGothic"/>
                <a:cs typeface="BIZ UDPGothic"/>
              </a:rPr>
              <a:t>特別研究員制度の一環として、子育て支援や学術研究分野における男女共同参画の観点から、優れた若手	</a:t>
            </a:r>
            <a:r>
              <a:rPr sz="1800" spc="-30" dirty="0">
                <a:solidFill>
                  <a:srgbClr val="39427A"/>
                </a:solidFill>
                <a:latin typeface="BIZ UDPGothic"/>
                <a:cs typeface="BIZ UDPGothic"/>
              </a:rPr>
              <a:t>研究者が出産・育児による研究中断後に円滑に研究現場に復帰できるように支援する「特別研究員</a:t>
            </a:r>
            <a:r>
              <a:rPr sz="1800" spc="-10" dirty="0">
                <a:solidFill>
                  <a:srgbClr val="39427A"/>
                </a:solidFill>
                <a:latin typeface="Arial"/>
                <a:cs typeface="Arial"/>
              </a:rPr>
              <a:t>-</a:t>
            </a:r>
            <a:r>
              <a:rPr sz="1800" spc="-30" dirty="0">
                <a:solidFill>
                  <a:srgbClr val="39427A"/>
                </a:solidFill>
                <a:latin typeface="BIZ UDPGothic"/>
                <a:cs typeface="BIZ UDPGothic"/>
              </a:rPr>
              <a:t>ＲＰＤ」	を平成１８年度に創設。</a:t>
            </a:r>
            <a:endParaRPr sz="1800">
              <a:latin typeface="BIZ UDPGothic"/>
              <a:cs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57294" y="321386"/>
            <a:ext cx="3677285" cy="391795"/>
          </a:xfrm>
          <a:prstGeom prst="rect">
            <a:avLst/>
          </a:prstGeom>
        </p:spPr>
        <p:txBody>
          <a:bodyPr vert="horz" wrap="square" lIns="0" tIns="12700" rIns="0" bIns="0" rtlCol="0">
            <a:spAutoFit/>
          </a:bodyPr>
          <a:lstStyle/>
          <a:p>
            <a:pPr marL="12700">
              <a:lnSpc>
                <a:spcPct val="100000"/>
              </a:lnSpc>
              <a:spcBef>
                <a:spcPts val="100"/>
              </a:spcBef>
            </a:pPr>
            <a:r>
              <a:rPr spc="-15" dirty="0"/>
              <a:t>特別研究員事業の主な沿革</a:t>
            </a:r>
          </a:p>
        </p:txBody>
      </p:sp>
      <p:sp>
        <p:nvSpPr>
          <p:cNvPr id="4" name="object 4"/>
          <p:cNvSpPr txBox="1"/>
          <p:nvPr/>
        </p:nvSpPr>
        <p:spPr>
          <a:xfrm>
            <a:off x="11232768" y="6500653"/>
            <a:ext cx="224790" cy="203835"/>
          </a:xfrm>
          <a:prstGeom prst="rect">
            <a:avLst/>
          </a:prstGeom>
        </p:spPr>
        <p:txBody>
          <a:bodyPr vert="horz" wrap="square" lIns="0" tIns="0" rIns="0" bIns="0" rtlCol="0">
            <a:spAutoFit/>
          </a:bodyPr>
          <a:lstStyle/>
          <a:p>
            <a:pPr marL="38100">
              <a:lnSpc>
                <a:spcPts val="1605"/>
              </a:lnSpc>
            </a:pPr>
            <a:r>
              <a:rPr sz="1400" spc="-50" dirty="0">
                <a:solidFill>
                  <a:srgbClr val="222321"/>
                </a:solidFill>
                <a:latin typeface="BIZ UDPGothic"/>
                <a:cs typeface="BIZ UDPGothic"/>
              </a:rPr>
              <a:t>5</a:t>
            </a:r>
            <a:endParaRPr sz="1400">
              <a:latin typeface="BIZ UDPGothic"/>
              <a:cs typeface="BIZ UDPGothic"/>
            </a:endParaRPr>
          </a:p>
        </p:txBody>
      </p:sp>
      <p:graphicFrame>
        <p:nvGraphicFramePr>
          <p:cNvPr id="3" name="object 3"/>
          <p:cNvGraphicFramePr>
            <a:graphicFrameLocks noGrp="1"/>
          </p:cNvGraphicFramePr>
          <p:nvPr/>
        </p:nvGraphicFramePr>
        <p:xfrm>
          <a:off x="925931" y="1257326"/>
          <a:ext cx="9664064" cy="4324346"/>
        </p:xfrm>
        <a:graphic>
          <a:graphicData uri="http://schemas.openxmlformats.org/drawingml/2006/table">
            <a:tbl>
              <a:tblPr firstRow="1" bandRow="1">
                <a:tableStyleId>{2D5ABB26-0587-4C30-8999-92F81FD0307C}</a:tableStyleId>
              </a:tblPr>
              <a:tblGrid>
                <a:gridCol w="2649855">
                  <a:extLst>
                    <a:ext uri="{9D8B030D-6E8A-4147-A177-3AD203B41FA5}">
                      <a16:colId xmlns:a16="http://schemas.microsoft.com/office/drawing/2014/main" val="20000"/>
                    </a:ext>
                  </a:extLst>
                </a:gridCol>
                <a:gridCol w="7014209">
                  <a:extLst>
                    <a:ext uri="{9D8B030D-6E8A-4147-A177-3AD203B41FA5}">
                      <a16:colId xmlns:a16="http://schemas.microsoft.com/office/drawing/2014/main" val="20001"/>
                    </a:ext>
                  </a:extLst>
                </a:gridCol>
              </a:tblGrid>
              <a:tr h="539115">
                <a:tc>
                  <a:txBody>
                    <a:bodyPr/>
                    <a:lstStyle/>
                    <a:p>
                      <a:pPr marL="31750">
                        <a:lnSpc>
                          <a:spcPts val="1945"/>
                        </a:lnSpc>
                      </a:pPr>
                      <a:r>
                        <a:rPr sz="1800" spc="55" dirty="0">
                          <a:solidFill>
                            <a:srgbClr val="39427A"/>
                          </a:solidFill>
                          <a:latin typeface="BIZ UDPGothic"/>
                          <a:cs typeface="BIZ UDPGothic"/>
                        </a:rPr>
                        <a:t>昭和</a:t>
                      </a:r>
                      <a:r>
                        <a:rPr sz="1800" spc="50" dirty="0">
                          <a:solidFill>
                            <a:srgbClr val="39427A"/>
                          </a:solidFill>
                          <a:latin typeface="BIZ UDPGothic"/>
                          <a:cs typeface="BIZ UDPGothic"/>
                        </a:rPr>
                        <a:t>34(1959</a:t>
                      </a:r>
                      <a:r>
                        <a:rPr sz="1800" spc="40" dirty="0">
                          <a:solidFill>
                            <a:srgbClr val="39427A"/>
                          </a:solidFill>
                          <a:latin typeface="BIZ UDPGothic"/>
                          <a:cs typeface="BIZ UDPGothic"/>
                        </a:rPr>
                        <a:t>)年度</a:t>
                      </a:r>
                      <a:endParaRPr sz="1800">
                        <a:latin typeface="BIZ UDPGothic"/>
                        <a:cs typeface="BIZ UDPGothic"/>
                      </a:endParaRPr>
                    </a:p>
                  </a:txBody>
                  <a:tcPr marL="0" marR="0" marT="0" marB="0"/>
                </a:tc>
                <a:tc>
                  <a:txBody>
                    <a:bodyPr/>
                    <a:lstStyle/>
                    <a:p>
                      <a:pPr marL="374650">
                        <a:lnSpc>
                          <a:spcPts val="1935"/>
                        </a:lnSpc>
                      </a:pPr>
                      <a:r>
                        <a:rPr sz="1800" spc="-10" dirty="0">
                          <a:solidFill>
                            <a:srgbClr val="39427A"/>
                          </a:solidFill>
                          <a:latin typeface="BIZ UDPGothic"/>
                          <a:cs typeface="BIZ UDPGothic"/>
                        </a:rPr>
                        <a:t>奨励研究生事業創設</a:t>
                      </a:r>
                      <a:endParaRPr sz="1800">
                        <a:latin typeface="BIZ UDPGothic"/>
                        <a:cs typeface="BIZ UDPGothic"/>
                      </a:endParaRPr>
                    </a:p>
                    <a:p>
                      <a:pPr marL="374650">
                        <a:lnSpc>
                          <a:spcPts val="1670"/>
                        </a:lnSpc>
                      </a:pPr>
                      <a:r>
                        <a:rPr sz="1400" dirty="0">
                          <a:solidFill>
                            <a:srgbClr val="39427A"/>
                          </a:solidFill>
                          <a:latin typeface="BIZ UDPGothic"/>
                          <a:cs typeface="BIZ UDPGothic"/>
                        </a:rPr>
                        <a:t>（</a:t>
                      </a:r>
                      <a:r>
                        <a:rPr sz="1400" spc="-5" dirty="0">
                          <a:solidFill>
                            <a:srgbClr val="39427A"/>
                          </a:solidFill>
                          <a:latin typeface="BIZ UDPGothic"/>
                          <a:cs typeface="BIZ UDPGothic"/>
                        </a:rPr>
                        <a:t>昭和</a:t>
                      </a:r>
                      <a:r>
                        <a:rPr sz="1400" spc="-10" dirty="0">
                          <a:solidFill>
                            <a:srgbClr val="39427A"/>
                          </a:solidFill>
                          <a:latin typeface="BIZ UDPGothic"/>
                          <a:cs typeface="BIZ UDPGothic"/>
                        </a:rPr>
                        <a:t>43(1968)</a:t>
                      </a:r>
                      <a:r>
                        <a:rPr sz="1400" spc="15" dirty="0">
                          <a:solidFill>
                            <a:srgbClr val="39427A"/>
                          </a:solidFill>
                          <a:latin typeface="BIZ UDPGothic"/>
                          <a:cs typeface="BIZ UDPGothic"/>
                        </a:rPr>
                        <a:t>年度 奨励研究員事業に改称</a:t>
                      </a:r>
                      <a:r>
                        <a:rPr sz="1400" spc="-50" dirty="0">
                          <a:solidFill>
                            <a:srgbClr val="39427A"/>
                          </a:solidFill>
                          <a:latin typeface="BIZ UDPGothic"/>
                          <a:cs typeface="BIZ UDPGothic"/>
                        </a:rPr>
                        <a:t>）</a:t>
                      </a:r>
                      <a:endParaRPr sz="1400">
                        <a:latin typeface="BIZ UDPGothic"/>
                        <a:cs typeface="BIZ UDPGothic"/>
                      </a:endParaRPr>
                    </a:p>
                  </a:txBody>
                  <a:tcPr marL="0" marR="0" marT="0" marB="0"/>
                </a:tc>
                <a:extLst>
                  <a:ext uri="{0D108BD9-81ED-4DB2-BD59-A6C34878D82A}">
                    <a16:rowId xmlns:a16="http://schemas.microsoft.com/office/drawing/2014/main" val="10000"/>
                  </a:ext>
                </a:extLst>
              </a:tr>
              <a:tr h="649605">
                <a:tc>
                  <a:txBody>
                    <a:bodyPr/>
                    <a:lstStyle/>
                    <a:p>
                      <a:pPr marL="31750">
                        <a:lnSpc>
                          <a:spcPct val="100000"/>
                        </a:lnSpc>
                        <a:spcBef>
                          <a:spcPts val="540"/>
                        </a:spcBef>
                      </a:pPr>
                      <a:r>
                        <a:rPr sz="1800" b="1" spc="25" dirty="0">
                          <a:solidFill>
                            <a:srgbClr val="39427A"/>
                          </a:solidFill>
                          <a:latin typeface="BIZ UDPGothic"/>
                          <a:cs typeface="BIZ UDPGothic"/>
                        </a:rPr>
                        <a:t>昭和</a:t>
                      </a:r>
                      <a:r>
                        <a:rPr sz="1800" b="1" spc="45" dirty="0">
                          <a:solidFill>
                            <a:srgbClr val="39427A"/>
                          </a:solidFill>
                          <a:latin typeface="BIZ UDPGothic"/>
                          <a:cs typeface="BIZ UDPGothic"/>
                        </a:rPr>
                        <a:t>60(1985</a:t>
                      </a:r>
                      <a:r>
                        <a:rPr sz="1800" b="1" spc="-5" dirty="0">
                          <a:solidFill>
                            <a:srgbClr val="39427A"/>
                          </a:solidFill>
                          <a:latin typeface="BIZ UDPGothic"/>
                          <a:cs typeface="BIZ UDPGothic"/>
                        </a:rPr>
                        <a:t>)年度</a:t>
                      </a:r>
                      <a:endParaRPr sz="1800">
                        <a:latin typeface="BIZ UDPGothic"/>
                        <a:cs typeface="BIZ UDPGothic"/>
                      </a:endParaRPr>
                    </a:p>
                  </a:txBody>
                  <a:tcPr marL="0" marR="0" marT="68580" marB="0"/>
                </a:tc>
                <a:tc>
                  <a:txBody>
                    <a:bodyPr/>
                    <a:lstStyle/>
                    <a:p>
                      <a:pPr marL="374650">
                        <a:lnSpc>
                          <a:spcPts val="2150"/>
                        </a:lnSpc>
                        <a:spcBef>
                          <a:spcPts val="540"/>
                        </a:spcBef>
                      </a:pPr>
                      <a:r>
                        <a:rPr sz="1800" b="1" spc="-5" dirty="0">
                          <a:solidFill>
                            <a:srgbClr val="39427A"/>
                          </a:solidFill>
                          <a:latin typeface="BIZ UDPGothic"/>
                          <a:cs typeface="BIZ UDPGothic"/>
                        </a:rPr>
                        <a:t>特別研究員事業の創設</a:t>
                      </a:r>
                      <a:endParaRPr sz="1800">
                        <a:latin typeface="BIZ UDPGothic"/>
                        <a:cs typeface="BIZ UDPGothic"/>
                      </a:endParaRPr>
                    </a:p>
                    <a:p>
                      <a:pPr marL="374650">
                        <a:lnSpc>
                          <a:spcPts val="1670"/>
                        </a:lnSpc>
                      </a:pPr>
                      <a:r>
                        <a:rPr sz="1400" dirty="0">
                          <a:solidFill>
                            <a:srgbClr val="39427A"/>
                          </a:solidFill>
                          <a:latin typeface="BIZ UDPGothic"/>
                          <a:cs typeface="BIZ UDPGothic"/>
                        </a:rPr>
                        <a:t>（</a:t>
                      </a:r>
                      <a:r>
                        <a:rPr sz="1400" spc="-10" dirty="0">
                          <a:solidFill>
                            <a:srgbClr val="39427A"/>
                          </a:solidFill>
                          <a:latin typeface="BIZ UDPGothic"/>
                          <a:cs typeface="BIZ UDPGothic"/>
                        </a:rPr>
                        <a:t>奨励研究員事業から移行）</a:t>
                      </a:r>
                      <a:r>
                        <a:rPr sz="1400" spc="-15" dirty="0">
                          <a:solidFill>
                            <a:srgbClr val="39427A"/>
                          </a:solidFill>
                          <a:latin typeface="BIZ UDPGothic"/>
                          <a:cs typeface="BIZ UDPGothic"/>
                        </a:rPr>
                        <a:t>※奨励研究員事業は昭和</a:t>
                      </a:r>
                      <a:r>
                        <a:rPr sz="1400" spc="-10" dirty="0">
                          <a:solidFill>
                            <a:srgbClr val="39427A"/>
                          </a:solidFill>
                          <a:latin typeface="BIZ UDPGothic"/>
                          <a:cs typeface="BIZ UDPGothic"/>
                        </a:rPr>
                        <a:t>61(1986</a:t>
                      </a:r>
                      <a:r>
                        <a:rPr sz="1400" spc="-20" dirty="0">
                          <a:solidFill>
                            <a:srgbClr val="39427A"/>
                          </a:solidFill>
                          <a:latin typeface="BIZ UDPGothic"/>
                          <a:cs typeface="BIZ UDPGothic"/>
                        </a:rPr>
                        <a:t>)年度以降は募集せず</a:t>
                      </a:r>
                      <a:endParaRPr sz="1400">
                        <a:latin typeface="BIZ UDPGothic"/>
                        <a:cs typeface="BIZ UDPGothic"/>
                      </a:endParaRPr>
                    </a:p>
                  </a:txBody>
                  <a:tcPr marL="0" marR="0" marT="68580" marB="0"/>
                </a:tc>
                <a:extLst>
                  <a:ext uri="{0D108BD9-81ED-4DB2-BD59-A6C34878D82A}">
                    <a16:rowId xmlns:a16="http://schemas.microsoft.com/office/drawing/2014/main" val="10001"/>
                  </a:ext>
                </a:extLst>
              </a:tr>
              <a:tr h="435609">
                <a:tc>
                  <a:txBody>
                    <a:bodyPr/>
                    <a:lstStyle/>
                    <a:p>
                      <a:pPr marL="31750">
                        <a:lnSpc>
                          <a:spcPct val="100000"/>
                        </a:lnSpc>
                        <a:spcBef>
                          <a:spcPts val="650"/>
                        </a:spcBef>
                        <a:tabLst>
                          <a:tab pos="677545" algn="l"/>
                        </a:tabLst>
                      </a:pPr>
                      <a:r>
                        <a:rPr sz="1800" spc="95" dirty="0">
                          <a:solidFill>
                            <a:srgbClr val="39427A"/>
                          </a:solidFill>
                          <a:latin typeface="BIZ UDPGothic"/>
                          <a:cs typeface="BIZ UDPGothic"/>
                        </a:rPr>
                        <a:t>平</a:t>
                      </a:r>
                      <a:r>
                        <a:rPr sz="1800" spc="-50" dirty="0">
                          <a:solidFill>
                            <a:srgbClr val="39427A"/>
                          </a:solidFill>
                          <a:latin typeface="BIZ UDPGothic"/>
                          <a:cs typeface="BIZ UDPGothic"/>
                        </a:rPr>
                        <a:t>成</a:t>
                      </a:r>
                      <a:r>
                        <a:rPr sz="1800" dirty="0">
                          <a:solidFill>
                            <a:srgbClr val="39427A"/>
                          </a:solidFill>
                          <a:latin typeface="BIZ UDPGothic"/>
                          <a:cs typeface="BIZ UDPGothic"/>
                        </a:rPr>
                        <a:t>	</a:t>
                      </a:r>
                      <a:r>
                        <a:rPr sz="1800" spc="80" dirty="0">
                          <a:solidFill>
                            <a:srgbClr val="39427A"/>
                          </a:solidFill>
                          <a:latin typeface="BIZ UDPGothic"/>
                          <a:cs typeface="BIZ UDPGothic"/>
                        </a:rPr>
                        <a:t>３(1991)</a:t>
                      </a:r>
                      <a:r>
                        <a:rPr sz="1800" spc="95" dirty="0">
                          <a:solidFill>
                            <a:srgbClr val="39427A"/>
                          </a:solidFill>
                          <a:latin typeface="BIZ UDPGothic"/>
                          <a:cs typeface="BIZ UDPGothic"/>
                        </a:rPr>
                        <a:t>年</a:t>
                      </a:r>
                      <a:r>
                        <a:rPr sz="1800" spc="45" dirty="0">
                          <a:solidFill>
                            <a:srgbClr val="39427A"/>
                          </a:solidFill>
                          <a:latin typeface="BIZ UDPGothic"/>
                          <a:cs typeface="BIZ UDPGothic"/>
                        </a:rPr>
                        <a:t>度</a:t>
                      </a:r>
                      <a:endParaRPr sz="1800">
                        <a:latin typeface="BIZ UDPGothic"/>
                        <a:cs typeface="BIZ UDPGothic"/>
                      </a:endParaRPr>
                    </a:p>
                  </a:txBody>
                  <a:tcPr marL="0" marR="0" marT="82550" marB="0"/>
                </a:tc>
                <a:tc>
                  <a:txBody>
                    <a:bodyPr/>
                    <a:lstStyle/>
                    <a:p>
                      <a:pPr marL="374650">
                        <a:lnSpc>
                          <a:spcPct val="100000"/>
                        </a:lnSpc>
                        <a:spcBef>
                          <a:spcPts val="650"/>
                        </a:spcBef>
                      </a:pPr>
                      <a:r>
                        <a:rPr sz="1800" cap="small" spc="-25" dirty="0">
                          <a:solidFill>
                            <a:srgbClr val="39427A"/>
                          </a:solidFill>
                          <a:latin typeface="BIZ UDPGothic"/>
                          <a:cs typeface="BIZ UDPGothic"/>
                        </a:rPr>
                        <a:t>DC1</a:t>
                      </a:r>
                      <a:r>
                        <a:rPr sz="1800" cap="small" dirty="0">
                          <a:solidFill>
                            <a:srgbClr val="39427A"/>
                          </a:solidFill>
                          <a:latin typeface="BIZ UDPGothic"/>
                          <a:cs typeface="BIZ UDPGothic"/>
                        </a:rPr>
                        <a:t>の創設</a:t>
                      </a:r>
                      <a:r>
                        <a:rPr sz="1800" cap="small" spc="-204" dirty="0">
                          <a:solidFill>
                            <a:srgbClr val="39427A"/>
                          </a:solidFill>
                          <a:latin typeface="BIZ UDPGothic"/>
                          <a:cs typeface="BIZ UDPGothic"/>
                        </a:rPr>
                        <a:t>（</a:t>
                      </a:r>
                      <a:r>
                        <a:rPr sz="1800" cap="small" spc="-409" dirty="0">
                          <a:solidFill>
                            <a:srgbClr val="39427A"/>
                          </a:solidFill>
                          <a:latin typeface="BIZ UDPGothic"/>
                          <a:cs typeface="BIZ UDPGothic"/>
                        </a:rPr>
                        <a:t>それまでは現在の</a:t>
                      </a:r>
                      <a:r>
                        <a:rPr sz="1800" cap="small" spc="-110" dirty="0">
                          <a:solidFill>
                            <a:srgbClr val="39427A"/>
                          </a:solidFill>
                          <a:latin typeface="BIZ UDPGothic"/>
                          <a:cs typeface="BIZ UDPGothic"/>
                        </a:rPr>
                        <a:t>dc2,pd</a:t>
                      </a:r>
                      <a:r>
                        <a:rPr sz="1800" cap="small" spc="-405" dirty="0">
                          <a:solidFill>
                            <a:srgbClr val="39427A"/>
                          </a:solidFill>
                          <a:latin typeface="BIZ UDPGothic"/>
                          <a:cs typeface="BIZ UDPGothic"/>
                        </a:rPr>
                        <a:t>のみ</a:t>
                      </a:r>
                      <a:r>
                        <a:rPr sz="1800" cap="small" spc="-50" dirty="0">
                          <a:solidFill>
                            <a:srgbClr val="39427A"/>
                          </a:solidFill>
                          <a:latin typeface="BIZ UDPGothic"/>
                          <a:cs typeface="BIZ UDPGothic"/>
                        </a:rPr>
                        <a:t>）</a:t>
                      </a:r>
                      <a:endParaRPr sz="1800">
                        <a:latin typeface="BIZ UDPGothic"/>
                        <a:cs typeface="BIZ UDPGothic"/>
                      </a:endParaRPr>
                    </a:p>
                  </a:txBody>
                  <a:tcPr marL="0" marR="0" marT="82550" marB="0"/>
                </a:tc>
                <a:extLst>
                  <a:ext uri="{0D108BD9-81ED-4DB2-BD59-A6C34878D82A}">
                    <a16:rowId xmlns:a16="http://schemas.microsoft.com/office/drawing/2014/main" val="10002"/>
                  </a:ext>
                </a:extLst>
              </a:tr>
              <a:tr h="423545">
                <a:tc>
                  <a:txBody>
                    <a:bodyPr/>
                    <a:lstStyle/>
                    <a:p>
                      <a:pPr marL="31750">
                        <a:lnSpc>
                          <a:spcPct val="100000"/>
                        </a:lnSpc>
                        <a:spcBef>
                          <a:spcPts val="550"/>
                        </a:spcBef>
                      </a:pPr>
                      <a:r>
                        <a:rPr sz="1800" spc="55" dirty="0">
                          <a:solidFill>
                            <a:srgbClr val="39427A"/>
                          </a:solidFill>
                          <a:latin typeface="BIZ UDPGothic"/>
                          <a:cs typeface="BIZ UDPGothic"/>
                        </a:rPr>
                        <a:t>平成</a:t>
                      </a:r>
                      <a:r>
                        <a:rPr sz="1800" spc="50" dirty="0">
                          <a:solidFill>
                            <a:srgbClr val="39427A"/>
                          </a:solidFill>
                          <a:latin typeface="BIZ UDPGothic"/>
                          <a:cs typeface="BIZ UDPGothic"/>
                        </a:rPr>
                        <a:t>14(2002</a:t>
                      </a:r>
                      <a:r>
                        <a:rPr sz="1800" spc="35" dirty="0">
                          <a:solidFill>
                            <a:srgbClr val="39427A"/>
                          </a:solidFill>
                          <a:latin typeface="BIZ UDPGothic"/>
                          <a:cs typeface="BIZ UDPGothic"/>
                        </a:rPr>
                        <a:t>)年度</a:t>
                      </a:r>
                      <a:endParaRPr sz="1800">
                        <a:latin typeface="BIZ UDPGothic"/>
                        <a:cs typeface="BIZ UDPGothic"/>
                      </a:endParaRPr>
                    </a:p>
                  </a:txBody>
                  <a:tcPr marL="0" marR="0" marT="69850" marB="0"/>
                </a:tc>
                <a:tc>
                  <a:txBody>
                    <a:bodyPr/>
                    <a:lstStyle/>
                    <a:p>
                      <a:pPr marL="374650">
                        <a:lnSpc>
                          <a:spcPct val="100000"/>
                        </a:lnSpc>
                        <a:spcBef>
                          <a:spcPts val="550"/>
                        </a:spcBef>
                      </a:pPr>
                      <a:r>
                        <a:rPr sz="1800" spc="-20" dirty="0">
                          <a:solidFill>
                            <a:srgbClr val="39427A"/>
                          </a:solidFill>
                          <a:latin typeface="BIZ UDPGothic"/>
                          <a:cs typeface="BIZ UDPGothic"/>
                        </a:rPr>
                        <a:t>SPD</a:t>
                      </a:r>
                      <a:r>
                        <a:rPr sz="1800" spc="-25" dirty="0">
                          <a:solidFill>
                            <a:srgbClr val="39427A"/>
                          </a:solidFill>
                          <a:latin typeface="BIZ UDPGothic"/>
                          <a:cs typeface="BIZ UDPGothic"/>
                        </a:rPr>
                        <a:t>の創設</a:t>
                      </a:r>
                      <a:endParaRPr sz="1800">
                        <a:latin typeface="BIZ UDPGothic"/>
                        <a:cs typeface="BIZ UDPGothic"/>
                      </a:endParaRPr>
                    </a:p>
                  </a:txBody>
                  <a:tcPr marL="0" marR="0" marT="69850" marB="0"/>
                </a:tc>
                <a:extLst>
                  <a:ext uri="{0D108BD9-81ED-4DB2-BD59-A6C34878D82A}">
                    <a16:rowId xmlns:a16="http://schemas.microsoft.com/office/drawing/2014/main" val="10003"/>
                  </a:ext>
                </a:extLst>
              </a:tr>
              <a:tr h="422909">
                <a:tc>
                  <a:txBody>
                    <a:bodyPr/>
                    <a:lstStyle/>
                    <a:p>
                      <a:pPr marL="31750">
                        <a:lnSpc>
                          <a:spcPct val="100000"/>
                        </a:lnSpc>
                        <a:spcBef>
                          <a:spcPts val="550"/>
                        </a:spcBef>
                      </a:pPr>
                      <a:r>
                        <a:rPr sz="1800" spc="55" dirty="0">
                          <a:solidFill>
                            <a:srgbClr val="39427A"/>
                          </a:solidFill>
                          <a:latin typeface="BIZ UDPGothic"/>
                          <a:cs typeface="BIZ UDPGothic"/>
                        </a:rPr>
                        <a:t>平成</a:t>
                      </a:r>
                      <a:r>
                        <a:rPr sz="1800" spc="50" dirty="0">
                          <a:solidFill>
                            <a:srgbClr val="39427A"/>
                          </a:solidFill>
                          <a:latin typeface="BIZ UDPGothic"/>
                          <a:cs typeface="BIZ UDPGothic"/>
                        </a:rPr>
                        <a:t>18(2006</a:t>
                      </a:r>
                      <a:r>
                        <a:rPr sz="1800" spc="40" dirty="0">
                          <a:solidFill>
                            <a:srgbClr val="39427A"/>
                          </a:solidFill>
                          <a:latin typeface="BIZ UDPGothic"/>
                          <a:cs typeface="BIZ UDPGothic"/>
                        </a:rPr>
                        <a:t>)年度</a:t>
                      </a:r>
                      <a:endParaRPr sz="1800">
                        <a:latin typeface="BIZ UDPGothic"/>
                        <a:cs typeface="BIZ UDPGothic"/>
                      </a:endParaRPr>
                    </a:p>
                  </a:txBody>
                  <a:tcPr marL="0" marR="0" marT="69850" marB="0"/>
                </a:tc>
                <a:tc>
                  <a:txBody>
                    <a:bodyPr/>
                    <a:lstStyle/>
                    <a:p>
                      <a:pPr marL="374650">
                        <a:lnSpc>
                          <a:spcPct val="100000"/>
                        </a:lnSpc>
                        <a:spcBef>
                          <a:spcPts val="550"/>
                        </a:spcBef>
                      </a:pPr>
                      <a:r>
                        <a:rPr sz="1800" spc="-25" dirty="0">
                          <a:solidFill>
                            <a:srgbClr val="39427A"/>
                          </a:solidFill>
                          <a:latin typeface="BIZ UDPGothic"/>
                          <a:cs typeface="BIZ UDPGothic"/>
                        </a:rPr>
                        <a:t>RPD</a:t>
                      </a:r>
                      <a:r>
                        <a:rPr sz="1800" spc="-20" dirty="0">
                          <a:solidFill>
                            <a:srgbClr val="39427A"/>
                          </a:solidFill>
                          <a:latin typeface="BIZ UDPGothic"/>
                          <a:cs typeface="BIZ UDPGothic"/>
                        </a:rPr>
                        <a:t>の創設</a:t>
                      </a:r>
                      <a:endParaRPr sz="1800">
                        <a:latin typeface="BIZ UDPGothic"/>
                        <a:cs typeface="BIZ UDPGothic"/>
                      </a:endParaRPr>
                    </a:p>
                  </a:txBody>
                  <a:tcPr marL="0" marR="0" marT="69850" marB="0"/>
                </a:tc>
                <a:extLst>
                  <a:ext uri="{0D108BD9-81ED-4DB2-BD59-A6C34878D82A}">
                    <a16:rowId xmlns:a16="http://schemas.microsoft.com/office/drawing/2014/main" val="10004"/>
                  </a:ext>
                </a:extLst>
              </a:tr>
              <a:tr h="422909">
                <a:tc>
                  <a:txBody>
                    <a:bodyPr/>
                    <a:lstStyle/>
                    <a:p>
                      <a:pPr marL="31750">
                        <a:lnSpc>
                          <a:spcPct val="100000"/>
                        </a:lnSpc>
                        <a:spcBef>
                          <a:spcPts val="550"/>
                        </a:spcBef>
                        <a:tabLst>
                          <a:tab pos="654685" algn="l"/>
                        </a:tabLst>
                      </a:pPr>
                      <a:r>
                        <a:rPr sz="1800" dirty="0">
                          <a:solidFill>
                            <a:srgbClr val="39427A"/>
                          </a:solidFill>
                          <a:latin typeface="BIZ UDPGothic"/>
                          <a:cs typeface="BIZ UDPGothic"/>
                        </a:rPr>
                        <a:t>令</a:t>
                      </a:r>
                      <a:r>
                        <a:rPr sz="1800" spc="-50" dirty="0">
                          <a:solidFill>
                            <a:srgbClr val="39427A"/>
                          </a:solidFill>
                          <a:latin typeface="BIZ UDPGothic"/>
                          <a:cs typeface="BIZ UDPGothic"/>
                        </a:rPr>
                        <a:t>和</a:t>
                      </a:r>
                      <a:r>
                        <a:rPr sz="1800" dirty="0">
                          <a:solidFill>
                            <a:srgbClr val="39427A"/>
                          </a:solidFill>
                          <a:latin typeface="BIZ UDPGothic"/>
                          <a:cs typeface="BIZ UDPGothic"/>
                        </a:rPr>
                        <a:t>	元(2019)年</a:t>
                      </a:r>
                      <a:r>
                        <a:rPr sz="1800" spc="-50" dirty="0">
                          <a:solidFill>
                            <a:srgbClr val="39427A"/>
                          </a:solidFill>
                          <a:latin typeface="BIZ UDPGothic"/>
                          <a:cs typeface="BIZ UDPGothic"/>
                        </a:rPr>
                        <a:t>度</a:t>
                      </a:r>
                      <a:endParaRPr sz="1800">
                        <a:latin typeface="BIZ UDPGothic"/>
                        <a:cs typeface="BIZ UDPGothic"/>
                      </a:endParaRPr>
                    </a:p>
                  </a:txBody>
                  <a:tcPr marL="0" marR="0" marT="69850" marB="0"/>
                </a:tc>
                <a:tc>
                  <a:txBody>
                    <a:bodyPr/>
                    <a:lstStyle/>
                    <a:p>
                      <a:pPr marL="374650">
                        <a:lnSpc>
                          <a:spcPct val="100000"/>
                        </a:lnSpc>
                        <a:spcBef>
                          <a:spcPts val="550"/>
                        </a:spcBef>
                      </a:pPr>
                      <a:r>
                        <a:rPr sz="1800" spc="-20" dirty="0">
                          <a:solidFill>
                            <a:srgbClr val="39427A"/>
                          </a:solidFill>
                          <a:latin typeface="BIZ UDPGothic"/>
                          <a:cs typeface="BIZ UDPGothic"/>
                        </a:rPr>
                        <a:t>CPD（</a:t>
                      </a:r>
                      <a:r>
                        <a:rPr sz="1800" dirty="0">
                          <a:solidFill>
                            <a:srgbClr val="39427A"/>
                          </a:solidFill>
                          <a:latin typeface="BIZ UDPGothic"/>
                          <a:cs typeface="BIZ UDPGothic"/>
                        </a:rPr>
                        <a:t>国際競争力強化研究員）</a:t>
                      </a:r>
                      <a:r>
                        <a:rPr sz="1800" spc="-20" dirty="0">
                          <a:solidFill>
                            <a:srgbClr val="39427A"/>
                          </a:solidFill>
                          <a:latin typeface="BIZ UDPGothic"/>
                          <a:cs typeface="BIZ UDPGothic"/>
                        </a:rPr>
                        <a:t>の創設</a:t>
                      </a:r>
                      <a:endParaRPr sz="1800">
                        <a:latin typeface="BIZ UDPGothic"/>
                        <a:cs typeface="BIZ UDPGothic"/>
                      </a:endParaRPr>
                    </a:p>
                  </a:txBody>
                  <a:tcPr marL="0" marR="0" marT="69850" marB="0"/>
                </a:tc>
                <a:extLst>
                  <a:ext uri="{0D108BD9-81ED-4DB2-BD59-A6C34878D82A}">
                    <a16:rowId xmlns:a16="http://schemas.microsoft.com/office/drawing/2014/main" val="10005"/>
                  </a:ext>
                </a:extLst>
              </a:tr>
              <a:tr h="422909">
                <a:tc>
                  <a:txBody>
                    <a:bodyPr/>
                    <a:lstStyle/>
                    <a:p>
                      <a:pPr marL="31750">
                        <a:lnSpc>
                          <a:spcPct val="100000"/>
                        </a:lnSpc>
                        <a:spcBef>
                          <a:spcPts val="550"/>
                        </a:spcBef>
                        <a:tabLst>
                          <a:tab pos="659765" algn="l"/>
                        </a:tabLst>
                      </a:pPr>
                      <a:r>
                        <a:rPr sz="1800" spc="50" dirty="0">
                          <a:solidFill>
                            <a:srgbClr val="39427A"/>
                          </a:solidFill>
                          <a:latin typeface="BIZ UDPGothic"/>
                          <a:cs typeface="BIZ UDPGothic"/>
                        </a:rPr>
                        <a:t>令</a:t>
                      </a:r>
                      <a:r>
                        <a:rPr sz="1800" spc="-50" dirty="0">
                          <a:solidFill>
                            <a:srgbClr val="39427A"/>
                          </a:solidFill>
                          <a:latin typeface="BIZ UDPGothic"/>
                          <a:cs typeface="BIZ UDPGothic"/>
                        </a:rPr>
                        <a:t>和</a:t>
                      </a:r>
                      <a:r>
                        <a:rPr sz="1800" dirty="0">
                          <a:solidFill>
                            <a:srgbClr val="39427A"/>
                          </a:solidFill>
                          <a:latin typeface="BIZ UDPGothic"/>
                          <a:cs typeface="BIZ UDPGothic"/>
                        </a:rPr>
                        <a:t>	</a:t>
                      </a:r>
                      <a:r>
                        <a:rPr sz="1800" spc="45" dirty="0">
                          <a:solidFill>
                            <a:srgbClr val="39427A"/>
                          </a:solidFill>
                          <a:latin typeface="BIZ UDPGothic"/>
                          <a:cs typeface="BIZ UDPGothic"/>
                        </a:rPr>
                        <a:t>２(2020)</a:t>
                      </a:r>
                      <a:r>
                        <a:rPr sz="1800" dirty="0">
                          <a:solidFill>
                            <a:srgbClr val="39427A"/>
                          </a:solidFill>
                          <a:latin typeface="BIZ UDPGothic"/>
                          <a:cs typeface="BIZ UDPGothic"/>
                        </a:rPr>
                        <a:t>年</a:t>
                      </a:r>
                      <a:r>
                        <a:rPr sz="1800" spc="-50" dirty="0">
                          <a:solidFill>
                            <a:srgbClr val="39427A"/>
                          </a:solidFill>
                          <a:latin typeface="BIZ UDPGothic"/>
                          <a:cs typeface="BIZ UDPGothic"/>
                        </a:rPr>
                        <a:t>度</a:t>
                      </a:r>
                      <a:endParaRPr sz="1800">
                        <a:latin typeface="BIZ UDPGothic"/>
                        <a:cs typeface="BIZ UDPGothic"/>
                      </a:endParaRPr>
                    </a:p>
                  </a:txBody>
                  <a:tcPr marL="0" marR="0" marT="69850" marB="0"/>
                </a:tc>
                <a:tc>
                  <a:txBody>
                    <a:bodyPr/>
                    <a:lstStyle/>
                    <a:p>
                      <a:pPr marL="374650">
                        <a:lnSpc>
                          <a:spcPct val="100000"/>
                        </a:lnSpc>
                        <a:spcBef>
                          <a:spcPts val="550"/>
                        </a:spcBef>
                      </a:pPr>
                      <a:r>
                        <a:rPr sz="1800" spc="-20" dirty="0">
                          <a:solidFill>
                            <a:srgbClr val="39427A"/>
                          </a:solidFill>
                          <a:latin typeface="BIZ UDPGothic"/>
                          <a:cs typeface="BIZ UDPGothic"/>
                        </a:rPr>
                        <a:t>SPD</a:t>
                      </a:r>
                      <a:r>
                        <a:rPr sz="1800" spc="-10" dirty="0">
                          <a:solidFill>
                            <a:srgbClr val="39427A"/>
                          </a:solidFill>
                          <a:latin typeface="BIZ UDPGothic"/>
                          <a:cs typeface="BIZ UDPGothic"/>
                        </a:rPr>
                        <a:t>の新規採用終了</a:t>
                      </a:r>
                      <a:endParaRPr sz="1800">
                        <a:latin typeface="BIZ UDPGothic"/>
                        <a:cs typeface="BIZ UDPGothic"/>
                      </a:endParaRPr>
                    </a:p>
                  </a:txBody>
                  <a:tcPr marL="0" marR="0" marT="69850" marB="0"/>
                </a:tc>
                <a:extLst>
                  <a:ext uri="{0D108BD9-81ED-4DB2-BD59-A6C34878D82A}">
                    <a16:rowId xmlns:a16="http://schemas.microsoft.com/office/drawing/2014/main" val="10006"/>
                  </a:ext>
                </a:extLst>
              </a:tr>
              <a:tr h="659765">
                <a:tc>
                  <a:txBody>
                    <a:bodyPr/>
                    <a:lstStyle/>
                    <a:p>
                      <a:pPr marL="31750">
                        <a:lnSpc>
                          <a:spcPct val="100000"/>
                        </a:lnSpc>
                        <a:spcBef>
                          <a:spcPts val="550"/>
                        </a:spcBef>
                        <a:tabLst>
                          <a:tab pos="659765" algn="l"/>
                        </a:tabLst>
                      </a:pPr>
                      <a:r>
                        <a:rPr sz="1800" spc="50" dirty="0">
                          <a:solidFill>
                            <a:srgbClr val="39427A"/>
                          </a:solidFill>
                          <a:latin typeface="BIZ UDPGothic"/>
                          <a:cs typeface="BIZ UDPGothic"/>
                        </a:rPr>
                        <a:t>令</a:t>
                      </a:r>
                      <a:r>
                        <a:rPr sz="1800" spc="-50" dirty="0">
                          <a:solidFill>
                            <a:srgbClr val="39427A"/>
                          </a:solidFill>
                          <a:latin typeface="BIZ UDPGothic"/>
                          <a:cs typeface="BIZ UDPGothic"/>
                        </a:rPr>
                        <a:t>和</a:t>
                      </a:r>
                      <a:r>
                        <a:rPr sz="1800" dirty="0">
                          <a:solidFill>
                            <a:srgbClr val="39427A"/>
                          </a:solidFill>
                          <a:latin typeface="BIZ UDPGothic"/>
                          <a:cs typeface="BIZ UDPGothic"/>
                        </a:rPr>
                        <a:t>	</a:t>
                      </a:r>
                      <a:r>
                        <a:rPr sz="1800" spc="45" dirty="0">
                          <a:solidFill>
                            <a:srgbClr val="39427A"/>
                          </a:solidFill>
                          <a:latin typeface="BIZ UDPGothic"/>
                          <a:cs typeface="BIZ UDPGothic"/>
                        </a:rPr>
                        <a:t>５(2023)</a:t>
                      </a:r>
                      <a:r>
                        <a:rPr sz="1800" dirty="0">
                          <a:solidFill>
                            <a:srgbClr val="39427A"/>
                          </a:solidFill>
                          <a:latin typeface="BIZ UDPGothic"/>
                          <a:cs typeface="BIZ UDPGothic"/>
                        </a:rPr>
                        <a:t>年</a:t>
                      </a:r>
                      <a:r>
                        <a:rPr sz="1800" spc="-50" dirty="0">
                          <a:solidFill>
                            <a:srgbClr val="39427A"/>
                          </a:solidFill>
                          <a:latin typeface="BIZ UDPGothic"/>
                          <a:cs typeface="BIZ UDPGothic"/>
                        </a:rPr>
                        <a:t>度</a:t>
                      </a:r>
                      <a:endParaRPr sz="1800">
                        <a:latin typeface="BIZ UDPGothic"/>
                        <a:cs typeface="BIZ UDPGothic"/>
                      </a:endParaRPr>
                    </a:p>
                  </a:txBody>
                  <a:tcPr marL="0" marR="0" marT="69850" marB="0"/>
                </a:tc>
                <a:tc>
                  <a:txBody>
                    <a:bodyPr/>
                    <a:lstStyle/>
                    <a:p>
                      <a:pPr marL="374650">
                        <a:lnSpc>
                          <a:spcPts val="2150"/>
                        </a:lnSpc>
                        <a:spcBef>
                          <a:spcPts val="550"/>
                        </a:spcBef>
                      </a:pPr>
                      <a:r>
                        <a:rPr sz="1800" spc="-5" dirty="0">
                          <a:solidFill>
                            <a:srgbClr val="39427A"/>
                          </a:solidFill>
                          <a:latin typeface="BIZ UDPGothic"/>
                          <a:cs typeface="BIZ UDPGothic"/>
                        </a:rPr>
                        <a:t>「研究環境向上のための若手研究者雇用支援事業」の創設</a:t>
                      </a:r>
                      <a:endParaRPr sz="1800">
                        <a:latin typeface="BIZ UDPGothic"/>
                        <a:cs typeface="BIZ UDPGothic"/>
                      </a:endParaRPr>
                    </a:p>
                    <a:p>
                      <a:pPr marL="374650">
                        <a:lnSpc>
                          <a:spcPts val="1670"/>
                        </a:lnSpc>
                      </a:pPr>
                      <a:r>
                        <a:rPr sz="1400" dirty="0">
                          <a:solidFill>
                            <a:srgbClr val="39427A"/>
                          </a:solidFill>
                          <a:latin typeface="BIZ UDPGothic"/>
                          <a:cs typeface="BIZ UDPGothic"/>
                        </a:rPr>
                        <a:t>（PD・</a:t>
                      </a:r>
                      <a:r>
                        <a:rPr sz="1400" spc="-10" dirty="0">
                          <a:solidFill>
                            <a:srgbClr val="39427A"/>
                          </a:solidFill>
                          <a:latin typeface="BIZ UDPGothic"/>
                          <a:cs typeface="BIZ UDPGothic"/>
                        </a:rPr>
                        <a:t>RPD・CPD雇用制度の開始</a:t>
                      </a:r>
                      <a:r>
                        <a:rPr sz="1400" spc="-50" dirty="0">
                          <a:solidFill>
                            <a:srgbClr val="39427A"/>
                          </a:solidFill>
                          <a:latin typeface="BIZ UDPGothic"/>
                          <a:cs typeface="BIZ UDPGothic"/>
                        </a:rPr>
                        <a:t>）</a:t>
                      </a:r>
                      <a:endParaRPr sz="1400">
                        <a:latin typeface="BIZ UDPGothic"/>
                        <a:cs typeface="BIZ UDPGothic"/>
                      </a:endParaRPr>
                    </a:p>
                  </a:txBody>
                  <a:tcPr marL="0" marR="0" marT="69850" marB="0"/>
                </a:tc>
                <a:extLst>
                  <a:ext uri="{0D108BD9-81ED-4DB2-BD59-A6C34878D82A}">
                    <a16:rowId xmlns:a16="http://schemas.microsoft.com/office/drawing/2014/main" val="10007"/>
                  </a:ext>
                </a:extLst>
              </a:tr>
              <a:tr h="347980">
                <a:tc>
                  <a:txBody>
                    <a:bodyPr/>
                    <a:lstStyle/>
                    <a:p>
                      <a:pPr marL="31750">
                        <a:lnSpc>
                          <a:spcPts val="1914"/>
                        </a:lnSpc>
                        <a:spcBef>
                          <a:spcPts val="725"/>
                        </a:spcBef>
                        <a:tabLst>
                          <a:tab pos="659765" algn="l"/>
                        </a:tabLst>
                      </a:pPr>
                      <a:r>
                        <a:rPr sz="1800" spc="50" dirty="0">
                          <a:solidFill>
                            <a:srgbClr val="39427A"/>
                          </a:solidFill>
                          <a:latin typeface="BIZ UDPGothic"/>
                          <a:cs typeface="BIZ UDPGothic"/>
                        </a:rPr>
                        <a:t>令</a:t>
                      </a:r>
                      <a:r>
                        <a:rPr sz="1800" spc="-50" dirty="0">
                          <a:solidFill>
                            <a:srgbClr val="39427A"/>
                          </a:solidFill>
                          <a:latin typeface="BIZ UDPGothic"/>
                          <a:cs typeface="BIZ UDPGothic"/>
                        </a:rPr>
                        <a:t>和</a:t>
                      </a:r>
                      <a:r>
                        <a:rPr sz="1800" dirty="0">
                          <a:solidFill>
                            <a:srgbClr val="39427A"/>
                          </a:solidFill>
                          <a:latin typeface="BIZ UDPGothic"/>
                          <a:cs typeface="BIZ UDPGothic"/>
                        </a:rPr>
                        <a:t>	</a:t>
                      </a:r>
                      <a:r>
                        <a:rPr sz="1800" spc="45" dirty="0">
                          <a:solidFill>
                            <a:srgbClr val="39427A"/>
                          </a:solidFill>
                          <a:latin typeface="BIZ UDPGothic"/>
                          <a:cs typeface="BIZ UDPGothic"/>
                        </a:rPr>
                        <a:t>6(2024)</a:t>
                      </a:r>
                      <a:r>
                        <a:rPr sz="1800" dirty="0">
                          <a:solidFill>
                            <a:srgbClr val="39427A"/>
                          </a:solidFill>
                          <a:latin typeface="BIZ UDPGothic"/>
                          <a:cs typeface="BIZ UDPGothic"/>
                        </a:rPr>
                        <a:t>年</a:t>
                      </a:r>
                      <a:r>
                        <a:rPr sz="1800" spc="-50" dirty="0">
                          <a:solidFill>
                            <a:srgbClr val="39427A"/>
                          </a:solidFill>
                          <a:latin typeface="BIZ UDPGothic"/>
                          <a:cs typeface="BIZ UDPGothic"/>
                        </a:rPr>
                        <a:t>度</a:t>
                      </a:r>
                      <a:endParaRPr sz="1800">
                        <a:latin typeface="BIZ UDPGothic"/>
                        <a:cs typeface="BIZ UDPGothic"/>
                      </a:endParaRPr>
                    </a:p>
                  </a:txBody>
                  <a:tcPr marL="0" marR="0" marT="92075" marB="0"/>
                </a:tc>
                <a:tc>
                  <a:txBody>
                    <a:bodyPr/>
                    <a:lstStyle/>
                    <a:p>
                      <a:pPr marL="374650">
                        <a:lnSpc>
                          <a:spcPts val="1914"/>
                        </a:lnSpc>
                        <a:spcBef>
                          <a:spcPts val="725"/>
                        </a:spcBef>
                      </a:pPr>
                      <a:r>
                        <a:rPr sz="1800" spc="-25" dirty="0">
                          <a:solidFill>
                            <a:srgbClr val="39427A"/>
                          </a:solidFill>
                          <a:latin typeface="BIZ UDPGothic"/>
                          <a:cs typeface="BIZ UDPGothic"/>
                        </a:rPr>
                        <a:t>CPD</a:t>
                      </a:r>
                      <a:r>
                        <a:rPr sz="1800" spc="-10" dirty="0">
                          <a:solidFill>
                            <a:srgbClr val="39427A"/>
                          </a:solidFill>
                          <a:latin typeface="BIZ UDPGothic"/>
                          <a:cs typeface="BIZ UDPGothic"/>
                        </a:rPr>
                        <a:t>新規募集停止</a:t>
                      </a:r>
                      <a:endParaRPr sz="1800" dirty="0">
                        <a:latin typeface="BIZ UDPGothic"/>
                        <a:cs typeface="BIZ UDPGothic"/>
                      </a:endParaRPr>
                    </a:p>
                  </a:txBody>
                  <a:tcPr marL="0" marR="0" marT="92075" marB="0"/>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18503"/>
            <a:ext cx="12192000" cy="539750"/>
            <a:chOff x="0" y="6318503"/>
            <a:chExt cx="12192000" cy="539750"/>
          </a:xfrm>
        </p:grpSpPr>
        <p:sp>
          <p:nvSpPr>
            <p:cNvPr id="3" name="object 3"/>
            <p:cNvSpPr/>
            <p:nvPr/>
          </p:nvSpPr>
          <p:spPr>
            <a:xfrm>
              <a:off x="0" y="6318503"/>
              <a:ext cx="12192000" cy="539750"/>
            </a:xfrm>
            <a:custGeom>
              <a:avLst/>
              <a:gdLst/>
              <a:ahLst/>
              <a:cxnLst/>
              <a:rect l="l" t="t" r="r" b="b"/>
              <a:pathLst>
                <a:path w="12192000" h="539750">
                  <a:moveTo>
                    <a:pt x="12192000" y="0"/>
                  </a:moveTo>
                  <a:lnTo>
                    <a:pt x="0" y="0"/>
                  </a:lnTo>
                  <a:lnTo>
                    <a:pt x="0" y="539496"/>
                  </a:lnTo>
                  <a:lnTo>
                    <a:pt x="12192000" y="539496"/>
                  </a:lnTo>
                  <a:lnTo>
                    <a:pt x="12192000" y="0"/>
                  </a:lnTo>
                  <a:close/>
                </a:path>
              </a:pathLst>
            </a:custGeom>
            <a:solidFill>
              <a:srgbClr val="F1F1F1"/>
            </a:solidFill>
          </p:spPr>
          <p:txBody>
            <a:bodyPr wrap="square" lIns="0" tIns="0" rIns="0" bIns="0" rtlCol="0"/>
            <a:lstStyle/>
            <a:p>
              <a:endParaRPr/>
            </a:p>
          </p:txBody>
        </p:sp>
        <p:pic>
          <p:nvPicPr>
            <p:cNvPr id="4" name="object 4"/>
            <p:cNvPicPr/>
            <p:nvPr/>
          </p:nvPicPr>
          <p:blipFill>
            <a:blip r:embed="rId2" cstate="print"/>
            <a:stretch>
              <a:fillRect/>
            </a:stretch>
          </p:blipFill>
          <p:spPr>
            <a:xfrm>
              <a:off x="254508" y="6408418"/>
              <a:ext cx="883919" cy="371854"/>
            </a:xfrm>
            <a:prstGeom prst="rect">
              <a:avLst/>
            </a:prstGeom>
          </p:spPr>
        </p:pic>
      </p:grpSp>
      <p:pic>
        <p:nvPicPr>
          <p:cNvPr id="5" name="object 5"/>
          <p:cNvPicPr/>
          <p:nvPr/>
        </p:nvPicPr>
        <p:blipFill>
          <a:blip r:embed="rId3" cstate="print"/>
          <a:stretch>
            <a:fillRect/>
          </a:stretch>
        </p:blipFill>
        <p:spPr>
          <a:xfrm>
            <a:off x="11437619" y="89915"/>
            <a:ext cx="649224" cy="661415"/>
          </a:xfrm>
          <a:prstGeom prst="rect">
            <a:avLst/>
          </a:prstGeom>
        </p:spPr>
      </p:pic>
      <p:sp>
        <p:nvSpPr>
          <p:cNvPr id="6" name="object 6"/>
          <p:cNvSpPr/>
          <p:nvPr/>
        </p:nvSpPr>
        <p:spPr>
          <a:xfrm>
            <a:off x="1199349" y="4216082"/>
            <a:ext cx="1388110" cy="1042669"/>
          </a:xfrm>
          <a:custGeom>
            <a:avLst/>
            <a:gdLst/>
            <a:ahLst/>
            <a:cxnLst/>
            <a:rect l="l" t="t" r="r" b="b"/>
            <a:pathLst>
              <a:path w="1388110" h="1042670">
                <a:moveTo>
                  <a:pt x="1388110" y="0"/>
                </a:moveTo>
                <a:lnTo>
                  <a:pt x="0" y="0"/>
                </a:lnTo>
                <a:lnTo>
                  <a:pt x="0" y="1042225"/>
                </a:lnTo>
                <a:lnTo>
                  <a:pt x="1388110" y="1042225"/>
                </a:lnTo>
                <a:lnTo>
                  <a:pt x="1388110" y="0"/>
                </a:lnTo>
                <a:close/>
              </a:path>
            </a:pathLst>
          </a:custGeom>
          <a:solidFill>
            <a:srgbClr val="EAEBF6">
              <a:alpha val="69802"/>
            </a:srgbClr>
          </a:solidFill>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val="1655867237"/>
              </p:ext>
            </p:extLst>
          </p:nvPr>
        </p:nvGraphicFramePr>
        <p:xfrm>
          <a:off x="1180299" y="1580641"/>
          <a:ext cx="9793603" cy="3677918"/>
        </p:xfrm>
        <a:graphic>
          <a:graphicData uri="http://schemas.openxmlformats.org/drawingml/2006/table">
            <a:tbl>
              <a:tblPr firstRow="1" bandRow="1">
                <a:tableStyleId>{2D5ABB26-0587-4C30-8999-92F81FD0307C}</a:tableStyleId>
              </a:tblPr>
              <a:tblGrid>
                <a:gridCol w="1388110">
                  <a:extLst>
                    <a:ext uri="{9D8B030D-6E8A-4147-A177-3AD203B41FA5}">
                      <a16:colId xmlns:a16="http://schemas.microsoft.com/office/drawing/2014/main" val="20000"/>
                    </a:ext>
                  </a:extLst>
                </a:gridCol>
                <a:gridCol w="4121785">
                  <a:extLst>
                    <a:ext uri="{9D8B030D-6E8A-4147-A177-3AD203B41FA5}">
                      <a16:colId xmlns:a16="http://schemas.microsoft.com/office/drawing/2014/main" val="20001"/>
                    </a:ext>
                  </a:extLst>
                </a:gridCol>
                <a:gridCol w="1207770">
                  <a:extLst>
                    <a:ext uri="{9D8B030D-6E8A-4147-A177-3AD203B41FA5}">
                      <a16:colId xmlns:a16="http://schemas.microsoft.com/office/drawing/2014/main" val="20002"/>
                    </a:ext>
                  </a:extLst>
                </a:gridCol>
                <a:gridCol w="1356359">
                  <a:extLst>
                    <a:ext uri="{9D8B030D-6E8A-4147-A177-3AD203B41FA5}">
                      <a16:colId xmlns:a16="http://schemas.microsoft.com/office/drawing/2014/main" val="20003"/>
                    </a:ext>
                  </a:extLst>
                </a:gridCol>
                <a:gridCol w="133350">
                  <a:extLst>
                    <a:ext uri="{9D8B030D-6E8A-4147-A177-3AD203B41FA5}">
                      <a16:colId xmlns:a16="http://schemas.microsoft.com/office/drawing/2014/main" val="20004"/>
                    </a:ext>
                  </a:extLst>
                </a:gridCol>
                <a:gridCol w="132079">
                  <a:extLst>
                    <a:ext uri="{9D8B030D-6E8A-4147-A177-3AD203B41FA5}">
                      <a16:colId xmlns:a16="http://schemas.microsoft.com/office/drawing/2014/main" val="20005"/>
                    </a:ext>
                  </a:extLst>
                </a:gridCol>
                <a:gridCol w="1454150">
                  <a:extLst>
                    <a:ext uri="{9D8B030D-6E8A-4147-A177-3AD203B41FA5}">
                      <a16:colId xmlns:a16="http://schemas.microsoft.com/office/drawing/2014/main" val="20006"/>
                    </a:ext>
                  </a:extLst>
                </a:gridCol>
              </a:tblGrid>
              <a:tr h="453390">
                <a:tc rowSpan="2">
                  <a:txBody>
                    <a:bodyPr/>
                    <a:lstStyle/>
                    <a:p>
                      <a:pPr>
                        <a:lnSpc>
                          <a:spcPct val="100000"/>
                        </a:lnSpc>
                        <a:spcBef>
                          <a:spcPts val="235"/>
                        </a:spcBef>
                      </a:pPr>
                      <a:endParaRPr sz="1200">
                        <a:latin typeface="Times New Roman"/>
                        <a:cs typeface="Times New Roman"/>
                      </a:endParaRPr>
                    </a:p>
                    <a:p>
                      <a:pPr algn="ctr">
                        <a:lnSpc>
                          <a:spcPct val="100000"/>
                        </a:lnSpc>
                      </a:pPr>
                      <a:r>
                        <a:rPr sz="1200" b="1" spc="-25" dirty="0">
                          <a:solidFill>
                            <a:srgbClr val="39427A"/>
                          </a:solidFill>
                          <a:latin typeface="BIZ UDPGothic"/>
                          <a:cs typeface="BIZ UDPGothic"/>
                        </a:rPr>
                        <a:t>資格</a:t>
                      </a:r>
                      <a:endParaRPr sz="1200">
                        <a:latin typeface="BIZ UDPGothic"/>
                        <a:cs typeface="BIZ UDPGothic"/>
                      </a:endParaRPr>
                    </a:p>
                  </a:txBody>
                  <a:tcPr marL="0" marR="0" marT="2984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6E6E6"/>
                    </a:solidFill>
                  </a:tcPr>
                </a:tc>
                <a:tc rowSpan="2">
                  <a:txBody>
                    <a:bodyPr/>
                    <a:lstStyle/>
                    <a:p>
                      <a:pPr>
                        <a:lnSpc>
                          <a:spcPct val="100000"/>
                        </a:lnSpc>
                        <a:spcBef>
                          <a:spcPts val="225"/>
                        </a:spcBef>
                      </a:pPr>
                      <a:endParaRPr sz="1200">
                        <a:latin typeface="Times New Roman"/>
                        <a:cs typeface="Times New Roman"/>
                      </a:endParaRPr>
                    </a:p>
                    <a:p>
                      <a:pPr marL="635" algn="ctr">
                        <a:lnSpc>
                          <a:spcPct val="100000"/>
                        </a:lnSpc>
                      </a:pPr>
                      <a:r>
                        <a:rPr sz="1200" b="1" spc="-20" dirty="0">
                          <a:solidFill>
                            <a:srgbClr val="39427A"/>
                          </a:solidFill>
                          <a:latin typeface="BIZ UDPGothic"/>
                          <a:cs typeface="BIZ UDPGothic"/>
                        </a:rPr>
                        <a:t>対象者</a:t>
                      </a:r>
                      <a:endParaRPr sz="1200">
                        <a:latin typeface="BIZ UDPGothic"/>
                        <a:cs typeface="BIZ UDPGothic"/>
                      </a:endParaRPr>
                    </a:p>
                  </a:txBody>
                  <a:tcPr marL="0" marR="0" marT="2857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6E6E6"/>
                    </a:solidFill>
                  </a:tcPr>
                </a:tc>
                <a:tc rowSpan="2">
                  <a:txBody>
                    <a:bodyPr/>
                    <a:lstStyle/>
                    <a:p>
                      <a:pPr>
                        <a:lnSpc>
                          <a:spcPct val="100000"/>
                        </a:lnSpc>
                        <a:spcBef>
                          <a:spcPts val="225"/>
                        </a:spcBef>
                      </a:pPr>
                      <a:endParaRPr sz="1200">
                        <a:latin typeface="Times New Roman"/>
                        <a:cs typeface="Times New Roman"/>
                      </a:endParaRPr>
                    </a:p>
                    <a:p>
                      <a:pPr marL="299720">
                        <a:lnSpc>
                          <a:spcPct val="100000"/>
                        </a:lnSpc>
                      </a:pPr>
                      <a:r>
                        <a:rPr sz="1200" b="1" spc="-15" dirty="0">
                          <a:solidFill>
                            <a:srgbClr val="39427A"/>
                          </a:solidFill>
                          <a:latin typeface="BIZ UDPGothic"/>
                          <a:cs typeface="BIZ UDPGothic"/>
                        </a:rPr>
                        <a:t>採用期間</a:t>
                      </a:r>
                      <a:endParaRPr sz="1200">
                        <a:latin typeface="BIZ UDPGothic"/>
                        <a:cs typeface="BIZ UDPGothic"/>
                      </a:endParaRPr>
                    </a:p>
                  </a:txBody>
                  <a:tcPr marL="0" marR="0" marT="28575"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solidFill>
                      <a:srgbClr val="E6E6E6"/>
                    </a:solidFill>
                  </a:tcPr>
                </a:tc>
                <a:tc rowSpan="2">
                  <a:txBody>
                    <a:bodyPr/>
                    <a:lstStyle/>
                    <a:p>
                      <a:pPr marL="299720">
                        <a:lnSpc>
                          <a:spcPts val="1680"/>
                        </a:lnSpc>
                        <a:spcBef>
                          <a:spcPts val="770"/>
                        </a:spcBef>
                      </a:pPr>
                      <a:r>
                        <a:rPr sz="1400" b="1" spc="-10" dirty="0">
                          <a:solidFill>
                            <a:srgbClr val="39427A"/>
                          </a:solidFill>
                          <a:latin typeface="BIZ UDPGothic"/>
                          <a:cs typeface="BIZ UDPGothic"/>
                        </a:rPr>
                        <a:t>研究奨励金</a:t>
                      </a:r>
                      <a:endParaRPr sz="1400">
                        <a:latin typeface="BIZ UDPGothic"/>
                        <a:cs typeface="BIZ UDPGothic"/>
                      </a:endParaRPr>
                    </a:p>
                    <a:p>
                      <a:pPr marL="297815">
                        <a:lnSpc>
                          <a:spcPts val="1440"/>
                        </a:lnSpc>
                      </a:pPr>
                      <a:r>
                        <a:rPr sz="1200" b="1" dirty="0">
                          <a:solidFill>
                            <a:srgbClr val="39427A"/>
                          </a:solidFill>
                          <a:latin typeface="BIZ UDPGothic"/>
                          <a:cs typeface="BIZ UDPGothic"/>
                        </a:rPr>
                        <a:t>（月額）</a:t>
                      </a:r>
                      <a:r>
                        <a:rPr sz="1200" b="1" spc="395" dirty="0">
                          <a:solidFill>
                            <a:srgbClr val="39427A"/>
                          </a:solidFill>
                          <a:latin typeface="BIZ UDPGothic"/>
                          <a:cs typeface="BIZ UDPGothic"/>
                        </a:rPr>
                        <a:t> </a:t>
                      </a:r>
                      <a:r>
                        <a:rPr sz="1000" b="1" spc="-20" dirty="0">
                          <a:solidFill>
                            <a:srgbClr val="39427A"/>
                          </a:solidFill>
                          <a:latin typeface="BIZ UDPGothic"/>
                          <a:cs typeface="BIZ UDPGothic"/>
                        </a:rPr>
                        <a:t>（※１）</a:t>
                      </a:r>
                      <a:endParaRPr sz="1000">
                        <a:latin typeface="BIZ UDPGothic"/>
                        <a:cs typeface="BIZ UDPGothic"/>
                      </a:endParaRPr>
                    </a:p>
                  </a:txBody>
                  <a:tcPr marL="0" marR="0" marT="97790" marB="0">
                    <a:lnL w="38100">
                      <a:solidFill>
                        <a:srgbClr val="222321"/>
                      </a:solidFill>
                      <a:prstDash val="solid"/>
                    </a:lnL>
                    <a:lnT w="38100">
                      <a:solidFill>
                        <a:srgbClr val="222321"/>
                      </a:solidFill>
                      <a:prstDash val="solid"/>
                    </a:lnT>
                    <a:lnB w="38100">
                      <a:solidFill>
                        <a:srgbClr val="222321"/>
                      </a:solidFill>
                      <a:prstDash val="solid"/>
                    </a:lnB>
                    <a:solidFill>
                      <a:srgbClr val="E6E6E6"/>
                    </a:solidFill>
                  </a:tcPr>
                </a:tc>
                <a:tc>
                  <a:txBody>
                    <a:bodyPr/>
                    <a:lstStyle/>
                    <a:p>
                      <a:pPr>
                        <a:lnSpc>
                          <a:spcPct val="100000"/>
                        </a:lnSpc>
                      </a:pPr>
                      <a:endParaRPr sz="1100">
                        <a:latin typeface="Times New Roman"/>
                        <a:cs typeface="Times New Roman"/>
                      </a:endParaRPr>
                    </a:p>
                  </a:txBody>
                  <a:tcPr marL="0" marR="0" marT="0" marB="0">
                    <a:lnR w="57150">
                      <a:solidFill>
                        <a:srgbClr val="39427A"/>
                      </a:solidFill>
                      <a:prstDash val="solid"/>
                    </a:lnR>
                    <a:lnT w="38100">
                      <a:solidFill>
                        <a:srgbClr val="222321"/>
                      </a:solidFill>
                      <a:prstDash val="solid"/>
                    </a:lnT>
                    <a:lnB w="57150">
                      <a:solidFill>
                        <a:srgbClr val="A38B0C"/>
                      </a:solidFill>
                      <a:prstDash val="solid"/>
                    </a:lnB>
                    <a:solidFill>
                      <a:srgbClr val="E6E6E6"/>
                    </a:solidFill>
                  </a:tcPr>
                </a:tc>
                <a:tc>
                  <a:txBody>
                    <a:bodyPr/>
                    <a:lstStyle/>
                    <a:p>
                      <a:pPr>
                        <a:lnSpc>
                          <a:spcPct val="100000"/>
                        </a:lnSpc>
                      </a:pPr>
                      <a:endParaRPr sz="1100" dirty="0">
                        <a:latin typeface="Times New Roman"/>
                        <a:cs typeface="Times New Roman"/>
                      </a:endParaRPr>
                    </a:p>
                  </a:txBody>
                  <a:tcPr marL="0" marR="0" marT="0" marB="0">
                    <a:lnL w="57150">
                      <a:solidFill>
                        <a:srgbClr val="39427A"/>
                      </a:solidFill>
                      <a:prstDash val="solid"/>
                    </a:lnL>
                    <a:lnT w="38100">
                      <a:solidFill>
                        <a:srgbClr val="222321"/>
                      </a:solidFill>
                      <a:prstDash val="solid"/>
                    </a:lnT>
                    <a:lnB w="57150">
                      <a:solidFill>
                        <a:srgbClr val="A38B0C"/>
                      </a:solidFill>
                      <a:prstDash val="solid"/>
                    </a:lnB>
                    <a:solidFill>
                      <a:srgbClr val="E6E6E6"/>
                    </a:solidFill>
                  </a:tcPr>
                </a:tc>
                <a:tc rowSpan="2">
                  <a:txBody>
                    <a:bodyPr/>
                    <a:lstStyle/>
                    <a:p>
                      <a:pPr marR="121920" algn="ctr">
                        <a:lnSpc>
                          <a:spcPts val="1675"/>
                        </a:lnSpc>
                        <a:spcBef>
                          <a:spcPts val="830"/>
                        </a:spcBef>
                      </a:pPr>
                      <a:r>
                        <a:rPr sz="1400" b="1" spc="-20" dirty="0">
                          <a:solidFill>
                            <a:srgbClr val="39427A"/>
                          </a:solidFill>
                          <a:latin typeface="BIZ UDPGothic"/>
                          <a:cs typeface="BIZ UDPGothic"/>
                        </a:rPr>
                        <a:t>科研費</a:t>
                      </a:r>
                      <a:endParaRPr sz="1400" dirty="0">
                        <a:latin typeface="BIZ UDPGothic"/>
                        <a:cs typeface="BIZ UDPGothic"/>
                      </a:endParaRPr>
                    </a:p>
                    <a:p>
                      <a:pPr marR="123189" algn="ctr">
                        <a:lnSpc>
                          <a:spcPts val="1315"/>
                        </a:lnSpc>
                      </a:pPr>
                      <a:r>
                        <a:rPr sz="1100" b="1" spc="-10" dirty="0">
                          <a:solidFill>
                            <a:srgbClr val="39427A"/>
                          </a:solidFill>
                          <a:latin typeface="BIZ UDPGothic"/>
                          <a:cs typeface="BIZ UDPGothic"/>
                        </a:rPr>
                        <a:t>特別研究員奨励費</a:t>
                      </a:r>
                      <a:endParaRPr sz="1100" dirty="0">
                        <a:latin typeface="BIZ UDPGothic"/>
                        <a:cs typeface="BIZ UDPGothic"/>
                      </a:endParaRPr>
                    </a:p>
                  </a:txBody>
                  <a:tcPr marL="0" marR="0" marT="105410" marB="0">
                    <a:lnR w="38100">
                      <a:solidFill>
                        <a:srgbClr val="222321"/>
                      </a:solidFill>
                      <a:prstDash val="solid"/>
                    </a:lnR>
                    <a:lnT w="38100">
                      <a:solidFill>
                        <a:srgbClr val="222321"/>
                      </a:solidFill>
                      <a:prstDash val="solid"/>
                    </a:lnT>
                    <a:lnB w="38100">
                      <a:solidFill>
                        <a:srgbClr val="222321"/>
                      </a:solidFill>
                      <a:prstDash val="solid"/>
                    </a:lnB>
                    <a:solidFill>
                      <a:srgbClr val="E6E6E6"/>
                    </a:solidFill>
                  </a:tcPr>
                </a:tc>
                <a:extLst>
                  <a:ext uri="{0D108BD9-81ED-4DB2-BD59-A6C34878D82A}">
                    <a16:rowId xmlns:a16="http://schemas.microsoft.com/office/drawing/2014/main" val="10000"/>
                  </a:ext>
                </a:extLst>
              </a:tr>
              <a:tr h="117475">
                <a:tc vMerge="1">
                  <a:txBody>
                    <a:bodyPr/>
                    <a:lstStyle/>
                    <a:p>
                      <a:endParaRPr/>
                    </a:p>
                  </a:txBody>
                  <a:tcPr marL="0" marR="0" marT="2984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6E6E6"/>
                    </a:solidFill>
                  </a:tcPr>
                </a:tc>
                <a:tc vMerge="1">
                  <a:txBody>
                    <a:bodyPr/>
                    <a:lstStyle/>
                    <a:p>
                      <a:endParaRPr/>
                    </a:p>
                  </a:txBody>
                  <a:tcPr marL="0" marR="0" marT="2857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6E6E6"/>
                    </a:solidFill>
                  </a:tcPr>
                </a:tc>
                <a:tc vMerge="1">
                  <a:txBody>
                    <a:bodyPr/>
                    <a:lstStyle/>
                    <a:p>
                      <a:endParaRPr/>
                    </a:p>
                  </a:txBody>
                  <a:tcPr marL="0" marR="0" marT="28575" marB="0">
                    <a:lnL w="12700">
                      <a:solidFill>
                        <a:srgbClr val="39427A"/>
                      </a:solidFill>
                      <a:prstDash val="solid"/>
                    </a:lnL>
                    <a:lnR w="38100">
                      <a:solidFill>
                        <a:srgbClr val="222321"/>
                      </a:solidFill>
                      <a:prstDash val="solid"/>
                    </a:lnR>
                    <a:lnT w="12700">
                      <a:solidFill>
                        <a:srgbClr val="39427A"/>
                      </a:solidFill>
                      <a:prstDash val="solid"/>
                    </a:lnT>
                    <a:lnB w="12700">
                      <a:solidFill>
                        <a:srgbClr val="39427A"/>
                      </a:solidFill>
                      <a:prstDash val="solid"/>
                    </a:lnB>
                    <a:solidFill>
                      <a:srgbClr val="E6E6E6"/>
                    </a:solidFill>
                  </a:tcPr>
                </a:tc>
                <a:tc vMerge="1">
                  <a:txBody>
                    <a:bodyPr/>
                    <a:lstStyle/>
                    <a:p>
                      <a:endParaRPr/>
                    </a:p>
                  </a:txBody>
                  <a:tcPr marL="0" marR="0" marT="97790" marB="0">
                    <a:lnL w="38100">
                      <a:solidFill>
                        <a:srgbClr val="222321"/>
                      </a:solidFill>
                      <a:prstDash val="solid"/>
                    </a:lnL>
                    <a:lnT w="38100">
                      <a:solidFill>
                        <a:srgbClr val="222321"/>
                      </a:solidFill>
                      <a:prstDash val="solid"/>
                    </a:lnT>
                    <a:lnB w="38100">
                      <a:solidFill>
                        <a:srgbClr val="222321"/>
                      </a:solidFill>
                      <a:prstDash val="solid"/>
                    </a:lnB>
                    <a:solidFill>
                      <a:srgbClr val="E6E6E6"/>
                    </a:solidFill>
                  </a:tcPr>
                </a:tc>
                <a:tc>
                  <a:txBody>
                    <a:bodyPr/>
                    <a:lstStyle/>
                    <a:p>
                      <a:pPr>
                        <a:lnSpc>
                          <a:spcPct val="100000"/>
                        </a:lnSpc>
                      </a:pPr>
                      <a:endParaRPr sz="600">
                        <a:latin typeface="Times New Roman"/>
                        <a:cs typeface="Times New Roman"/>
                      </a:endParaRPr>
                    </a:p>
                  </a:txBody>
                  <a:tcPr marL="0" marR="0" marT="0" marB="0">
                    <a:lnR w="57150">
                      <a:solidFill>
                        <a:srgbClr val="A38B0C"/>
                      </a:solidFill>
                      <a:prstDash val="solid"/>
                    </a:lnR>
                    <a:lnT w="57150">
                      <a:solidFill>
                        <a:srgbClr val="A38B0C"/>
                      </a:solidFill>
                      <a:prstDash val="solid"/>
                    </a:lnT>
                    <a:lnB w="38100">
                      <a:solidFill>
                        <a:srgbClr val="222321"/>
                      </a:solidFill>
                      <a:prstDash val="solid"/>
                    </a:lnB>
                    <a:solidFill>
                      <a:srgbClr val="E6E6E6"/>
                    </a:solidFill>
                  </a:tcPr>
                </a:tc>
                <a:tc>
                  <a:txBody>
                    <a:bodyPr/>
                    <a:lstStyle/>
                    <a:p>
                      <a:pPr>
                        <a:lnSpc>
                          <a:spcPct val="100000"/>
                        </a:lnSpc>
                      </a:pPr>
                      <a:endParaRPr sz="600">
                        <a:latin typeface="Times New Roman"/>
                        <a:cs typeface="Times New Roman"/>
                      </a:endParaRPr>
                    </a:p>
                  </a:txBody>
                  <a:tcPr marL="0" marR="0" marT="0" marB="0">
                    <a:lnL w="57150">
                      <a:solidFill>
                        <a:srgbClr val="A38B0C"/>
                      </a:solidFill>
                      <a:prstDash val="solid"/>
                    </a:lnL>
                    <a:lnT w="57150">
                      <a:solidFill>
                        <a:srgbClr val="A38B0C"/>
                      </a:solidFill>
                      <a:prstDash val="solid"/>
                    </a:lnT>
                    <a:lnB w="38100">
                      <a:solidFill>
                        <a:srgbClr val="222321"/>
                      </a:solidFill>
                      <a:prstDash val="solid"/>
                    </a:lnB>
                    <a:solidFill>
                      <a:srgbClr val="E6E6E6"/>
                    </a:solidFill>
                  </a:tcPr>
                </a:tc>
                <a:tc vMerge="1">
                  <a:txBody>
                    <a:bodyPr/>
                    <a:lstStyle/>
                    <a:p>
                      <a:endParaRPr/>
                    </a:p>
                  </a:txBody>
                  <a:tcPr marL="0" marR="0" marT="105410" marB="0">
                    <a:lnR w="38100">
                      <a:solidFill>
                        <a:srgbClr val="222321"/>
                      </a:solidFill>
                      <a:prstDash val="solid"/>
                    </a:lnR>
                    <a:lnT w="38100">
                      <a:solidFill>
                        <a:srgbClr val="222321"/>
                      </a:solidFill>
                      <a:prstDash val="solid"/>
                    </a:lnT>
                    <a:lnB w="38100">
                      <a:solidFill>
                        <a:srgbClr val="222321"/>
                      </a:solidFill>
                      <a:prstDash val="solid"/>
                    </a:lnB>
                    <a:solidFill>
                      <a:srgbClr val="E6E6E6"/>
                    </a:solidFill>
                  </a:tcPr>
                </a:tc>
                <a:extLst>
                  <a:ext uri="{0D108BD9-81ED-4DB2-BD59-A6C34878D82A}">
                    <a16:rowId xmlns:a16="http://schemas.microsoft.com/office/drawing/2014/main" val="10001"/>
                  </a:ext>
                </a:extLst>
              </a:tr>
              <a:tr h="969644">
                <a:tc>
                  <a:txBody>
                    <a:bodyPr/>
                    <a:lstStyle/>
                    <a:p>
                      <a:pPr>
                        <a:lnSpc>
                          <a:spcPct val="100000"/>
                        </a:lnSpc>
                        <a:spcBef>
                          <a:spcPts val="1465"/>
                        </a:spcBef>
                      </a:pPr>
                      <a:endParaRPr sz="1400">
                        <a:latin typeface="Times New Roman"/>
                        <a:cs typeface="Times New Roman"/>
                      </a:endParaRPr>
                    </a:p>
                    <a:p>
                      <a:pPr algn="ctr">
                        <a:lnSpc>
                          <a:spcPct val="100000"/>
                        </a:lnSpc>
                        <a:spcBef>
                          <a:spcPts val="5"/>
                        </a:spcBef>
                      </a:pPr>
                      <a:r>
                        <a:rPr sz="1400" b="1" spc="-25" dirty="0">
                          <a:solidFill>
                            <a:srgbClr val="39427A"/>
                          </a:solidFill>
                          <a:latin typeface="BIZ UDPGothic"/>
                          <a:cs typeface="BIZ UDPGothic"/>
                        </a:rPr>
                        <a:t>DC</a:t>
                      </a:r>
                      <a:endParaRPr sz="1400">
                        <a:latin typeface="BIZ UDPGothic"/>
                        <a:cs typeface="BIZ UDPGothic"/>
                      </a:endParaRPr>
                    </a:p>
                  </a:txBody>
                  <a:tcPr marL="0" marR="0" marT="18605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solidFill>
                      <a:srgbClr val="EAEBF6"/>
                    </a:solidFill>
                  </a:tcPr>
                </a:tc>
                <a:tc>
                  <a:txBody>
                    <a:bodyPr/>
                    <a:lstStyle/>
                    <a:p>
                      <a:pPr marL="184150" marR="1430020" indent="-93345">
                        <a:lnSpc>
                          <a:spcPct val="122800"/>
                        </a:lnSpc>
                        <a:spcBef>
                          <a:spcPts val="1085"/>
                        </a:spcBef>
                      </a:pPr>
                      <a:r>
                        <a:rPr sz="1400" spc="-5" dirty="0">
                          <a:solidFill>
                            <a:srgbClr val="39427A"/>
                          </a:solidFill>
                          <a:latin typeface="BIZ UDPGothic"/>
                          <a:cs typeface="BIZ UDPGothic"/>
                        </a:rPr>
                        <a:t>大学院博士課程在学者</a:t>
                      </a:r>
                      <a:r>
                        <a:rPr sz="1400" spc="500" dirty="0">
                          <a:solidFill>
                            <a:srgbClr val="39427A"/>
                          </a:solidFill>
                          <a:latin typeface="BIZ UDPGothic"/>
                          <a:cs typeface="BIZ UDPGothic"/>
                        </a:rPr>
                        <a:t>    </a:t>
                      </a:r>
                      <a:r>
                        <a:rPr sz="1200" spc="-10" dirty="0">
                          <a:solidFill>
                            <a:srgbClr val="39427A"/>
                          </a:solidFill>
                          <a:latin typeface="BIZ UDPGothic"/>
                          <a:cs typeface="BIZ UDPGothic"/>
                        </a:rPr>
                        <a:t>DC1</a:t>
                      </a:r>
                      <a:r>
                        <a:rPr sz="1200" spc="15" dirty="0">
                          <a:solidFill>
                            <a:srgbClr val="39427A"/>
                          </a:solidFill>
                          <a:latin typeface="BIZ UDPGothic"/>
                          <a:cs typeface="BIZ UDPGothic"/>
                        </a:rPr>
                        <a:t>：博士課程後期第１年次 等</a:t>
                      </a:r>
                      <a:r>
                        <a:rPr sz="1200" spc="-50" dirty="0">
                          <a:solidFill>
                            <a:srgbClr val="39427A"/>
                          </a:solidFill>
                          <a:latin typeface="BIZ UDPGothic"/>
                          <a:cs typeface="BIZ UDPGothic"/>
                        </a:rPr>
                        <a:t> </a:t>
                      </a:r>
                      <a:r>
                        <a:rPr sz="1200" spc="-10" dirty="0">
                          <a:solidFill>
                            <a:srgbClr val="39427A"/>
                          </a:solidFill>
                          <a:latin typeface="BIZ UDPGothic"/>
                          <a:cs typeface="BIZ UDPGothic"/>
                        </a:rPr>
                        <a:t>DC2</a:t>
                      </a:r>
                      <a:r>
                        <a:rPr sz="1200" spc="15" dirty="0">
                          <a:solidFill>
                            <a:srgbClr val="39427A"/>
                          </a:solidFill>
                          <a:latin typeface="BIZ UDPGothic"/>
                          <a:cs typeface="BIZ UDPGothic"/>
                        </a:rPr>
                        <a:t>：博士課程後期第２年次以上 等</a:t>
                      </a:r>
                      <a:endParaRPr sz="1200">
                        <a:latin typeface="BIZ UDPGothic"/>
                        <a:cs typeface="BIZ UDPGothic"/>
                      </a:endParaRPr>
                    </a:p>
                  </a:txBody>
                  <a:tcPr marL="0" marR="0" marT="137795"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a:txBody>
                    <a:bodyPr/>
                    <a:lstStyle/>
                    <a:p>
                      <a:pPr>
                        <a:lnSpc>
                          <a:spcPct val="100000"/>
                        </a:lnSpc>
                        <a:spcBef>
                          <a:spcPts val="650"/>
                        </a:spcBef>
                      </a:pPr>
                      <a:endParaRPr sz="1200">
                        <a:latin typeface="Times New Roman"/>
                        <a:cs typeface="Times New Roman"/>
                      </a:endParaRPr>
                    </a:p>
                    <a:p>
                      <a:pPr marL="173355" marR="163195" indent="8890">
                        <a:lnSpc>
                          <a:spcPct val="120000"/>
                        </a:lnSpc>
                        <a:spcBef>
                          <a:spcPts val="5"/>
                        </a:spcBef>
                      </a:pPr>
                      <a:r>
                        <a:rPr sz="1200" spc="-10" dirty="0">
                          <a:solidFill>
                            <a:srgbClr val="39427A"/>
                          </a:solidFill>
                          <a:latin typeface="BIZ UDPGothic"/>
                          <a:cs typeface="BIZ UDPGothic"/>
                        </a:rPr>
                        <a:t>DC</a:t>
                      </a:r>
                      <a:r>
                        <a:rPr sz="1200" spc="-20" dirty="0">
                          <a:solidFill>
                            <a:srgbClr val="39427A"/>
                          </a:solidFill>
                          <a:latin typeface="BIZ UDPGothic"/>
                          <a:cs typeface="BIZ UDPGothic"/>
                        </a:rPr>
                        <a:t>１：３年間</a:t>
                      </a:r>
                      <a:r>
                        <a:rPr sz="1200" spc="-50" dirty="0">
                          <a:solidFill>
                            <a:srgbClr val="39427A"/>
                          </a:solidFill>
                          <a:latin typeface="BIZ UDPGothic"/>
                          <a:cs typeface="BIZ UDPGothic"/>
                        </a:rPr>
                        <a:t> </a:t>
                      </a:r>
                      <a:r>
                        <a:rPr sz="1200" spc="-10" dirty="0">
                          <a:solidFill>
                            <a:srgbClr val="39427A"/>
                          </a:solidFill>
                          <a:latin typeface="BIZ UDPGothic"/>
                          <a:cs typeface="BIZ UDPGothic"/>
                        </a:rPr>
                        <a:t>DC</a:t>
                      </a:r>
                      <a:r>
                        <a:rPr sz="1200" spc="-25" dirty="0">
                          <a:solidFill>
                            <a:srgbClr val="39427A"/>
                          </a:solidFill>
                          <a:latin typeface="BIZ UDPGothic"/>
                          <a:cs typeface="BIZ UDPGothic"/>
                        </a:rPr>
                        <a:t>２：２年間</a:t>
                      </a:r>
                      <a:endParaRPr sz="1200">
                        <a:latin typeface="BIZ UDPGothic"/>
                        <a:cs typeface="BIZ UDPGothic"/>
                      </a:endParaRPr>
                    </a:p>
                  </a:txBody>
                  <a:tcPr marL="0" marR="0" marT="82550" marB="0">
                    <a:lnL w="12700">
                      <a:solidFill>
                        <a:srgbClr val="39427A"/>
                      </a:solidFill>
                      <a:prstDash val="solid"/>
                    </a:lnL>
                    <a:lnR w="12700">
                      <a:solidFill>
                        <a:srgbClr val="39427A"/>
                      </a:solidFill>
                      <a:prstDash val="solid"/>
                    </a:lnR>
                    <a:lnT w="12700">
                      <a:solidFill>
                        <a:srgbClr val="39427A"/>
                      </a:solidFill>
                      <a:prstDash val="solid"/>
                    </a:lnT>
                    <a:lnB w="12700">
                      <a:solidFill>
                        <a:srgbClr val="39427A"/>
                      </a:solidFill>
                      <a:prstDash val="solid"/>
                    </a:lnB>
                  </a:tcPr>
                </a:tc>
                <a:tc gridSpan="2">
                  <a:txBody>
                    <a:bodyPr/>
                    <a:lstStyle/>
                    <a:p>
                      <a:pPr>
                        <a:lnSpc>
                          <a:spcPct val="100000"/>
                        </a:lnSpc>
                        <a:spcBef>
                          <a:spcPts val="1060"/>
                        </a:spcBef>
                      </a:pPr>
                      <a:endParaRPr sz="1200" dirty="0">
                        <a:latin typeface="Times New Roman"/>
                        <a:cs typeface="Times New Roman"/>
                      </a:endParaRPr>
                    </a:p>
                    <a:p>
                      <a:pPr marL="1270" algn="ctr">
                        <a:lnSpc>
                          <a:spcPct val="100000"/>
                        </a:lnSpc>
                        <a:spcBef>
                          <a:spcPts val="5"/>
                        </a:spcBef>
                      </a:pPr>
                      <a:r>
                        <a:rPr sz="1200" spc="-10" dirty="0">
                          <a:solidFill>
                            <a:srgbClr val="39427A"/>
                          </a:solidFill>
                          <a:latin typeface="BIZ UDPGothic"/>
                          <a:cs typeface="BIZ UDPGothic"/>
                        </a:rPr>
                        <a:t>20～２３</a:t>
                      </a:r>
                      <a:r>
                        <a:rPr sz="1200" spc="-35" dirty="0">
                          <a:solidFill>
                            <a:srgbClr val="39427A"/>
                          </a:solidFill>
                          <a:latin typeface="BIZ UDPGothic"/>
                          <a:cs typeface="BIZ UDPGothic"/>
                        </a:rPr>
                        <a:t>万円</a:t>
                      </a:r>
                      <a:endParaRPr sz="1200" dirty="0">
                        <a:latin typeface="BIZ UDPGothic"/>
                        <a:cs typeface="BIZ UDPGothic"/>
                      </a:endParaRPr>
                    </a:p>
                    <a:p>
                      <a:pPr algn="ctr">
                        <a:lnSpc>
                          <a:spcPct val="100000"/>
                        </a:lnSpc>
                        <a:spcBef>
                          <a:spcPts val="270"/>
                        </a:spcBef>
                      </a:pPr>
                      <a:r>
                        <a:rPr sz="1000" spc="-10" dirty="0">
                          <a:solidFill>
                            <a:srgbClr val="39427A"/>
                          </a:solidFill>
                          <a:latin typeface="BIZ UDPGothic"/>
                          <a:cs typeface="BIZ UDPGothic"/>
                        </a:rPr>
                        <a:t>（※２）（※3）</a:t>
                      </a:r>
                      <a:endParaRPr sz="1000" dirty="0">
                        <a:latin typeface="BIZ UDPGothic"/>
                        <a:cs typeface="BIZ UDPGothic"/>
                      </a:endParaRPr>
                    </a:p>
                  </a:txBody>
                  <a:tcPr marL="0" marR="0" marT="134620" marB="0">
                    <a:lnL w="12700">
                      <a:solidFill>
                        <a:srgbClr val="39427A"/>
                      </a:solidFill>
                      <a:prstDash val="solid"/>
                    </a:lnL>
                    <a:lnR w="12700">
                      <a:solidFill>
                        <a:srgbClr val="39427A"/>
                      </a:solidFill>
                      <a:prstDash val="solid"/>
                    </a:lnR>
                    <a:lnT w="38100">
                      <a:solidFill>
                        <a:srgbClr val="222321"/>
                      </a:solidFill>
                      <a:prstDash val="solid"/>
                    </a:lnT>
                    <a:lnB w="12700">
                      <a:solidFill>
                        <a:srgbClr val="39427A"/>
                      </a:solidFill>
                      <a:prstDash val="solid"/>
                    </a:lnB>
                  </a:tcPr>
                </a:tc>
                <a:tc hMerge="1">
                  <a:txBody>
                    <a:bodyPr/>
                    <a:lstStyle/>
                    <a:p>
                      <a:endParaRPr/>
                    </a:p>
                  </a:txBody>
                  <a:tcPr marL="0" marR="0" marT="0" marB="0"/>
                </a:tc>
                <a:tc gridSpan="2">
                  <a:txBody>
                    <a:bodyPr/>
                    <a:lstStyle/>
                    <a:p>
                      <a:pPr>
                        <a:lnSpc>
                          <a:spcPct val="100000"/>
                        </a:lnSpc>
                      </a:pPr>
                      <a:endParaRPr sz="1100" dirty="0">
                        <a:latin typeface="Times New Roman"/>
                        <a:cs typeface="Times New Roman"/>
                      </a:endParaRPr>
                    </a:p>
                  </a:txBody>
                  <a:tcPr marL="0" marR="0" marT="0" marB="0">
                    <a:lnL w="12700">
                      <a:solidFill>
                        <a:srgbClr val="39427A"/>
                      </a:solidFill>
                      <a:prstDash val="solid"/>
                    </a:lnL>
                    <a:lnR w="12700">
                      <a:solidFill>
                        <a:srgbClr val="39427A"/>
                      </a:solidFill>
                      <a:prstDash val="solid"/>
                    </a:lnR>
                    <a:lnT w="38100">
                      <a:solidFill>
                        <a:srgbClr val="222321"/>
                      </a:solidFill>
                      <a:prstDash val="solid"/>
                    </a:lnT>
                  </a:tcPr>
                </a:tc>
                <a:tc hMerge="1">
                  <a:txBody>
                    <a:bodyPr/>
                    <a:lstStyle/>
                    <a:p>
                      <a:endParaRPr/>
                    </a:p>
                  </a:txBody>
                  <a:tcPr marL="0" marR="0" marT="0" marB="0"/>
                </a:tc>
                <a:extLst>
                  <a:ext uri="{0D108BD9-81ED-4DB2-BD59-A6C34878D82A}">
                    <a16:rowId xmlns:a16="http://schemas.microsoft.com/office/drawing/2014/main" val="10002"/>
                  </a:ext>
                </a:extLst>
              </a:tr>
              <a:tr h="436245">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solidFill>
                      <a:srgbClr val="EAEBF6">
                        <a:alpha val="69802"/>
                      </a:srgbClr>
                    </a:solidFill>
                  </a:tcPr>
                </a:tc>
                <a:tc>
                  <a:txBody>
                    <a:bodyPr/>
                    <a:lstStyle/>
                    <a:p>
                      <a:pPr>
                        <a:lnSpc>
                          <a:spcPct val="100000"/>
                        </a:lnSpc>
                        <a:spcBef>
                          <a:spcPts val="490"/>
                        </a:spcBef>
                      </a:pPr>
                      <a:endParaRPr sz="1200">
                        <a:latin typeface="Times New Roman"/>
                        <a:cs typeface="Times New Roman"/>
                      </a:endParaRPr>
                    </a:p>
                    <a:p>
                      <a:pPr marL="91440">
                        <a:lnSpc>
                          <a:spcPct val="100000"/>
                        </a:lnSpc>
                      </a:pPr>
                      <a:r>
                        <a:rPr sz="1200" spc="-5" dirty="0">
                          <a:solidFill>
                            <a:srgbClr val="39427A"/>
                          </a:solidFill>
                          <a:latin typeface="BIZ UDPGothic"/>
                          <a:cs typeface="BIZ UDPGothic"/>
                        </a:rPr>
                        <a:t>・博士の学位を取得後</a:t>
                      </a:r>
                      <a:r>
                        <a:rPr sz="1200" spc="-10" dirty="0">
                          <a:solidFill>
                            <a:srgbClr val="39427A"/>
                          </a:solidFill>
                          <a:latin typeface="BIZ UDPGothic"/>
                          <a:cs typeface="BIZ UDPGothic"/>
                        </a:rPr>
                        <a:t>5年未満の者</a:t>
                      </a:r>
                      <a:endParaRPr sz="1200">
                        <a:latin typeface="BIZ UDPGothic"/>
                        <a:cs typeface="BIZ UDPGothic"/>
                      </a:endParaRPr>
                    </a:p>
                  </a:txBody>
                  <a:tcPr marL="0" marR="0" marT="62230" marB="0">
                    <a:lnL w="12700">
                      <a:solidFill>
                        <a:srgbClr val="39427A"/>
                      </a:solidFill>
                      <a:prstDash val="solid"/>
                    </a:lnL>
                    <a:lnR w="12700">
                      <a:solidFill>
                        <a:srgbClr val="39427A"/>
                      </a:solidFill>
                      <a:prstDash val="solid"/>
                    </a:lnR>
                    <a:lnT w="12700">
                      <a:solidFill>
                        <a:srgbClr val="39427A"/>
                      </a:solidFill>
                      <a:prstDash val="solid"/>
                    </a:lnT>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tcPr>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tcPr>
                </a:tc>
                <a:tc hMerge="1">
                  <a:txBody>
                    <a:bodyPr/>
                    <a:lstStyle/>
                    <a:p>
                      <a:endParaRPr/>
                    </a:p>
                  </a:txBody>
                  <a:tcPr marL="0" marR="0" marT="0" marB="0"/>
                </a:tc>
                <a:tc gridSpan="2">
                  <a:txBody>
                    <a:bodyPr/>
                    <a:lstStyle/>
                    <a:p>
                      <a:pPr>
                        <a:lnSpc>
                          <a:spcPct val="100000"/>
                        </a:lnSpc>
                        <a:spcBef>
                          <a:spcPts val="40"/>
                        </a:spcBef>
                      </a:pPr>
                      <a:endParaRPr sz="1200">
                        <a:latin typeface="Times New Roman"/>
                        <a:cs typeface="Times New Roman"/>
                      </a:endParaRPr>
                    </a:p>
                    <a:p>
                      <a:pPr marL="314960">
                        <a:lnSpc>
                          <a:spcPct val="100000"/>
                        </a:lnSpc>
                        <a:spcBef>
                          <a:spcPts val="5"/>
                        </a:spcBef>
                      </a:pPr>
                      <a:r>
                        <a:rPr sz="1200" spc="-20" dirty="0">
                          <a:solidFill>
                            <a:srgbClr val="39427A"/>
                          </a:solidFill>
                          <a:latin typeface="BIZ UDPGothic"/>
                          <a:cs typeface="BIZ UDPGothic"/>
                        </a:rPr>
                        <a:t>450</a:t>
                      </a:r>
                      <a:r>
                        <a:rPr sz="1200" spc="-15" dirty="0">
                          <a:solidFill>
                            <a:srgbClr val="39427A"/>
                          </a:solidFill>
                          <a:latin typeface="BIZ UDPGothic"/>
                          <a:cs typeface="BIZ UDPGothic"/>
                        </a:rPr>
                        <a:t>万円以下</a:t>
                      </a:r>
                      <a:endParaRPr sz="1200">
                        <a:latin typeface="BIZ UDPGothic"/>
                        <a:cs typeface="BIZ UDPGothic"/>
                      </a:endParaRPr>
                    </a:p>
                  </a:txBody>
                  <a:tcPr marL="0" marR="0" marT="5080" marB="0">
                    <a:lnL w="12700">
                      <a:solidFill>
                        <a:srgbClr val="39427A"/>
                      </a:solidFill>
                      <a:prstDash val="solid"/>
                    </a:lnL>
                    <a:lnR w="12700">
                      <a:solidFill>
                        <a:srgbClr val="39427A"/>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202565">
                <a:tc>
                  <a:txBody>
                    <a:bodyPr/>
                    <a:lstStyle/>
                    <a:p>
                      <a:pPr algn="ctr">
                        <a:lnSpc>
                          <a:spcPts val="1445"/>
                        </a:lnSpc>
                        <a:spcBef>
                          <a:spcPts val="55"/>
                        </a:spcBef>
                      </a:pPr>
                      <a:r>
                        <a:rPr sz="1400" b="1" spc="-25" dirty="0">
                          <a:solidFill>
                            <a:srgbClr val="39427A"/>
                          </a:solidFill>
                          <a:latin typeface="BIZ UDPGothic"/>
                          <a:cs typeface="BIZ UDPGothic"/>
                        </a:rPr>
                        <a:t>PD</a:t>
                      </a:r>
                      <a:endParaRPr sz="1400">
                        <a:latin typeface="BIZ UDPGothic"/>
                        <a:cs typeface="BIZ UDPGothic"/>
                      </a:endParaRPr>
                    </a:p>
                  </a:txBody>
                  <a:tcPr marL="0" marR="0" marT="6985" marB="0">
                    <a:lnL w="12700">
                      <a:solidFill>
                        <a:srgbClr val="39427A"/>
                      </a:solidFill>
                      <a:prstDash val="solid"/>
                    </a:lnL>
                    <a:lnR w="12700">
                      <a:solidFill>
                        <a:srgbClr val="39427A"/>
                      </a:solidFill>
                      <a:prstDash val="solid"/>
                    </a:lnR>
                    <a:solidFill>
                      <a:srgbClr val="EAEBF6">
                        <a:alpha val="69802"/>
                      </a:srgbClr>
                    </a:solidFill>
                  </a:tcPr>
                </a:tc>
                <a:tc>
                  <a:txBody>
                    <a:bodyPr/>
                    <a:lstStyle/>
                    <a:p>
                      <a:pPr marL="91440">
                        <a:lnSpc>
                          <a:spcPts val="1335"/>
                        </a:lnSpc>
                        <a:spcBef>
                          <a:spcPts val="160"/>
                        </a:spcBef>
                      </a:pPr>
                      <a:r>
                        <a:rPr sz="1200" spc="-10" dirty="0">
                          <a:solidFill>
                            <a:srgbClr val="39427A"/>
                          </a:solidFill>
                          <a:latin typeface="BIZ UDPGothic"/>
                          <a:cs typeface="BIZ UDPGothic"/>
                        </a:rPr>
                        <a:t>・博士の学位を取得した研究機関以外を採用中の受入研究</a:t>
                      </a:r>
                      <a:endParaRPr sz="1200">
                        <a:latin typeface="BIZ UDPGothic"/>
                        <a:cs typeface="BIZ UDPGothic"/>
                      </a:endParaRPr>
                    </a:p>
                  </a:txBody>
                  <a:tcPr marL="0" marR="0" marT="20320" marB="0">
                    <a:lnL w="12700">
                      <a:solidFill>
                        <a:srgbClr val="39427A"/>
                      </a:solidFill>
                      <a:prstDash val="solid"/>
                    </a:lnL>
                    <a:lnR w="12700">
                      <a:solidFill>
                        <a:srgbClr val="39427A"/>
                      </a:solidFill>
                      <a:prstDash val="solid"/>
                    </a:lnR>
                  </a:tcPr>
                </a:tc>
                <a:tc>
                  <a:txBody>
                    <a:bodyPr/>
                    <a:lstStyle/>
                    <a:p>
                      <a:pPr marL="1905" algn="ctr">
                        <a:lnSpc>
                          <a:spcPts val="1335"/>
                        </a:lnSpc>
                        <a:spcBef>
                          <a:spcPts val="160"/>
                        </a:spcBef>
                      </a:pPr>
                      <a:r>
                        <a:rPr sz="1200" spc="-30" dirty="0">
                          <a:solidFill>
                            <a:srgbClr val="39427A"/>
                          </a:solidFill>
                          <a:latin typeface="BIZ UDPGothic"/>
                          <a:cs typeface="BIZ UDPGothic"/>
                        </a:rPr>
                        <a:t>３年間</a:t>
                      </a:r>
                      <a:endParaRPr sz="1200">
                        <a:latin typeface="BIZ UDPGothic"/>
                        <a:cs typeface="BIZ UDPGothic"/>
                      </a:endParaRPr>
                    </a:p>
                  </a:txBody>
                  <a:tcPr marL="0" marR="0" marT="20320" marB="0">
                    <a:lnL w="12700">
                      <a:solidFill>
                        <a:srgbClr val="39427A"/>
                      </a:solidFill>
                      <a:prstDash val="solid"/>
                    </a:lnL>
                    <a:lnR w="12700">
                      <a:solidFill>
                        <a:srgbClr val="39427A"/>
                      </a:solidFill>
                      <a:prstDash val="solid"/>
                    </a:lnR>
                  </a:tcPr>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extLst>
                  <a:ext uri="{0D108BD9-81ED-4DB2-BD59-A6C34878D82A}">
                    <a16:rowId xmlns:a16="http://schemas.microsoft.com/office/drawing/2014/main" val="10004"/>
                  </a:ext>
                </a:extLst>
              </a:tr>
              <a:tr h="202565">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solidFill>
                      <a:srgbClr val="EAEBF6">
                        <a:alpha val="69802"/>
                      </a:srgbClr>
                    </a:solidFill>
                  </a:tcPr>
                </a:tc>
                <a:tc rowSpan="2">
                  <a:txBody>
                    <a:bodyPr/>
                    <a:lstStyle/>
                    <a:p>
                      <a:pPr marL="91440">
                        <a:lnSpc>
                          <a:spcPts val="1225"/>
                        </a:lnSpc>
                        <a:spcBef>
                          <a:spcPts val="295"/>
                        </a:spcBef>
                      </a:pPr>
                      <a:r>
                        <a:rPr sz="1200" spc="-10" dirty="0">
                          <a:solidFill>
                            <a:srgbClr val="39427A"/>
                          </a:solidFill>
                          <a:latin typeface="BIZ UDPGothic"/>
                          <a:cs typeface="BIZ UDPGothic"/>
                        </a:rPr>
                        <a:t>機関とすること</a:t>
                      </a:r>
                      <a:endParaRPr sz="1200">
                        <a:latin typeface="BIZ UDPGothic"/>
                        <a:cs typeface="BIZ UDPGothic"/>
                      </a:endParaRPr>
                    </a:p>
                  </a:txBody>
                  <a:tcPr marL="0" marR="0" marT="37465" marB="0">
                    <a:lnL w="12700">
                      <a:solidFill>
                        <a:srgbClr val="39427A"/>
                      </a:solidFill>
                      <a:prstDash val="solid"/>
                    </a:lnL>
                    <a:lnR w="12700">
                      <a:solidFill>
                        <a:srgbClr val="39427A"/>
                      </a:solidFill>
                      <a:prstDash val="solid"/>
                    </a:lnR>
                  </a:tcPr>
                </a:tc>
                <a:tc row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gridSpan="2">
                  <a:txBody>
                    <a:bodyPr/>
                    <a:lstStyle/>
                    <a:p>
                      <a:pPr marL="395605">
                        <a:lnSpc>
                          <a:spcPts val="1420"/>
                        </a:lnSpc>
                        <a:spcBef>
                          <a:spcPts val="75"/>
                        </a:spcBef>
                      </a:pPr>
                      <a:r>
                        <a:rPr sz="1200" spc="-10" dirty="0">
                          <a:solidFill>
                            <a:srgbClr val="39427A"/>
                          </a:solidFill>
                          <a:latin typeface="BIZ UDPGothic"/>
                          <a:cs typeface="BIZ UDPGothic"/>
                        </a:rPr>
                        <a:t>36.2</a:t>
                      </a:r>
                      <a:r>
                        <a:rPr sz="1200" spc="-25" dirty="0">
                          <a:solidFill>
                            <a:srgbClr val="39427A"/>
                          </a:solidFill>
                          <a:latin typeface="BIZ UDPGothic"/>
                          <a:cs typeface="BIZ UDPGothic"/>
                        </a:rPr>
                        <a:t>万円</a:t>
                      </a:r>
                      <a:endParaRPr sz="1200">
                        <a:latin typeface="BIZ UDPGothic"/>
                        <a:cs typeface="BIZ UDPGothic"/>
                      </a:endParaRPr>
                    </a:p>
                  </a:txBody>
                  <a:tcPr marL="0" marR="0" marT="9525" marB="0">
                    <a:lnL w="12700">
                      <a:solidFill>
                        <a:srgbClr val="39427A"/>
                      </a:solidFill>
                      <a:prstDash val="solid"/>
                    </a:lnL>
                    <a:lnR w="12700">
                      <a:solidFill>
                        <a:srgbClr val="39427A"/>
                      </a:solidFill>
                      <a:prstDash val="solid"/>
                    </a:lnR>
                  </a:tcPr>
                </a:tc>
                <a:tc hMerge="1">
                  <a:txBody>
                    <a:bodyPr/>
                    <a:lstStyle/>
                    <a:p>
                      <a:endParaRPr/>
                    </a:p>
                  </a:txBody>
                  <a:tcPr marL="0" marR="0" marT="0" marB="0"/>
                </a:tc>
                <a:tc gridSpan="2">
                  <a:txBody>
                    <a:bodyPr/>
                    <a:lstStyle/>
                    <a:p>
                      <a:pPr marL="110489">
                        <a:lnSpc>
                          <a:spcPts val="1160"/>
                        </a:lnSpc>
                      </a:pPr>
                      <a:r>
                        <a:rPr sz="1100" dirty="0">
                          <a:solidFill>
                            <a:srgbClr val="39427A"/>
                          </a:solidFill>
                          <a:latin typeface="BIZ UDPGothic"/>
                          <a:cs typeface="BIZ UDPGothic"/>
                        </a:rPr>
                        <a:t>応募区分がB</a:t>
                      </a:r>
                      <a:r>
                        <a:rPr sz="1100" spc="-15" dirty="0">
                          <a:solidFill>
                            <a:srgbClr val="39427A"/>
                          </a:solidFill>
                          <a:latin typeface="BIZ UDPGothic"/>
                          <a:cs typeface="BIZ UDPGothic"/>
                        </a:rPr>
                        <a:t>区分かつ</a:t>
                      </a:r>
                      <a:endParaRPr sz="1100">
                        <a:latin typeface="BIZ UDPGothic"/>
                        <a:cs typeface="BIZ UDPGothic"/>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extLst>
                  <a:ext uri="{0D108BD9-81ED-4DB2-BD59-A6C34878D82A}">
                    <a16:rowId xmlns:a16="http://schemas.microsoft.com/office/drawing/2014/main" val="10005"/>
                  </a:ext>
                </a:extLst>
              </a:tr>
              <a:tr h="0">
                <a:tc row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solidFill>
                      <a:srgbClr val="EAEBF6">
                        <a:alpha val="69802"/>
                      </a:srgbClr>
                    </a:solidFill>
                  </a:tcPr>
                </a:tc>
                <a:tc vMerge="1">
                  <a:txBody>
                    <a:bodyPr/>
                    <a:lstStyle/>
                    <a:p>
                      <a:endParaRPr/>
                    </a:p>
                  </a:txBody>
                  <a:tcPr marL="0" marR="0" marT="37465" marB="0">
                    <a:lnL w="12700">
                      <a:solidFill>
                        <a:srgbClr val="39427A"/>
                      </a:solidFill>
                      <a:prstDash val="solid"/>
                    </a:lnL>
                    <a:lnR w="12700">
                      <a:solidFill>
                        <a:srgbClr val="39427A"/>
                      </a:solidFill>
                      <a:prstDash val="solid"/>
                    </a:lnR>
                  </a:tcPr>
                </a:tc>
                <a:tc vMerge="1">
                  <a:txBody>
                    <a:bodyPr/>
                    <a:lstStyle/>
                    <a:p>
                      <a:endParaRPr/>
                    </a:p>
                  </a:txBody>
                  <a:tcPr marL="0" marR="0" marT="0" marB="0">
                    <a:lnL w="12700">
                      <a:solidFill>
                        <a:srgbClr val="39427A"/>
                      </a:solidFill>
                      <a:prstDash val="solid"/>
                    </a:lnL>
                    <a:lnR w="12700">
                      <a:solidFill>
                        <a:srgbClr val="39427A"/>
                      </a:solidFill>
                      <a:prstDash val="solid"/>
                    </a:lnR>
                  </a:tcPr>
                </a:tc>
                <a:tc rowSpan="3" gridSpan="2">
                  <a:txBody>
                    <a:bodyPr/>
                    <a:lstStyle/>
                    <a:p>
                      <a:pPr marL="108585" marR="100330" algn="ctr">
                        <a:lnSpc>
                          <a:spcPts val="1150"/>
                        </a:lnSpc>
                      </a:pPr>
                      <a:r>
                        <a:rPr sz="800" dirty="0">
                          <a:solidFill>
                            <a:srgbClr val="39427A"/>
                          </a:solidFill>
                          <a:latin typeface="BIZ UDPGothic"/>
                          <a:cs typeface="BIZ UDPGothic"/>
                        </a:rPr>
                        <a:t>（</a:t>
                      </a:r>
                      <a:r>
                        <a:rPr sz="800" spc="-10" dirty="0">
                          <a:solidFill>
                            <a:srgbClr val="39427A"/>
                          </a:solidFill>
                          <a:latin typeface="BIZ UDPGothic"/>
                          <a:cs typeface="BIZ UDPGothic"/>
                        </a:rPr>
                        <a:t>雇用制度導入機関で雇用さ</a:t>
                      </a:r>
                      <a:r>
                        <a:rPr sz="800" spc="-15" dirty="0">
                          <a:solidFill>
                            <a:srgbClr val="39427A"/>
                          </a:solidFill>
                          <a:latin typeface="BIZ UDPGothic"/>
                          <a:cs typeface="BIZ UDPGothic"/>
                        </a:rPr>
                        <a:t>れる場合、「雇用支援金」とし</a:t>
                      </a:r>
                      <a:r>
                        <a:rPr sz="800" dirty="0">
                          <a:solidFill>
                            <a:srgbClr val="39427A"/>
                          </a:solidFill>
                          <a:latin typeface="BIZ UDPGothic"/>
                          <a:cs typeface="BIZ UDPGothic"/>
                        </a:rPr>
                        <a:t>て研究機関へ交付</a:t>
                      </a:r>
                      <a:r>
                        <a:rPr sz="800" spc="-50" dirty="0">
                          <a:solidFill>
                            <a:srgbClr val="39427A"/>
                          </a:solidFill>
                          <a:latin typeface="BIZ UDPGothic"/>
                          <a:cs typeface="BIZ UDPGothic"/>
                        </a:rPr>
                        <a:t>）</a:t>
                      </a:r>
                      <a:endParaRPr sz="800">
                        <a:latin typeface="BIZ UDPGothic"/>
                        <a:cs typeface="BIZ UDPGothic"/>
                      </a:endParaRPr>
                    </a:p>
                  </a:txBody>
                  <a:tcPr marL="0" marR="0" marT="0" marB="0">
                    <a:lnL w="12700">
                      <a:solidFill>
                        <a:srgbClr val="39427A"/>
                      </a:solidFill>
                      <a:prstDash val="solid"/>
                    </a:lnL>
                    <a:lnR w="12700">
                      <a:solidFill>
                        <a:srgbClr val="39427A"/>
                      </a:solidFill>
                      <a:prstDash val="solid"/>
                    </a:lnR>
                  </a:tcPr>
                </a:tc>
                <a:tc rowSpan="3" hMerge="1">
                  <a:txBody>
                    <a:bodyPr/>
                    <a:lstStyle/>
                    <a:p>
                      <a:endParaRPr/>
                    </a:p>
                  </a:txBody>
                  <a:tcPr marL="0" marR="0" marT="0" marB="0"/>
                </a:tc>
                <a:tc rowSpan="3" gridSpan="2">
                  <a:txBody>
                    <a:bodyPr/>
                    <a:lstStyle/>
                    <a:p>
                      <a:pPr marL="179070">
                        <a:lnSpc>
                          <a:spcPts val="1150"/>
                        </a:lnSpc>
                      </a:pPr>
                      <a:r>
                        <a:rPr sz="1100" spc="-10" dirty="0">
                          <a:solidFill>
                            <a:srgbClr val="39427A"/>
                          </a:solidFill>
                          <a:latin typeface="BIZ UDPGothic"/>
                          <a:cs typeface="BIZ UDPGothic"/>
                        </a:rPr>
                        <a:t>研究期間３年の場合</a:t>
                      </a:r>
                      <a:endParaRPr sz="1100">
                        <a:latin typeface="BIZ UDPGothic"/>
                        <a:cs typeface="BIZ UDPGothic"/>
                      </a:endParaRPr>
                    </a:p>
                  </a:txBody>
                  <a:tcPr marL="0" marR="0" marT="0" marB="0">
                    <a:lnL w="12700">
                      <a:solidFill>
                        <a:srgbClr val="39427A"/>
                      </a:solidFill>
                      <a:prstDash val="solid"/>
                    </a:lnL>
                    <a:lnR w="12700">
                      <a:solidFill>
                        <a:srgbClr val="39427A"/>
                      </a:solidFill>
                      <a:prstDash val="solid"/>
                    </a:lnR>
                  </a:tcPr>
                </a:tc>
                <a:tc rowSpan="3" hMerge="1">
                  <a:txBody>
                    <a:bodyPr/>
                    <a:lstStyle/>
                    <a:p>
                      <a:endParaRPr/>
                    </a:p>
                  </a:txBody>
                  <a:tcPr marL="0" marR="0" marT="0" marB="0"/>
                </a:tc>
                <a:extLst>
                  <a:ext uri="{0D108BD9-81ED-4DB2-BD59-A6C34878D82A}">
                    <a16:rowId xmlns:a16="http://schemas.microsoft.com/office/drawing/2014/main" val="10006"/>
                  </a:ext>
                </a:extLst>
              </a:tr>
              <a:tr h="229870">
                <a:tc vMerge="1">
                  <a:txBody>
                    <a:bodyPr/>
                    <a:lstStyle/>
                    <a:p>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solidFill>
                      <a:srgbClr val="EAEBF6">
                        <a:alpha val="69802"/>
                      </a:srgbClr>
                    </a:solidFill>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gridSpan="2" vMerge="1">
                  <a:txBody>
                    <a:bodyPr/>
                    <a:lstStyle/>
                    <a:p>
                      <a:endParaRPr/>
                    </a:p>
                  </a:txBody>
                  <a:tcPr marL="0" marR="0" marT="0" marB="0">
                    <a:lnL w="12700">
                      <a:solidFill>
                        <a:srgbClr val="39427A"/>
                      </a:solidFill>
                      <a:prstDash val="solid"/>
                    </a:lnL>
                    <a:lnR w="12700">
                      <a:solidFill>
                        <a:srgbClr val="39427A"/>
                      </a:solidFill>
                      <a:prstDash val="solid"/>
                    </a:lnR>
                  </a:tcPr>
                </a:tc>
                <a:tc hMerge="1" vMerge="1">
                  <a:txBody>
                    <a:bodyPr/>
                    <a:lstStyle/>
                    <a:p>
                      <a:endParaRPr/>
                    </a:p>
                  </a:txBody>
                  <a:tcPr marL="0" marR="0" marT="0" marB="0"/>
                </a:tc>
                <a:tc gridSpan="2" vMerge="1">
                  <a:txBody>
                    <a:bodyPr/>
                    <a:lstStyle/>
                    <a:p>
                      <a:endParaRPr/>
                    </a:p>
                  </a:txBody>
                  <a:tcPr marL="0" marR="0" marT="0" marB="0">
                    <a:lnL w="12700">
                      <a:solidFill>
                        <a:srgbClr val="39427A"/>
                      </a:solidFill>
                      <a:prstDash val="solid"/>
                    </a:lnL>
                    <a:lnR w="12700">
                      <a:solidFill>
                        <a:srgbClr val="39427A"/>
                      </a:solidFill>
                      <a:prstDash val="solid"/>
                    </a:lnR>
                  </a:tcPr>
                </a:tc>
                <a:tc hMerge="1" vMerge="1">
                  <a:txBody>
                    <a:bodyPr/>
                    <a:lstStyle/>
                    <a:p>
                      <a:endParaRPr/>
                    </a:p>
                  </a:txBody>
                  <a:tcPr marL="0" marR="0" marT="0" marB="0"/>
                </a:tc>
                <a:extLst>
                  <a:ext uri="{0D108BD9-81ED-4DB2-BD59-A6C34878D82A}">
                    <a16:rowId xmlns:a16="http://schemas.microsoft.com/office/drawing/2014/main" val="10007"/>
                  </a:ext>
                </a:extLst>
              </a:tr>
              <a:tr h="217804">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T w="12700">
                      <a:solidFill>
                        <a:srgbClr val="39427A"/>
                      </a:solidFill>
                      <a:prstDash val="solid"/>
                    </a:lnT>
                  </a:tcPr>
                </a:tc>
                <a:tc gridSpan="2" vMerge="1">
                  <a:txBody>
                    <a:bodyPr/>
                    <a:lstStyle/>
                    <a:p>
                      <a:endParaRPr/>
                    </a:p>
                  </a:txBody>
                  <a:tcPr marL="0" marR="0" marT="0" marB="0">
                    <a:lnL w="12700">
                      <a:solidFill>
                        <a:srgbClr val="39427A"/>
                      </a:solidFill>
                      <a:prstDash val="solid"/>
                    </a:lnL>
                    <a:lnR w="12700">
                      <a:solidFill>
                        <a:srgbClr val="39427A"/>
                      </a:solidFill>
                      <a:prstDash val="solid"/>
                    </a:lnR>
                  </a:tcPr>
                </a:tc>
                <a:tc hMerge="1" vMerge="1">
                  <a:txBody>
                    <a:bodyPr/>
                    <a:lstStyle/>
                    <a:p>
                      <a:endParaRPr/>
                    </a:p>
                  </a:txBody>
                  <a:tcPr marL="0" marR="0" marT="0" marB="0"/>
                </a:tc>
                <a:tc gridSpan="2" vMerge="1">
                  <a:txBody>
                    <a:bodyPr/>
                    <a:lstStyle/>
                    <a:p>
                      <a:endParaRPr/>
                    </a:p>
                  </a:txBody>
                  <a:tcPr marL="0" marR="0" marT="0" marB="0">
                    <a:lnL w="12700">
                      <a:solidFill>
                        <a:srgbClr val="39427A"/>
                      </a:solidFill>
                      <a:prstDash val="solid"/>
                    </a:lnL>
                    <a:lnR w="12700">
                      <a:solidFill>
                        <a:srgbClr val="39427A"/>
                      </a:solidFill>
                      <a:prstDash val="solid"/>
                    </a:lnR>
                  </a:tcPr>
                </a:tc>
                <a:tc hMerge="1" vMerge="1">
                  <a:txBody>
                    <a:bodyPr/>
                    <a:lstStyle/>
                    <a:p>
                      <a:endParaRPr/>
                    </a:p>
                  </a:txBody>
                  <a:tcPr marL="0" marR="0" marT="0" marB="0"/>
                </a:tc>
                <a:extLst>
                  <a:ext uri="{0D108BD9-81ED-4DB2-BD59-A6C34878D82A}">
                    <a16:rowId xmlns:a16="http://schemas.microsoft.com/office/drawing/2014/main" val="10008"/>
                  </a:ext>
                </a:extLst>
              </a:tr>
              <a:tr h="201930">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a:txBody>
                    <a:bodyPr/>
                    <a:lstStyle/>
                    <a:p>
                      <a:pPr marL="91440">
                        <a:lnSpc>
                          <a:spcPct val="100000"/>
                        </a:lnSpc>
                        <a:spcBef>
                          <a:spcPts val="25"/>
                        </a:spcBef>
                      </a:pPr>
                      <a:r>
                        <a:rPr sz="1200" spc="-10" dirty="0">
                          <a:solidFill>
                            <a:srgbClr val="39427A"/>
                          </a:solidFill>
                          <a:latin typeface="BIZ UDPGothic"/>
                          <a:cs typeface="BIZ UDPGothic"/>
                        </a:rPr>
                        <a:t>・博士の学位取得者</a:t>
                      </a:r>
                      <a:endParaRPr sz="1200">
                        <a:latin typeface="BIZ UDPGothic"/>
                        <a:cs typeface="BIZ UDPGothic"/>
                      </a:endParaRPr>
                    </a:p>
                  </a:txBody>
                  <a:tcPr marL="0" marR="0" marT="3175" marB="0">
                    <a:lnL w="12700">
                      <a:solidFill>
                        <a:srgbClr val="39427A"/>
                      </a:solidFill>
                      <a:prstDash val="solid"/>
                    </a:lnL>
                    <a:lnR w="12700">
                      <a:solidFill>
                        <a:srgbClr val="39427A"/>
                      </a:solidFill>
                      <a:prstDash val="solid"/>
                    </a:lnR>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extLst>
                  <a:ext uri="{0D108BD9-81ED-4DB2-BD59-A6C34878D82A}">
                    <a16:rowId xmlns:a16="http://schemas.microsoft.com/office/drawing/2014/main" val="10009"/>
                  </a:ext>
                </a:extLst>
              </a:tr>
              <a:tr h="232410">
                <a:tc>
                  <a:txBody>
                    <a:bodyPr/>
                    <a:lstStyle/>
                    <a:p>
                      <a:pPr marL="1270" algn="ctr">
                        <a:lnSpc>
                          <a:spcPts val="1675"/>
                        </a:lnSpc>
                        <a:spcBef>
                          <a:spcPts val="55"/>
                        </a:spcBef>
                      </a:pPr>
                      <a:r>
                        <a:rPr sz="1400" b="1" spc="-25" dirty="0">
                          <a:solidFill>
                            <a:srgbClr val="39427A"/>
                          </a:solidFill>
                          <a:latin typeface="BIZ UDPGothic"/>
                          <a:cs typeface="BIZ UDPGothic"/>
                        </a:rPr>
                        <a:t>RPD</a:t>
                      </a:r>
                      <a:endParaRPr sz="1400">
                        <a:latin typeface="BIZ UDPGothic"/>
                        <a:cs typeface="BIZ UDPGothic"/>
                      </a:endParaRPr>
                    </a:p>
                  </a:txBody>
                  <a:tcPr marL="0" marR="0" marT="6985" marB="0">
                    <a:lnL w="12700">
                      <a:solidFill>
                        <a:srgbClr val="39427A"/>
                      </a:solidFill>
                      <a:prstDash val="solid"/>
                    </a:lnL>
                    <a:lnR w="12700">
                      <a:solidFill>
                        <a:srgbClr val="39427A"/>
                      </a:solidFill>
                      <a:prstDash val="solid"/>
                    </a:lnR>
                  </a:tcPr>
                </a:tc>
                <a:tc>
                  <a:txBody>
                    <a:bodyPr/>
                    <a:lstStyle/>
                    <a:p>
                      <a:pPr marL="91440">
                        <a:lnSpc>
                          <a:spcPct val="100000"/>
                        </a:lnSpc>
                        <a:spcBef>
                          <a:spcPts val="160"/>
                        </a:spcBef>
                      </a:pPr>
                      <a:r>
                        <a:rPr sz="1200" spc="-5" dirty="0">
                          <a:solidFill>
                            <a:srgbClr val="39427A"/>
                          </a:solidFill>
                          <a:latin typeface="BIZ UDPGothic"/>
                          <a:cs typeface="BIZ UDPGothic"/>
                        </a:rPr>
                        <a:t>・出産・育児のため</a:t>
                      </a:r>
                      <a:r>
                        <a:rPr sz="1200" spc="-10" dirty="0">
                          <a:solidFill>
                            <a:srgbClr val="39427A"/>
                          </a:solidFill>
                          <a:latin typeface="BIZ UDPGothic"/>
                          <a:cs typeface="BIZ UDPGothic"/>
                        </a:rPr>
                        <a:t>6</a:t>
                      </a:r>
                      <a:r>
                        <a:rPr sz="1200" spc="-15" dirty="0">
                          <a:solidFill>
                            <a:srgbClr val="39427A"/>
                          </a:solidFill>
                          <a:latin typeface="BIZ UDPGothic"/>
                          <a:cs typeface="BIZ UDPGothic"/>
                        </a:rPr>
                        <a:t>週間以上研究活動を中断した者</a:t>
                      </a:r>
                      <a:endParaRPr sz="1200">
                        <a:latin typeface="BIZ UDPGothic"/>
                        <a:cs typeface="BIZ UDPGothic"/>
                      </a:endParaRPr>
                    </a:p>
                  </a:txBody>
                  <a:tcPr marL="0" marR="0" marT="20320" marB="0">
                    <a:lnL w="12700">
                      <a:solidFill>
                        <a:srgbClr val="39427A"/>
                      </a:solidFill>
                      <a:prstDash val="solid"/>
                    </a:lnL>
                    <a:lnR w="12700">
                      <a:solidFill>
                        <a:srgbClr val="39427A"/>
                      </a:solidFill>
                      <a:prstDash val="solid"/>
                    </a:lnR>
                  </a:tcPr>
                </a:tc>
                <a:tc>
                  <a:txBody>
                    <a:bodyPr/>
                    <a:lstStyle/>
                    <a:p>
                      <a:pPr marL="1905" algn="ctr">
                        <a:lnSpc>
                          <a:spcPct val="100000"/>
                        </a:lnSpc>
                        <a:spcBef>
                          <a:spcPts val="160"/>
                        </a:spcBef>
                      </a:pPr>
                      <a:r>
                        <a:rPr sz="1200" spc="-25" dirty="0">
                          <a:solidFill>
                            <a:srgbClr val="39427A"/>
                          </a:solidFill>
                          <a:latin typeface="BIZ UDPGothic"/>
                          <a:cs typeface="BIZ UDPGothic"/>
                        </a:rPr>
                        <a:t>３年間</a:t>
                      </a:r>
                      <a:endParaRPr sz="1200">
                        <a:latin typeface="BIZ UDPGothic"/>
                        <a:cs typeface="BIZ UDPGothic"/>
                      </a:endParaRPr>
                    </a:p>
                  </a:txBody>
                  <a:tcPr marL="0" marR="0" marT="20320" marB="0">
                    <a:lnL w="12700">
                      <a:solidFill>
                        <a:srgbClr val="39427A"/>
                      </a:solidFill>
                      <a:prstDash val="solid"/>
                    </a:lnL>
                    <a:lnR w="12700">
                      <a:solidFill>
                        <a:srgbClr val="39427A"/>
                      </a:solidFill>
                      <a:prstDash val="solid"/>
                    </a:lnR>
                  </a:tcPr>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tcPr>
                </a:tc>
                <a:tc hMerge="1">
                  <a:txBody>
                    <a:bodyPr/>
                    <a:lstStyle/>
                    <a:p>
                      <a:endParaRPr/>
                    </a:p>
                  </a:txBody>
                  <a:tcPr marL="0" marR="0" marT="0" marB="0"/>
                </a:tc>
                <a:extLst>
                  <a:ext uri="{0D108BD9-81ED-4DB2-BD59-A6C34878D82A}">
                    <a16:rowId xmlns:a16="http://schemas.microsoft.com/office/drawing/2014/main" val="10010"/>
                  </a:ext>
                </a:extLst>
              </a:tr>
              <a:tr h="388620">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a:txBody>
                    <a:bodyPr/>
                    <a:lstStyle/>
                    <a:p>
                      <a:pPr marL="91440">
                        <a:lnSpc>
                          <a:spcPct val="100000"/>
                        </a:lnSpc>
                        <a:spcBef>
                          <a:spcPts val="60"/>
                        </a:spcBef>
                      </a:pPr>
                      <a:r>
                        <a:rPr sz="1200" spc="-10" dirty="0">
                          <a:solidFill>
                            <a:srgbClr val="39427A"/>
                          </a:solidFill>
                          <a:latin typeface="BIZ UDPGothic"/>
                          <a:cs typeface="BIZ UDPGothic"/>
                        </a:rPr>
                        <a:t>・性別は問わない</a:t>
                      </a:r>
                      <a:endParaRPr sz="1200">
                        <a:latin typeface="BIZ UDPGothic"/>
                        <a:cs typeface="BIZ UDPGothic"/>
                      </a:endParaRPr>
                    </a:p>
                  </a:txBody>
                  <a:tcPr marL="0" marR="0" marT="7620" marB="0">
                    <a:lnL w="12700">
                      <a:solidFill>
                        <a:srgbClr val="39427A"/>
                      </a:solidFill>
                      <a:prstDash val="solid"/>
                    </a:lnL>
                    <a:lnR w="12700">
                      <a:solidFill>
                        <a:srgbClr val="39427A"/>
                      </a:solidFill>
                      <a:prstDash val="solid"/>
                    </a:lnR>
                    <a:lnB w="12700">
                      <a:solidFill>
                        <a:srgbClr val="39427A"/>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gridSpan="2">
                  <a:txBody>
                    <a:bodyPr/>
                    <a:lstStyle/>
                    <a:p>
                      <a:pPr>
                        <a:lnSpc>
                          <a:spcPct val="100000"/>
                        </a:lnSpc>
                      </a:pPr>
                      <a:endParaRPr sz="110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hMerge="1">
                  <a:txBody>
                    <a:bodyPr/>
                    <a:lstStyle/>
                    <a:p>
                      <a:endParaRPr/>
                    </a:p>
                  </a:txBody>
                  <a:tcPr marL="0" marR="0" marT="0" marB="0"/>
                </a:tc>
                <a:tc gridSpan="2">
                  <a:txBody>
                    <a:bodyPr/>
                    <a:lstStyle/>
                    <a:p>
                      <a:pPr>
                        <a:lnSpc>
                          <a:spcPct val="100000"/>
                        </a:lnSpc>
                      </a:pPr>
                      <a:endParaRPr sz="1100" dirty="0">
                        <a:latin typeface="Times New Roman"/>
                        <a:cs typeface="Times New Roman"/>
                      </a:endParaRPr>
                    </a:p>
                  </a:txBody>
                  <a:tcPr marL="0" marR="0" marT="0" marB="0">
                    <a:lnL w="12700">
                      <a:solidFill>
                        <a:srgbClr val="39427A"/>
                      </a:solidFill>
                      <a:prstDash val="solid"/>
                    </a:lnL>
                    <a:lnR w="12700">
                      <a:solidFill>
                        <a:srgbClr val="39427A"/>
                      </a:solidFill>
                      <a:prstDash val="solid"/>
                    </a:lnR>
                    <a:lnB w="12700">
                      <a:solidFill>
                        <a:srgbClr val="39427A"/>
                      </a:solidFill>
                      <a:prstDash val="solid"/>
                    </a:lnB>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8" name="object 8"/>
          <p:cNvSpPr txBox="1"/>
          <p:nvPr/>
        </p:nvSpPr>
        <p:spPr>
          <a:xfrm>
            <a:off x="4205985" y="1156208"/>
            <a:ext cx="395287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39427A"/>
                </a:solidFill>
                <a:latin typeface="BIZ UDPGothic"/>
                <a:cs typeface="BIZ UDPGothic"/>
              </a:rPr>
              <a:t>特別研究員には、３つの資格があります</a:t>
            </a:r>
            <a:endParaRPr sz="1800">
              <a:latin typeface="BIZ UDPGothic"/>
              <a:cs typeface="BIZ UDPGothic"/>
            </a:endParaRPr>
          </a:p>
        </p:txBody>
      </p:sp>
      <p:sp>
        <p:nvSpPr>
          <p:cNvPr id="9" name="object 9" descr="$PPTXTitle"/>
          <p:cNvSpPr txBox="1">
            <a:spLocks noGrp="1"/>
          </p:cNvSpPr>
          <p:nvPr>
            <p:ph type="title"/>
          </p:nvPr>
        </p:nvSpPr>
        <p:spPr>
          <a:prstGeom prst="rect">
            <a:avLst/>
          </a:prstGeom>
        </p:spPr>
        <p:txBody>
          <a:bodyPr vert="horz" wrap="square" lIns="0" tIns="12700" rIns="0" bIns="0" rtlCol="0">
            <a:spAutoFit/>
          </a:bodyPr>
          <a:lstStyle/>
          <a:p>
            <a:pPr marL="2915920">
              <a:lnSpc>
                <a:spcPct val="100000"/>
              </a:lnSpc>
              <a:spcBef>
                <a:spcPts val="100"/>
              </a:spcBef>
            </a:pPr>
            <a:r>
              <a:rPr spc="-10" dirty="0"/>
              <a:t>特別研究員の種類（資格</a:t>
            </a:r>
            <a:r>
              <a:rPr spc="-50" dirty="0"/>
              <a:t>）</a:t>
            </a:r>
          </a:p>
        </p:txBody>
      </p:sp>
      <p:grpSp>
        <p:nvGrpSpPr>
          <p:cNvPr id="10" name="object 10"/>
          <p:cNvGrpSpPr/>
          <p:nvPr/>
        </p:nvGrpSpPr>
        <p:grpSpPr>
          <a:xfrm>
            <a:off x="0" y="801623"/>
            <a:ext cx="12192000" cy="59690"/>
            <a:chOff x="0" y="801623"/>
            <a:chExt cx="12192000" cy="59690"/>
          </a:xfrm>
        </p:grpSpPr>
        <p:sp>
          <p:nvSpPr>
            <p:cNvPr id="11" name="object 11"/>
            <p:cNvSpPr/>
            <p:nvPr/>
          </p:nvSpPr>
          <p:spPr>
            <a:xfrm>
              <a:off x="2618232" y="801623"/>
              <a:ext cx="9573895" cy="59690"/>
            </a:xfrm>
            <a:custGeom>
              <a:avLst/>
              <a:gdLst/>
              <a:ahLst/>
              <a:cxnLst/>
              <a:rect l="l" t="t" r="r" b="b"/>
              <a:pathLst>
                <a:path w="9573895" h="59690">
                  <a:moveTo>
                    <a:pt x="0" y="59436"/>
                  </a:moveTo>
                  <a:lnTo>
                    <a:pt x="9573768" y="59436"/>
                  </a:lnTo>
                  <a:lnTo>
                    <a:pt x="9573768" y="0"/>
                  </a:lnTo>
                  <a:lnTo>
                    <a:pt x="0" y="0"/>
                  </a:lnTo>
                  <a:lnTo>
                    <a:pt x="0" y="59436"/>
                  </a:lnTo>
                  <a:close/>
                </a:path>
              </a:pathLst>
            </a:custGeom>
            <a:solidFill>
              <a:srgbClr val="92959C"/>
            </a:solidFill>
          </p:spPr>
          <p:txBody>
            <a:bodyPr wrap="square" lIns="0" tIns="0" rIns="0" bIns="0" rtlCol="0"/>
            <a:lstStyle/>
            <a:p>
              <a:endParaRPr/>
            </a:p>
          </p:txBody>
        </p:sp>
        <p:sp>
          <p:nvSpPr>
            <p:cNvPr id="12" name="object 12"/>
            <p:cNvSpPr/>
            <p:nvPr/>
          </p:nvSpPr>
          <p:spPr>
            <a:xfrm>
              <a:off x="0" y="801623"/>
              <a:ext cx="2618740" cy="59690"/>
            </a:xfrm>
            <a:custGeom>
              <a:avLst/>
              <a:gdLst/>
              <a:ahLst/>
              <a:cxnLst/>
              <a:rect l="l" t="t" r="r" b="b"/>
              <a:pathLst>
                <a:path w="2618740" h="59690">
                  <a:moveTo>
                    <a:pt x="2618232" y="0"/>
                  </a:moveTo>
                  <a:lnTo>
                    <a:pt x="0" y="0"/>
                  </a:lnTo>
                  <a:lnTo>
                    <a:pt x="0" y="59436"/>
                  </a:lnTo>
                  <a:lnTo>
                    <a:pt x="2618232" y="59436"/>
                  </a:lnTo>
                  <a:lnTo>
                    <a:pt x="2618232" y="0"/>
                  </a:lnTo>
                  <a:close/>
                </a:path>
              </a:pathLst>
            </a:custGeom>
            <a:solidFill>
              <a:srgbClr val="39427A"/>
            </a:solidFill>
          </p:spPr>
          <p:txBody>
            <a:bodyPr wrap="square" lIns="0" tIns="0" rIns="0" bIns="0" rtlCol="0"/>
            <a:lstStyle/>
            <a:p>
              <a:endParaRPr/>
            </a:p>
          </p:txBody>
        </p:sp>
      </p:grpSp>
      <p:pic>
        <p:nvPicPr>
          <p:cNvPr id="13" name="object 13"/>
          <p:cNvPicPr/>
          <p:nvPr/>
        </p:nvPicPr>
        <p:blipFill>
          <a:blip r:embed="rId4" cstate="print"/>
          <a:stretch>
            <a:fillRect/>
          </a:stretch>
        </p:blipFill>
        <p:spPr>
          <a:xfrm>
            <a:off x="2101595" y="4800600"/>
            <a:ext cx="394716" cy="377951"/>
          </a:xfrm>
          <a:prstGeom prst="rect">
            <a:avLst/>
          </a:prstGeom>
        </p:spPr>
      </p:pic>
      <p:sp>
        <p:nvSpPr>
          <p:cNvPr id="14" name="object 14"/>
          <p:cNvSpPr txBox="1"/>
          <p:nvPr/>
        </p:nvSpPr>
        <p:spPr>
          <a:xfrm>
            <a:off x="1278382" y="5315839"/>
            <a:ext cx="8449310" cy="69659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39427A"/>
                </a:solidFill>
                <a:latin typeface="BIZ UDPGothic"/>
                <a:cs typeface="BIZ UDPGothic"/>
              </a:rPr>
              <a:t>（※１）</a:t>
            </a:r>
            <a:r>
              <a:rPr sz="1100" spc="-25" dirty="0">
                <a:solidFill>
                  <a:srgbClr val="39427A"/>
                </a:solidFill>
                <a:latin typeface="BIZ UDPGothic"/>
                <a:cs typeface="BIZ UDPGothic"/>
              </a:rPr>
              <a:t>金額は変更することがあります。</a:t>
            </a:r>
            <a:endParaRPr sz="1100">
              <a:latin typeface="BIZ UDPGothic"/>
              <a:cs typeface="BIZ UDPGothic"/>
            </a:endParaRPr>
          </a:p>
          <a:p>
            <a:pPr marL="12700">
              <a:lnSpc>
                <a:spcPct val="100000"/>
              </a:lnSpc>
            </a:pPr>
            <a:r>
              <a:rPr sz="1100" dirty="0">
                <a:solidFill>
                  <a:srgbClr val="39427A"/>
                </a:solidFill>
                <a:latin typeface="BIZ UDPGothic"/>
                <a:cs typeface="BIZ UDPGothic"/>
              </a:rPr>
              <a:t>（※2）令和9</a:t>
            </a:r>
            <a:r>
              <a:rPr sz="1100" spc="-15" dirty="0">
                <a:solidFill>
                  <a:srgbClr val="39427A"/>
                </a:solidFill>
                <a:latin typeface="BIZ UDPGothic"/>
                <a:cs typeface="BIZ UDPGothic"/>
              </a:rPr>
              <a:t>年度新規採用者の支給予定額は</a:t>
            </a:r>
            <a:r>
              <a:rPr sz="1100" spc="-10" dirty="0">
                <a:solidFill>
                  <a:srgbClr val="39427A"/>
                </a:solidFill>
                <a:latin typeface="BIZ UDPGothic"/>
                <a:cs typeface="BIZ UDPGothic"/>
              </a:rPr>
              <a:t>22.7</a:t>
            </a:r>
            <a:r>
              <a:rPr sz="1100" spc="-25" dirty="0">
                <a:solidFill>
                  <a:srgbClr val="39427A"/>
                </a:solidFill>
                <a:latin typeface="BIZ UDPGothic"/>
                <a:cs typeface="BIZ UDPGothic"/>
              </a:rPr>
              <a:t>万円</a:t>
            </a:r>
            <a:endParaRPr sz="1100">
              <a:latin typeface="BIZ UDPGothic"/>
              <a:cs typeface="BIZ UDPGothic"/>
            </a:endParaRPr>
          </a:p>
          <a:p>
            <a:pPr marL="12700">
              <a:lnSpc>
                <a:spcPct val="100000"/>
              </a:lnSpc>
            </a:pPr>
            <a:r>
              <a:rPr sz="1100" dirty="0">
                <a:solidFill>
                  <a:srgbClr val="39427A"/>
                </a:solidFill>
                <a:latin typeface="BIZ UDPGothic"/>
                <a:cs typeface="BIZ UDPGothic"/>
              </a:rPr>
              <a:t>（※３）</a:t>
            </a:r>
            <a:r>
              <a:rPr sz="1100" spc="-5" dirty="0">
                <a:solidFill>
                  <a:srgbClr val="39427A"/>
                </a:solidFill>
                <a:latin typeface="BIZ UDPGothic"/>
                <a:cs typeface="BIZ UDPGothic"/>
              </a:rPr>
              <a:t>特別研究員-</a:t>
            </a:r>
            <a:r>
              <a:rPr sz="1100" spc="-10" dirty="0">
                <a:solidFill>
                  <a:srgbClr val="39427A"/>
                </a:solidFill>
                <a:latin typeface="BIZ UDPGothic"/>
                <a:cs typeface="BIZ UDPGothic"/>
              </a:rPr>
              <a:t>DC</a:t>
            </a:r>
            <a:r>
              <a:rPr sz="1100" spc="-20" dirty="0">
                <a:solidFill>
                  <a:srgbClr val="39427A"/>
                </a:solidFill>
                <a:latin typeface="BIZ UDPGothic"/>
                <a:cs typeface="BIZ UDPGothic"/>
              </a:rPr>
              <a:t>の研究において、期待を上回る又は期待どおりの進展があった</a:t>
            </a:r>
            <a:r>
              <a:rPr sz="1100" spc="-15" dirty="0">
                <a:solidFill>
                  <a:srgbClr val="39427A"/>
                </a:solidFill>
                <a:latin typeface="BIZ UDPGothic"/>
                <a:cs typeface="BIZ UDPGothic"/>
              </a:rPr>
              <a:t>（</a:t>
            </a:r>
            <a:r>
              <a:rPr sz="1100" spc="-20" dirty="0">
                <a:solidFill>
                  <a:srgbClr val="39427A"/>
                </a:solidFill>
                <a:latin typeface="BIZ UDPGothic"/>
                <a:cs typeface="BIZ UDPGothic"/>
              </a:rPr>
              <a:t>今後も更なる進展が期待される</a:t>
            </a:r>
            <a:r>
              <a:rPr sz="1100" dirty="0">
                <a:solidFill>
                  <a:srgbClr val="39427A"/>
                </a:solidFill>
                <a:latin typeface="BIZ UDPGothic"/>
                <a:cs typeface="BIZ UDPGothic"/>
              </a:rPr>
              <a:t>）</a:t>
            </a:r>
            <a:r>
              <a:rPr sz="1100" spc="-20" dirty="0">
                <a:solidFill>
                  <a:srgbClr val="39427A"/>
                </a:solidFill>
                <a:latin typeface="BIZ UDPGothic"/>
                <a:cs typeface="BIZ UDPGothic"/>
              </a:rPr>
              <a:t>と評価された場合、</a:t>
            </a:r>
            <a:endParaRPr sz="1100">
              <a:latin typeface="BIZ UDPGothic"/>
              <a:cs typeface="BIZ UDPGothic"/>
            </a:endParaRPr>
          </a:p>
          <a:p>
            <a:pPr marL="387350">
              <a:lnSpc>
                <a:spcPct val="100000"/>
              </a:lnSpc>
            </a:pPr>
            <a:r>
              <a:rPr sz="1100" dirty="0">
                <a:solidFill>
                  <a:srgbClr val="39427A"/>
                </a:solidFill>
                <a:latin typeface="BIZ UDPGothic"/>
                <a:cs typeface="BIZ UDPGothic"/>
              </a:rPr>
              <a:t>DC</a:t>
            </a:r>
            <a:r>
              <a:rPr sz="1100" spc="-15" dirty="0">
                <a:solidFill>
                  <a:srgbClr val="39427A"/>
                </a:solidFill>
                <a:latin typeface="BIZ UDPGothic"/>
                <a:cs typeface="BIZ UDPGothic"/>
              </a:rPr>
              <a:t>最終年次に研究奨励金特別手当</a:t>
            </a:r>
            <a:r>
              <a:rPr sz="1100" dirty="0">
                <a:solidFill>
                  <a:srgbClr val="39427A"/>
                </a:solidFill>
                <a:latin typeface="BIZ UDPGothic"/>
                <a:cs typeface="BIZ UDPGothic"/>
              </a:rPr>
              <a:t>（月</a:t>
            </a:r>
            <a:r>
              <a:rPr sz="1100" spc="-15" dirty="0">
                <a:solidFill>
                  <a:srgbClr val="39427A"/>
                </a:solidFill>
                <a:latin typeface="BIZ UDPGothic"/>
                <a:cs typeface="BIZ UDPGothic"/>
              </a:rPr>
              <a:t>3</a:t>
            </a:r>
            <a:r>
              <a:rPr sz="1100" dirty="0">
                <a:solidFill>
                  <a:srgbClr val="39427A"/>
                </a:solidFill>
                <a:latin typeface="BIZ UDPGothic"/>
                <a:cs typeface="BIZ UDPGothic"/>
              </a:rPr>
              <a:t>万円）</a:t>
            </a:r>
            <a:r>
              <a:rPr sz="1100" spc="-25" dirty="0">
                <a:solidFill>
                  <a:srgbClr val="39427A"/>
                </a:solidFill>
                <a:latin typeface="BIZ UDPGothic"/>
                <a:cs typeface="BIZ UDPGothic"/>
              </a:rPr>
              <a:t>を支給</a:t>
            </a:r>
            <a:endParaRPr sz="1100">
              <a:latin typeface="BIZ UDPGothic"/>
              <a:cs typeface="BIZ UDPGothic"/>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6</a:t>
            </a:r>
          </a:p>
        </p:txBody>
      </p:sp>
      <p:sp>
        <p:nvSpPr>
          <p:cNvPr id="16" name="テキスト ボックス 15">
            <a:extLst>
              <a:ext uri="{FF2B5EF4-FFF2-40B4-BE49-F238E27FC236}">
                <a16:creationId xmlns:a16="http://schemas.microsoft.com/office/drawing/2014/main" id="{91DEAB3B-3217-4D77-9225-2F4F0585E7CF}"/>
              </a:ext>
            </a:extLst>
          </p:cNvPr>
          <p:cNvSpPr txBox="1"/>
          <p:nvPr/>
        </p:nvSpPr>
        <p:spPr>
          <a:xfrm>
            <a:off x="9187831" y="1604125"/>
            <a:ext cx="381000" cy="524079"/>
          </a:xfrm>
          <a:prstGeom prst="rect">
            <a:avLst/>
          </a:prstGeom>
          <a:solidFill>
            <a:srgbClr val="E8E8E8"/>
          </a:solidFill>
        </p:spPr>
        <p:txBody>
          <a:bodyPr wrap="square" rtlCol="0">
            <a:noAutofit/>
          </a:bodyPr>
          <a:lstStyle/>
          <a:p>
            <a:endParaRPr kumimoji="1" lang="ja-JP" altLang="en-US" dirty="0"/>
          </a:p>
        </p:txBody>
      </p:sp>
      <p:cxnSp>
        <p:nvCxnSpPr>
          <p:cNvPr id="18" name="直線コネクタ 17">
            <a:extLst>
              <a:ext uri="{FF2B5EF4-FFF2-40B4-BE49-F238E27FC236}">
                <a16:creationId xmlns:a16="http://schemas.microsoft.com/office/drawing/2014/main" id="{AA911336-5991-4B26-B85E-37E2BBFFAC6F}"/>
              </a:ext>
            </a:extLst>
          </p:cNvPr>
          <p:cNvCxnSpPr>
            <a:cxnSpLocks/>
          </p:cNvCxnSpPr>
          <p:nvPr/>
        </p:nvCxnSpPr>
        <p:spPr>
          <a:xfrm>
            <a:off x="9385748" y="1596825"/>
            <a:ext cx="0" cy="547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13CD2A5-B477-4718-9AD0-32EC13580D34}"/>
              </a:ext>
            </a:extLst>
          </p:cNvPr>
          <p:cNvSpPr txBox="1"/>
          <p:nvPr/>
        </p:nvSpPr>
        <p:spPr>
          <a:xfrm>
            <a:off x="9112472" y="1574486"/>
            <a:ext cx="546544" cy="523220"/>
          </a:xfrm>
          <a:prstGeom prst="rect">
            <a:avLst/>
          </a:prstGeom>
          <a:noFill/>
        </p:spPr>
        <p:txBody>
          <a:bodyPr wrap="square" rtlCol="0">
            <a:spAutoFit/>
          </a:bodyPr>
          <a:lstStyle/>
          <a:p>
            <a:r>
              <a:rPr kumimoji="1" lang="ja-JP" altLang="en-US" sz="2800" b="1" dirty="0">
                <a:solidFill>
                  <a:srgbClr val="FFC000"/>
                </a:solidFill>
                <a:latin typeface="ＤＦ特太ゴシック体" panose="020B0509000000000000" pitchFamily="49" charset="-128"/>
                <a:ea typeface="ＤＦ特太ゴシック体" panose="020B0509000000000000" pitchFamily="49"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306061" y="321386"/>
            <a:ext cx="1549400" cy="391795"/>
          </a:xfrm>
          <a:prstGeom prst="rect">
            <a:avLst/>
          </a:prstGeom>
        </p:spPr>
        <p:txBody>
          <a:bodyPr vert="horz" wrap="square" lIns="0" tIns="12700" rIns="0" bIns="0" rtlCol="0">
            <a:spAutoFit/>
          </a:bodyPr>
          <a:lstStyle/>
          <a:p>
            <a:pPr marL="12700">
              <a:lnSpc>
                <a:spcPct val="100000"/>
              </a:lnSpc>
              <a:spcBef>
                <a:spcPts val="100"/>
              </a:spcBef>
            </a:pPr>
            <a:r>
              <a:rPr spc="-20" dirty="0"/>
              <a:t>特別研究員</a:t>
            </a:r>
          </a:p>
        </p:txBody>
      </p:sp>
      <p:sp>
        <p:nvSpPr>
          <p:cNvPr id="3" name="object 3"/>
          <p:cNvSpPr txBox="1"/>
          <p:nvPr/>
        </p:nvSpPr>
        <p:spPr>
          <a:xfrm>
            <a:off x="6033008" y="321386"/>
            <a:ext cx="1854200" cy="391795"/>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39427A"/>
                </a:solidFill>
                <a:latin typeface="BIZ UDPGothic"/>
                <a:cs typeface="BIZ UDPGothic"/>
              </a:rPr>
              <a:t>申請数の推移</a:t>
            </a:r>
            <a:endParaRPr sz="2400">
              <a:latin typeface="BIZ UDPGothic"/>
              <a:cs typeface="BIZ UDPGothic"/>
            </a:endParaRPr>
          </a:p>
        </p:txBody>
      </p:sp>
      <p:grpSp>
        <p:nvGrpSpPr>
          <p:cNvPr id="4" name="object 4"/>
          <p:cNvGrpSpPr/>
          <p:nvPr/>
        </p:nvGrpSpPr>
        <p:grpSpPr>
          <a:xfrm>
            <a:off x="2017585" y="1548383"/>
            <a:ext cx="9074785" cy="3991610"/>
            <a:chOff x="2017585" y="1548383"/>
            <a:chExt cx="9074785" cy="3991610"/>
          </a:xfrm>
        </p:grpSpPr>
        <p:sp>
          <p:nvSpPr>
            <p:cNvPr id="5" name="object 5"/>
            <p:cNvSpPr/>
            <p:nvPr/>
          </p:nvSpPr>
          <p:spPr>
            <a:xfrm>
              <a:off x="2031492" y="1830323"/>
              <a:ext cx="9055735" cy="3241675"/>
            </a:xfrm>
            <a:custGeom>
              <a:avLst/>
              <a:gdLst/>
              <a:ahLst/>
              <a:cxnLst/>
              <a:rect l="l" t="t" r="r" b="b"/>
              <a:pathLst>
                <a:path w="9055735" h="3241675">
                  <a:moveTo>
                    <a:pt x="0" y="3241548"/>
                  </a:moveTo>
                  <a:lnTo>
                    <a:pt x="141731" y="3241548"/>
                  </a:lnTo>
                </a:path>
                <a:path w="9055735" h="3241675">
                  <a:moveTo>
                    <a:pt x="271271" y="3241548"/>
                  </a:moveTo>
                  <a:lnTo>
                    <a:pt x="306324" y="3241548"/>
                  </a:lnTo>
                </a:path>
                <a:path w="9055735" h="3241675">
                  <a:moveTo>
                    <a:pt x="435863" y="3241548"/>
                  </a:moveTo>
                  <a:lnTo>
                    <a:pt x="470915" y="3241548"/>
                  </a:lnTo>
                </a:path>
                <a:path w="9055735" h="3241675">
                  <a:moveTo>
                    <a:pt x="598932" y="3241548"/>
                  </a:moveTo>
                  <a:lnTo>
                    <a:pt x="1046988" y="3241548"/>
                  </a:lnTo>
                </a:path>
                <a:path w="9055735" h="3241675">
                  <a:moveTo>
                    <a:pt x="1176527" y="3241548"/>
                  </a:moveTo>
                  <a:lnTo>
                    <a:pt x="1211580" y="3241548"/>
                  </a:lnTo>
                </a:path>
                <a:path w="9055735" h="3241675">
                  <a:moveTo>
                    <a:pt x="1341120" y="3241548"/>
                  </a:moveTo>
                  <a:lnTo>
                    <a:pt x="1376171" y="3241548"/>
                  </a:lnTo>
                </a:path>
                <a:path w="9055735" h="3241675">
                  <a:moveTo>
                    <a:pt x="1505711" y="3241548"/>
                  </a:moveTo>
                  <a:lnTo>
                    <a:pt x="1952244" y="3241548"/>
                  </a:lnTo>
                </a:path>
                <a:path w="9055735" h="3241675">
                  <a:moveTo>
                    <a:pt x="2081783" y="3241548"/>
                  </a:moveTo>
                  <a:lnTo>
                    <a:pt x="2116835" y="3241548"/>
                  </a:lnTo>
                </a:path>
                <a:path w="9055735" h="3241675">
                  <a:moveTo>
                    <a:pt x="2246375" y="3241548"/>
                  </a:moveTo>
                  <a:lnTo>
                    <a:pt x="2281428" y="3241548"/>
                  </a:lnTo>
                </a:path>
                <a:path w="9055735" h="3241675">
                  <a:moveTo>
                    <a:pt x="2410968" y="3241548"/>
                  </a:moveTo>
                  <a:lnTo>
                    <a:pt x="2859023" y="3241548"/>
                  </a:lnTo>
                </a:path>
                <a:path w="9055735" h="3241675">
                  <a:moveTo>
                    <a:pt x="2988563" y="3241548"/>
                  </a:moveTo>
                  <a:lnTo>
                    <a:pt x="3023616" y="3241548"/>
                  </a:lnTo>
                </a:path>
                <a:path w="9055735" h="3241675">
                  <a:moveTo>
                    <a:pt x="3151632" y="3241548"/>
                  </a:moveTo>
                  <a:lnTo>
                    <a:pt x="3186684" y="3241548"/>
                  </a:lnTo>
                </a:path>
                <a:path w="9055735" h="3241675">
                  <a:moveTo>
                    <a:pt x="3316224" y="3241548"/>
                  </a:moveTo>
                  <a:lnTo>
                    <a:pt x="3764279" y="3241548"/>
                  </a:lnTo>
                </a:path>
                <a:path w="9055735" h="3241675">
                  <a:moveTo>
                    <a:pt x="3893820" y="3241548"/>
                  </a:moveTo>
                  <a:lnTo>
                    <a:pt x="3928872" y="3241548"/>
                  </a:lnTo>
                </a:path>
                <a:path w="9055735" h="3241675">
                  <a:moveTo>
                    <a:pt x="4058411" y="3241548"/>
                  </a:moveTo>
                  <a:lnTo>
                    <a:pt x="4093463" y="3241548"/>
                  </a:lnTo>
                </a:path>
                <a:path w="9055735" h="3241675">
                  <a:moveTo>
                    <a:pt x="4221480" y="3241548"/>
                  </a:moveTo>
                  <a:lnTo>
                    <a:pt x="4669535" y="3241548"/>
                  </a:lnTo>
                </a:path>
                <a:path w="9055735" h="3241675">
                  <a:moveTo>
                    <a:pt x="4799076" y="3241548"/>
                  </a:moveTo>
                  <a:lnTo>
                    <a:pt x="4834128" y="3241548"/>
                  </a:lnTo>
                </a:path>
                <a:path w="9055735" h="3241675">
                  <a:moveTo>
                    <a:pt x="4963667" y="3241548"/>
                  </a:moveTo>
                  <a:lnTo>
                    <a:pt x="4998719" y="3241548"/>
                  </a:lnTo>
                </a:path>
                <a:path w="9055735" h="3241675">
                  <a:moveTo>
                    <a:pt x="5128259" y="3241548"/>
                  </a:moveTo>
                  <a:lnTo>
                    <a:pt x="5574791" y="3241548"/>
                  </a:lnTo>
                </a:path>
                <a:path w="9055735" h="3241675">
                  <a:moveTo>
                    <a:pt x="5704332" y="3241548"/>
                  </a:moveTo>
                  <a:lnTo>
                    <a:pt x="5739383" y="3241548"/>
                  </a:lnTo>
                </a:path>
                <a:path w="9055735" h="3241675">
                  <a:moveTo>
                    <a:pt x="5868924" y="3241548"/>
                  </a:moveTo>
                  <a:lnTo>
                    <a:pt x="5903976" y="3241548"/>
                  </a:lnTo>
                </a:path>
                <a:path w="9055735" h="3241675">
                  <a:moveTo>
                    <a:pt x="6033515" y="3241548"/>
                  </a:moveTo>
                  <a:lnTo>
                    <a:pt x="6481572" y="3241548"/>
                  </a:lnTo>
                </a:path>
                <a:path w="9055735" h="3241675">
                  <a:moveTo>
                    <a:pt x="6611111" y="3241548"/>
                  </a:moveTo>
                  <a:lnTo>
                    <a:pt x="6644639" y="3241548"/>
                  </a:lnTo>
                </a:path>
                <a:path w="9055735" h="3241675">
                  <a:moveTo>
                    <a:pt x="6774180" y="3241548"/>
                  </a:moveTo>
                  <a:lnTo>
                    <a:pt x="6809232" y="3241548"/>
                  </a:lnTo>
                </a:path>
                <a:path w="9055735" h="3241675">
                  <a:moveTo>
                    <a:pt x="6938772" y="3241548"/>
                  </a:moveTo>
                  <a:lnTo>
                    <a:pt x="7386828" y="3241548"/>
                  </a:lnTo>
                </a:path>
                <a:path w="9055735" h="3241675">
                  <a:moveTo>
                    <a:pt x="7516367" y="3241548"/>
                  </a:moveTo>
                  <a:lnTo>
                    <a:pt x="7551419" y="3241548"/>
                  </a:lnTo>
                </a:path>
                <a:path w="9055735" h="3241675">
                  <a:moveTo>
                    <a:pt x="7680959" y="3241548"/>
                  </a:moveTo>
                  <a:lnTo>
                    <a:pt x="7716011" y="3241548"/>
                  </a:lnTo>
                </a:path>
                <a:path w="9055735" h="3241675">
                  <a:moveTo>
                    <a:pt x="7844028" y="3241548"/>
                  </a:moveTo>
                  <a:lnTo>
                    <a:pt x="8292083" y="3241548"/>
                  </a:lnTo>
                </a:path>
                <a:path w="9055735" h="3241675">
                  <a:moveTo>
                    <a:pt x="8421624" y="3241548"/>
                  </a:moveTo>
                  <a:lnTo>
                    <a:pt x="8456676" y="3241548"/>
                  </a:lnTo>
                </a:path>
                <a:path w="9055735" h="3241675">
                  <a:moveTo>
                    <a:pt x="8586216" y="3241548"/>
                  </a:moveTo>
                  <a:lnTo>
                    <a:pt x="8621267" y="3241548"/>
                  </a:lnTo>
                </a:path>
                <a:path w="9055735" h="3241675">
                  <a:moveTo>
                    <a:pt x="8750808" y="3241548"/>
                  </a:moveTo>
                  <a:lnTo>
                    <a:pt x="9055608" y="3241548"/>
                  </a:lnTo>
                </a:path>
                <a:path w="9055735" h="3241675">
                  <a:moveTo>
                    <a:pt x="4799076" y="2778252"/>
                  </a:moveTo>
                  <a:lnTo>
                    <a:pt x="4834128" y="2778252"/>
                  </a:lnTo>
                </a:path>
                <a:path w="9055735" h="3241675">
                  <a:moveTo>
                    <a:pt x="2081783" y="2778252"/>
                  </a:moveTo>
                  <a:lnTo>
                    <a:pt x="2116835" y="2778252"/>
                  </a:lnTo>
                </a:path>
                <a:path w="9055735" h="3241675">
                  <a:moveTo>
                    <a:pt x="271271" y="2778252"/>
                  </a:moveTo>
                  <a:lnTo>
                    <a:pt x="306324" y="2778252"/>
                  </a:lnTo>
                </a:path>
                <a:path w="9055735" h="3241675">
                  <a:moveTo>
                    <a:pt x="598932" y="2778252"/>
                  </a:moveTo>
                  <a:lnTo>
                    <a:pt x="1046988" y="2778252"/>
                  </a:lnTo>
                </a:path>
                <a:path w="9055735" h="3241675">
                  <a:moveTo>
                    <a:pt x="2988563" y="2778252"/>
                  </a:moveTo>
                  <a:lnTo>
                    <a:pt x="3023616" y="2778252"/>
                  </a:lnTo>
                </a:path>
                <a:path w="9055735" h="3241675">
                  <a:moveTo>
                    <a:pt x="5704332" y="2778252"/>
                  </a:moveTo>
                  <a:lnTo>
                    <a:pt x="5739383" y="2778252"/>
                  </a:lnTo>
                </a:path>
                <a:path w="9055735" h="3241675">
                  <a:moveTo>
                    <a:pt x="0" y="2778252"/>
                  </a:moveTo>
                  <a:lnTo>
                    <a:pt x="141731" y="2778252"/>
                  </a:lnTo>
                </a:path>
                <a:path w="9055735" h="3241675">
                  <a:moveTo>
                    <a:pt x="435863" y="2778252"/>
                  </a:moveTo>
                  <a:lnTo>
                    <a:pt x="470915" y="2778252"/>
                  </a:lnTo>
                </a:path>
                <a:path w="9055735" h="3241675">
                  <a:moveTo>
                    <a:pt x="1505711" y="2778252"/>
                  </a:moveTo>
                  <a:lnTo>
                    <a:pt x="1952244" y="2778252"/>
                  </a:lnTo>
                </a:path>
                <a:path w="9055735" h="3241675">
                  <a:moveTo>
                    <a:pt x="3893820" y="2778252"/>
                  </a:moveTo>
                  <a:lnTo>
                    <a:pt x="3928872" y="2778252"/>
                  </a:lnTo>
                </a:path>
                <a:path w="9055735" h="3241675">
                  <a:moveTo>
                    <a:pt x="4963667" y="2778252"/>
                  </a:moveTo>
                  <a:lnTo>
                    <a:pt x="5574791" y="2778252"/>
                  </a:lnTo>
                </a:path>
                <a:path w="9055735" h="3241675">
                  <a:moveTo>
                    <a:pt x="4058411" y="2778252"/>
                  </a:moveTo>
                  <a:lnTo>
                    <a:pt x="4669535" y="2778252"/>
                  </a:lnTo>
                </a:path>
                <a:path w="9055735" h="3241675">
                  <a:moveTo>
                    <a:pt x="1341120" y="2778252"/>
                  </a:moveTo>
                  <a:lnTo>
                    <a:pt x="1376171" y="2778252"/>
                  </a:lnTo>
                </a:path>
                <a:path w="9055735" h="3241675">
                  <a:moveTo>
                    <a:pt x="2410968" y="2778252"/>
                  </a:moveTo>
                  <a:lnTo>
                    <a:pt x="2859023" y="2778252"/>
                  </a:lnTo>
                </a:path>
                <a:path w="9055735" h="3241675">
                  <a:moveTo>
                    <a:pt x="6774180" y="2778252"/>
                  </a:moveTo>
                  <a:lnTo>
                    <a:pt x="7386828" y="2778252"/>
                  </a:lnTo>
                </a:path>
                <a:path w="9055735" h="3241675">
                  <a:moveTo>
                    <a:pt x="5868924" y="2778252"/>
                  </a:moveTo>
                  <a:lnTo>
                    <a:pt x="6481572" y="2778252"/>
                  </a:lnTo>
                </a:path>
                <a:path w="9055735" h="3241675">
                  <a:moveTo>
                    <a:pt x="6611111" y="2778252"/>
                  </a:moveTo>
                  <a:lnTo>
                    <a:pt x="6644639" y="2778252"/>
                  </a:lnTo>
                </a:path>
                <a:path w="9055735" h="3241675">
                  <a:moveTo>
                    <a:pt x="1176527" y="2778252"/>
                  </a:moveTo>
                  <a:lnTo>
                    <a:pt x="1211580" y="2778252"/>
                  </a:lnTo>
                </a:path>
                <a:path w="9055735" h="3241675">
                  <a:moveTo>
                    <a:pt x="3151632" y="2778252"/>
                  </a:moveTo>
                  <a:lnTo>
                    <a:pt x="3764279" y="2778252"/>
                  </a:lnTo>
                </a:path>
                <a:path w="9055735" h="3241675">
                  <a:moveTo>
                    <a:pt x="7680959" y="2778252"/>
                  </a:moveTo>
                  <a:lnTo>
                    <a:pt x="8292083" y="2778252"/>
                  </a:lnTo>
                </a:path>
                <a:path w="9055735" h="3241675">
                  <a:moveTo>
                    <a:pt x="8421624" y="2778252"/>
                  </a:moveTo>
                  <a:lnTo>
                    <a:pt x="8456676" y="2778252"/>
                  </a:lnTo>
                </a:path>
                <a:path w="9055735" h="3241675">
                  <a:moveTo>
                    <a:pt x="7516367" y="2778252"/>
                  </a:moveTo>
                  <a:lnTo>
                    <a:pt x="7551419" y="2778252"/>
                  </a:lnTo>
                </a:path>
                <a:path w="9055735" h="3241675">
                  <a:moveTo>
                    <a:pt x="8586216" y="2778252"/>
                  </a:moveTo>
                  <a:lnTo>
                    <a:pt x="9055608" y="2778252"/>
                  </a:lnTo>
                </a:path>
                <a:path w="9055735" h="3241675">
                  <a:moveTo>
                    <a:pt x="2246375" y="2778252"/>
                  </a:moveTo>
                  <a:lnTo>
                    <a:pt x="2281428" y="2778252"/>
                  </a:lnTo>
                </a:path>
                <a:path w="9055735" h="3241675">
                  <a:moveTo>
                    <a:pt x="0" y="2314956"/>
                  </a:moveTo>
                  <a:lnTo>
                    <a:pt x="141731" y="2314956"/>
                  </a:lnTo>
                </a:path>
                <a:path w="9055735" h="3241675">
                  <a:moveTo>
                    <a:pt x="5868924" y="2314956"/>
                  </a:moveTo>
                  <a:lnTo>
                    <a:pt x="6481572" y="2314956"/>
                  </a:lnTo>
                </a:path>
                <a:path w="9055735" h="3241675">
                  <a:moveTo>
                    <a:pt x="6611111" y="2314956"/>
                  </a:moveTo>
                  <a:lnTo>
                    <a:pt x="6644639" y="2314956"/>
                  </a:lnTo>
                </a:path>
                <a:path w="9055735" h="3241675">
                  <a:moveTo>
                    <a:pt x="4058411" y="2314956"/>
                  </a:moveTo>
                  <a:lnTo>
                    <a:pt x="4669535" y="2314956"/>
                  </a:lnTo>
                </a:path>
                <a:path w="9055735" h="3241675">
                  <a:moveTo>
                    <a:pt x="4799076" y="2314956"/>
                  </a:moveTo>
                  <a:lnTo>
                    <a:pt x="4834128" y="2314956"/>
                  </a:lnTo>
                </a:path>
                <a:path w="9055735" h="3241675">
                  <a:moveTo>
                    <a:pt x="435863" y="2314956"/>
                  </a:moveTo>
                  <a:lnTo>
                    <a:pt x="1046988" y="2314956"/>
                  </a:lnTo>
                </a:path>
                <a:path w="9055735" h="3241675">
                  <a:moveTo>
                    <a:pt x="1176527" y="2314956"/>
                  </a:moveTo>
                  <a:lnTo>
                    <a:pt x="1211580" y="2314956"/>
                  </a:lnTo>
                </a:path>
                <a:path w="9055735" h="3241675">
                  <a:moveTo>
                    <a:pt x="1341120" y="2314956"/>
                  </a:moveTo>
                  <a:lnTo>
                    <a:pt x="1952244" y="2314956"/>
                  </a:lnTo>
                </a:path>
                <a:path w="9055735" h="3241675">
                  <a:moveTo>
                    <a:pt x="6774180" y="2314956"/>
                  </a:moveTo>
                  <a:lnTo>
                    <a:pt x="7386828" y="2314956"/>
                  </a:lnTo>
                </a:path>
                <a:path w="9055735" h="3241675">
                  <a:moveTo>
                    <a:pt x="7516367" y="2314956"/>
                  </a:moveTo>
                  <a:lnTo>
                    <a:pt x="7551419" y="2314956"/>
                  </a:lnTo>
                </a:path>
                <a:path w="9055735" h="3241675">
                  <a:moveTo>
                    <a:pt x="3151632" y="2314956"/>
                  </a:moveTo>
                  <a:lnTo>
                    <a:pt x="3764279" y="2314956"/>
                  </a:lnTo>
                </a:path>
                <a:path w="9055735" h="3241675">
                  <a:moveTo>
                    <a:pt x="3893820" y="2314956"/>
                  </a:moveTo>
                  <a:lnTo>
                    <a:pt x="3928872" y="2314956"/>
                  </a:lnTo>
                </a:path>
                <a:path w="9055735" h="3241675">
                  <a:moveTo>
                    <a:pt x="4963667" y="2314956"/>
                  </a:moveTo>
                  <a:lnTo>
                    <a:pt x="5574791" y="2314956"/>
                  </a:lnTo>
                </a:path>
                <a:path w="9055735" h="3241675">
                  <a:moveTo>
                    <a:pt x="5704332" y="2314956"/>
                  </a:moveTo>
                  <a:lnTo>
                    <a:pt x="5739383" y="2314956"/>
                  </a:lnTo>
                </a:path>
                <a:path w="9055735" h="3241675">
                  <a:moveTo>
                    <a:pt x="2246375" y="2314956"/>
                  </a:moveTo>
                  <a:lnTo>
                    <a:pt x="2859023" y="2314956"/>
                  </a:lnTo>
                </a:path>
                <a:path w="9055735" h="3241675">
                  <a:moveTo>
                    <a:pt x="7680959" y="2314956"/>
                  </a:moveTo>
                  <a:lnTo>
                    <a:pt x="8292083" y="2314956"/>
                  </a:lnTo>
                </a:path>
                <a:path w="9055735" h="3241675">
                  <a:moveTo>
                    <a:pt x="8421624" y="2314956"/>
                  </a:moveTo>
                  <a:lnTo>
                    <a:pt x="8456676" y="2314956"/>
                  </a:lnTo>
                </a:path>
                <a:path w="9055735" h="3241675">
                  <a:moveTo>
                    <a:pt x="2988563" y="2314956"/>
                  </a:moveTo>
                  <a:lnTo>
                    <a:pt x="3023616" y="2314956"/>
                  </a:lnTo>
                </a:path>
                <a:path w="9055735" h="3241675">
                  <a:moveTo>
                    <a:pt x="2081783" y="2314956"/>
                  </a:moveTo>
                  <a:lnTo>
                    <a:pt x="2116835" y="2314956"/>
                  </a:lnTo>
                </a:path>
                <a:path w="9055735" h="3241675">
                  <a:moveTo>
                    <a:pt x="8586216" y="2314956"/>
                  </a:moveTo>
                  <a:lnTo>
                    <a:pt x="9055608" y="2314956"/>
                  </a:lnTo>
                </a:path>
                <a:path w="9055735" h="3241675">
                  <a:moveTo>
                    <a:pt x="271271" y="2314956"/>
                  </a:moveTo>
                  <a:lnTo>
                    <a:pt x="306324" y="2314956"/>
                  </a:lnTo>
                </a:path>
                <a:path w="9055735" h="3241675">
                  <a:moveTo>
                    <a:pt x="5868924" y="1851659"/>
                  </a:moveTo>
                  <a:lnTo>
                    <a:pt x="6481572" y="1851659"/>
                  </a:lnTo>
                </a:path>
                <a:path w="9055735" h="3241675">
                  <a:moveTo>
                    <a:pt x="4058411" y="1851659"/>
                  </a:moveTo>
                  <a:lnTo>
                    <a:pt x="4834128" y="1851659"/>
                  </a:lnTo>
                </a:path>
                <a:path w="9055735" h="3241675">
                  <a:moveTo>
                    <a:pt x="2246375" y="1851659"/>
                  </a:moveTo>
                  <a:lnTo>
                    <a:pt x="3023616" y="1851659"/>
                  </a:lnTo>
                </a:path>
                <a:path w="9055735" h="3241675">
                  <a:moveTo>
                    <a:pt x="6611111" y="1851659"/>
                  </a:moveTo>
                  <a:lnTo>
                    <a:pt x="6644639" y="1851659"/>
                  </a:lnTo>
                </a:path>
                <a:path w="9055735" h="3241675">
                  <a:moveTo>
                    <a:pt x="8421624" y="1851659"/>
                  </a:moveTo>
                  <a:lnTo>
                    <a:pt x="8456676" y="1851659"/>
                  </a:lnTo>
                </a:path>
                <a:path w="9055735" h="3241675">
                  <a:moveTo>
                    <a:pt x="7680959" y="1851659"/>
                  </a:moveTo>
                  <a:lnTo>
                    <a:pt x="8292083" y="1851659"/>
                  </a:lnTo>
                </a:path>
                <a:path w="9055735" h="3241675">
                  <a:moveTo>
                    <a:pt x="0" y="1851659"/>
                  </a:moveTo>
                  <a:lnTo>
                    <a:pt x="306324" y="1851659"/>
                  </a:lnTo>
                </a:path>
                <a:path w="9055735" h="3241675">
                  <a:moveTo>
                    <a:pt x="3151632" y="1851659"/>
                  </a:moveTo>
                  <a:lnTo>
                    <a:pt x="3928872" y="1851659"/>
                  </a:lnTo>
                </a:path>
                <a:path w="9055735" h="3241675">
                  <a:moveTo>
                    <a:pt x="435863" y="1851659"/>
                  </a:moveTo>
                  <a:lnTo>
                    <a:pt x="1211580" y="1851659"/>
                  </a:lnTo>
                </a:path>
                <a:path w="9055735" h="3241675">
                  <a:moveTo>
                    <a:pt x="1341120" y="1851659"/>
                  </a:moveTo>
                  <a:lnTo>
                    <a:pt x="2116835" y="1851659"/>
                  </a:lnTo>
                </a:path>
                <a:path w="9055735" h="3241675">
                  <a:moveTo>
                    <a:pt x="4963667" y="1851659"/>
                  </a:moveTo>
                  <a:lnTo>
                    <a:pt x="5739383" y="1851659"/>
                  </a:lnTo>
                </a:path>
                <a:path w="9055735" h="3241675">
                  <a:moveTo>
                    <a:pt x="6774180" y="1851659"/>
                  </a:moveTo>
                  <a:lnTo>
                    <a:pt x="7386828" y="1851659"/>
                  </a:lnTo>
                </a:path>
                <a:path w="9055735" h="3241675">
                  <a:moveTo>
                    <a:pt x="8586216" y="1851659"/>
                  </a:moveTo>
                  <a:lnTo>
                    <a:pt x="9055608" y="1851659"/>
                  </a:lnTo>
                </a:path>
                <a:path w="9055735" h="3241675">
                  <a:moveTo>
                    <a:pt x="7516367" y="1851659"/>
                  </a:moveTo>
                  <a:lnTo>
                    <a:pt x="7551419" y="1851659"/>
                  </a:lnTo>
                </a:path>
                <a:path w="9055735" h="3241675">
                  <a:moveTo>
                    <a:pt x="2246375" y="1388364"/>
                  </a:moveTo>
                  <a:lnTo>
                    <a:pt x="3023616" y="1388364"/>
                  </a:lnTo>
                </a:path>
                <a:path w="9055735" h="3241675">
                  <a:moveTo>
                    <a:pt x="4963667" y="1388364"/>
                  </a:moveTo>
                  <a:lnTo>
                    <a:pt x="5739383" y="1388364"/>
                  </a:lnTo>
                </a:path>
                <a:path w="9055735" h="3241675">
                  <a:moveTo>
                    <a:pt x="435863" y="1388364"/>
                  </a:moveTo>
                  <a:lnTo>
                    <a:pt x="1211580" y="1388364"/>
                  </a:lnTo>
                </a:path>
                <a:path w="9055735" h="3241675">
                  <a:moveTo>
                    <a:pt x="5868924" y="1388364"/>
                  </a:moveTo>
                  <a:lnTo>
                    <a:pt x="6644639" y="1388364"/>
                  </a:lnTo>
                </a:path>
                <a:path w="9055735" h="3241675">
                  <a:moveTo>
                    <a:pt x="1341120" y="1388364"/>
                  </a:moveTo>
                  <a:lnTo>
                    <a:pt x="2116835" y="1388364"/>
                  </a:lnTo>
                </a:path>
                <a:path w="9055735" h="3241675">
                  <a:moveTo>
                    <a:pt x="7680959" y="1388364"/>
                  </a:moveTo>
                  <a:lnTo>
                    <a:pt x="8292083" y="1388364"/>
                  </a:lnTo>
                </a:path>
                <a:path w="9055735" h="3241675">
                  <a:moveTo>
                    <a:pt x="3151632" y="1388364"/>
                  </a:moveTo>
                  <a:lnTo>
                    <a:pt x="3928872" y="1388364"/>
                  </a:lnTo>
                </a:path>
                <a:path w="9055735" h="3241675">
                  <a:moveTo>
                    <a:pt x="6774180" y="1388364"/>
                  </a:moveTo>
                  <a:lnTo>
                    <a:pt x="7551419" y="1388364"/>
                  </a:lnTo>
                </a:path>
                <a:path w="9055735" h="3241675">
                  <a:moveTo>
                    <a:pt x="4058411" y="1388364"/>
                  </a:moveTo>
                  <a:lnTo>
                    <a:pt x="4834128" y="1388364"/>
                  </a:lnTo>
                </a:path>
                <a:path w="9055735" h="3241675">
                  <a:moveTo>
                    <a:pt x="8421624" y="1388364"/>
                  </a:moveTo>
                  <a:lnTo>
                    <a:pt x="8456676" y="1388364"/>
                  </a:lnTo>
                </a:path>
                <a:path w="9055735" h="3241675">
                  <a:moveTo>
                    <a:pt x="8586216" y="1388364"/>
                  </a:moveTo>
                  <a:lnTo>
                    <a:pt x="9055608" y="1388364"/>
                  </a:lnTo>
                </a:path>
                <a:path w="9055735" h="3241675">
                  <a:moveTo>
                    <a:pt x="0" y="1388364"/>
                  </a:moveTo>
                  <a:lnTo>
                    <a:pt x="306324" y="1388364"/>
                  </a:lnTo>
                </a:path>
                <a:path w="9055735" h="3241675">
                  <a:moveTo>
                    <a:pt x="6774180" y="925067"/>
                  </a:moveTo>
                  <a:lnTo>
                    <a:pt x="7551419" y="925067"/>
                  </a:lnTo>
                </a:path>
                <a:path w="9055735" h="3241675">
                  <a:moveTo>
                    <a:pt x="0" y="925067"/>
                  </a:moveTo>
                  <a:lnTo>
                    <a:pt x="6644639" y="925067"/>
                  </a:lnTo>
                </a:path>
                <a:path w="9055735" h="3241675">
                  <a:moveTo>
                    <a:pt x="8586216" y="925067"/>
                  </a:moveTo>
                  <a:lnTo>
                    <a:pt x="9055608" y="925067"/>
                  </a:lnTo>
                </a:path>
                <a:path w="9055735" h="3241675">
                  <a:moveTo>
                    <a:pt x="7680959" y="925067"/>
                  </a:moveTo>
                  <a:lnTo>
                    <a:pt x="8456676" y="925067"/>
                  </a:lnTo>
                </a:path>
                <a:path w="9055735" h="3241675">
                  <a:moveTo>
                    <a:pt x="0" y="463296"/>
                  </a:moveTo>
                  <a:lnTo>
                    <a:pt x="7551419" y="463296"/>
                  </a:lnTo>
                </a:path>
                <a:path w="9055735" h="3241675">
                  <a:moveTo>
                    <a:pt x="8586216" y="463296"/>
                  </a:moveTo>
                  <a:lnTo>
                    <a:pt x="9055608" y="463296"/>
                  </a:lnTo>
                </a:path>
                <a:path w="9055735" h="3241675">
                  <a:moveTo>
                    <a:pt x="7680959" y="463296"/>
                  </a:moveTo>
                  <a:lnTo>
                    <a:pt x="8456676" y="463296"/>
                  </a:lnTo>
                </a:path>
                <a:path w="9055735" h="3241675">
                  <a:moveTo>
                    <a:pt x="8586216" y="0"/>
                  </a:moveTo>
                  <a:lnTo>
                    <a:pt x="9055608" y="0"/>
                  </a:lnTo>
                </a:path>
                <a:path w="9055735" h="3241675">
                  <a:moveTo>
                    <a:pt x="0" y="0"/>
                  </a:moveTo>
                  <a:lnTo>
                    <a:pt x="8456676" y="0"/>
                  </a:lnTo>
                </a:path>
              </a:pathLst>
            </a:custGeom>
            <a:ln w="9525">
              <a:solidFill>
                <a:srgbClr val="DEDFDD"/>
              </a:solidFill>
            </a:ln>
          </p:spPr>
          <p:txBody>
            <a:bodyPr wrap="square" lIns="0" tIns="0" rIns="0" bIns="0" rtlCol="0"/>
            <a:lstStyle/>
            <a:p>
              <a:endParaRPr/>
            </a:p>
          </p:txBody>
        </p:sp>
        <p:sp>
          <p:nvSpPr>
            <p:cNvPr id="6" name="object 6"/>
            <p:cNvSpPr/>
            <p:nvPr/>
          </p:nvSpPr>
          <p:spPr>
            <a:xfrm>
              <a:off x="2173224" y="2924555"/>
              <a:ext cx="8280400" cy="2611120"/>
            </a:xfrm>
            <a:custGeom>
              <a:avLst/>
              <a:gdLst/>
              <a:ahLst/>
              <a:cxnLst/>
              <a:rect l="l" t="t" r="r" b="b"/>
              <a:pathLst>
                <a:path w="8280400" h="2611120">
                  <a:moveTo>
                    <a:pt x="129540" y="1062228"/>
                  </a:moveTo>
                  <a:lnTo>
                    <a:pt x="0" y="1062228"/>
                  </a:lnTo>
                  <a:lnTo>
                    <a:pt x="0" y="2610612"/>
                  </a:lnTo>
                  <a:lnTo>
                    <a:pt x="129540" y="2610612"/>
                  </a:lnTo>
                  <a:lnTo>
                    <a:pt x="129540" y="1062228"/>
                  </a:lnTo>
                  <a:close/>
                </a:path>
                <a:path w="8280400" h="2611120">
                  <a:moveTo>
                    <a:pt x="1034796" y="1046988"/>
                  </a:moveTo>
                  <a:lnTo>
                    <a:pt x="905256" y="1046988"/>
                  </a:lnTo>
                  <a:lnTo>
                    <a:pt x="905256" y="2610612"/>
                  </a:lnTo>
                  <a:lnTo>
                    <a:pt x="1034796" y="2610612"/>
                  </a:lnTo>
                  <a:lnTo>
                    <a:pt x="1034796" y="1046988"/>
                  </a:lnTo>
                  <a:close/>
                </a:path>
                <a:path w="8280400" h="2611120">
                  <a:moveTo>
                    <a:pt x="1940052" y="941832"/>
                  </a:moveTo>
                  <a:lnTo>
                    <a:pt x="1810512" y="941832"/>
                  </a:lnTo>
                  <a:lnTo>
                    <a:pt x="1810512" y="2610612"/>
                  </a:lnTo>
                  <a:lnTo>
                    <a:pt x="1940052" y="2610612"/>
                  </a:lnTo>
                  <a:lnTo>
                    <a:pt x="1940052" y="941832"/>
                  </a:lnTo>
                  <a:close/>
                </a:path>
                <a:path w="8280400" h="2611120">
                  <a:moveTo>
                    <a:pt x="2846832" y="891540"/>
                  </a:moveTo>
                  <a:lnTo>
                    <a:pt x="2717292" y="891540"/>
                  </a:lnTo>
                  <a:lnTo>
                    <a:pt x="2717292" y="2610612"/>
                  </a:lnTo>
                  <a:lnTo>
                    <a:pt x="2846832" y="2610612"/>
                  </a:lnTo>
                  <a:lnTo>
                    <a:pt x="2846832" y="891540"/>
                  </a:lnTo>
                  <a:close/>
                </a:path>
                <a:path w="8280400" h="2611120">
                  <a:moveTo>
                    <a:pt x="3752088" y="950976"/>
                  </a:moveTo>
                  <a:lnTo>
                    <a:pt x="3622548" y="950976"/>
                  </a:lnTo>
                  <a:lnTo>
                    <a:pt x="3622548" y="2610612"/>
                  </a:lnTo>
                  <a:lnTo>
                    <a:pt x="3752088" y="2610612"/>
                  </a:lnTo>
                  <a:lnTo>
                    <a:pt x="3752088" y="950976"/>
                  </a:lnTo>
                  <a:close/>
                </a:path>
                <a:path w="8280400" h="2611120">
                  <a:moveTo>
                    <a:pt x="4657344" y="839724"/>
                  </a:moveTo>
                  <a:lnTo>
                    <a:pt x="4527804" y="839724"/>
                  </a:lnTo>
                  <a:lnTo>
                    <a:pt x="4527804" y="2610612"/>
                  </a:lnTo>
                  <a:lnTo>
                    <a:pt x="4657344" y="2610612"/>
                  </a:lnTo>
                  <a:lnTo>
                    <a:pt x="4657344" y="839724"/>
                  </a:lnTo>
                  <a:close/>
                </a:path>
                <a:path w="8280400" h="2611120">
                  <a:moveTo>
                    <a:pt x="5562600" y="762000"/>
                  </a:moveTo>
                  <a:lnTo>
                    <a:pt x="5433060" y="762000"/>
                  </a:lnTo>
                  <a:lnTo>
                    <a:pt x="5433060" y="2610612"/>
                  </a:lnTo>
                  <a:lnTo>
                    <a:pt x="5562600" y="2610612"/>
                  </a:lnTo>
                  <a:lnTo>
                    <a:pt x="5562600" y="762000"/>
                  </a:lnTo>
                  <a:close/>
                </a:path>
                <a:path w="8280400" h="2611120">
                  <a:moveTo>
                    <a:pt x="6469380" y="484632"/>
                  </a:moveTo>
                  <a:lnTo>
                    <a:pt x="6339840" y="484632"/>
                  </a:lnTo>
                  <a:lnTo>
                    <a:pt x="6339840" y="2610612"/>
                  </a:lnTo>
                  <a:lnTo>
                    <a:pt x="6469380" y="2610612"/>
                  </a:lnTo>
                  <a:lnTo>
                    <a:pt x="6469380" y="484632"/>
                  </a:lnTo>
                  <a:close/>
                </a:path>
                <a:path w="8280400" h="2611120">
                  <a:moveTo>
                    <a:pt x="7374636" y="313944"/>
                  </a:moveTo>
                  <a:lnTo>
                    <a:pt x="7245096" y="313944"/>
                  </a:lnTo>
                  <a:lnTo>
                    <a:pt x="7245096" y="2610612"/>
                  </a:lnTo>
                  <a:lnTo>
                    <a:pt x="7374636" y="2610612"/>
                  </a:lnTo>
                  <a:lnTo>
                    <a:pt x="7374636" y="313944"/>
                  </a:lnTo>
                  <a:close/>
                </a:path>
                <a:path w="8280400" h="2611120">
                  <a:moveTo>
                    <a:pt x="8279892" y="0"/>
                  </a:moveTo>
                  <a:lnTo>
                    <a:pt x="8150352" y="0"/>
                  </a:lnTo>
                  <a:lnTo>
                    <a:pt x="8150352" y="2610612"/>
                  </a:lnTo>
                  <a:lnTo>
                    <a:pt x="8279892" y="2610612"/>
                  </a:lnTo>
                  <a:lnTo>
                    <a:pt x="8279892" y="0"/>
                  </a:lnTo>
                  <a:close/>
                </a:path>
              </a:pathLst>
            </a:custGeom>
            <a:solidFill>
              <a:srgbClr val="6A75B9"/>
            </a:solidFill>
          </p:spPr>
          <p:txBody>
            <a:bodyPr wrap="square" lIns="0" tIns="0" rIns="0" bIns="0" rtlCol="0"/>
            <a:lstStyle/>
            <a:p>
              <a:endParaRPr/>
            </a:p>
          </p:txBody>
        </p:sp>
        <p:sp>
          <p:nvSpPr>
            <p:cNvPr id="7" name="object 7"/>
            <p:cNvSpPr/>
            <p:nvPr/>
          </p:nvSpPr>
          <p:spPr>
            <a:xfrm>
              <a:off x="2337816" y="1548383"/>
              <a:ext cx="8280400" cy="3987165"/>
            </a:xfrm>
            <a:custGeom>
              <a:avLst/>
              <a:gdLst/>
              <a:ahLst/>
              <a:cxnLst/>
              <a:rect l="l" t="t" r="r" b="b"/>
              <a:pathLst>
                <a:path w="8280400" h="3987165">
                  <a:moveTo>
                    <a:pt x="129540" y="1517904"/>
                  </a:moveTo>
                  <a:lnTo>
                    <a:pt x="0" y="1517904"/>
                  </a:lnTo>
                  <a:lnTo>
                    <a:pt x="0" y="3986784"/>
                  </a:lnTo>
                  <a:lnTo>
                    <a:pt x="129540" y="3986784"/>
                  </a:lnTo>
                  <a:lnTo>
                    <a:pt x="129540" y="1517904"/>
                  </a:lnTo>
                  <a:close/>
                </a:path>
                <a:path w="8280400" h="3987165">
                  <a:moveTo>
                    <a:pt x="1034796" y="1490472"/>
                  </a:moveTo>
                  <a:lnTo>
                    <a:pt x="905256" y="1490472"/>
                  </a:lnTo>
                  <a:lnTo>
                    <a:pt x="905256" y="3986784"/>
                  </a:lnTo>
                  <a:lnTo>
                    <a:pt x="1034796" y="3986784"/>
                  </a:lnTo>
                  <a:lnTo>
                    <a:pt x="1034796" y="1490472"/>
                  </a:lnTo>
                  <a:close/>
                </a:path>
                <a:path w="8280400" h="3987165">
                  <a:moveTo>
                    <a:pt x="1940052" y="1432560"/>
                  </a:moveTo>
                  <a:lnTo>
                    <a:pt x="1810512" y="1432560"/>
                  </a:lnTo>
                  <a:lnTo>
                    <a:pt x="1810512" y="3986784"/>
                  </a:lnTo>
                  <a:lnTo>
                    <a:pt x="1940052" y="3986784"/>
                  </a:lnTo>
                  <a:lnTo>
                    <a:pt x="1940052" y="1432560"/>
                  </a:lnTo>
                  <a:close/>
                </a:path>
                <a:path w="8280400" h="3987165">
                  <a:moveTo>
                    <a:pt x="2845308" y="1368552"/>
                  </a:moveTo>
                  <a:lnTo>
                    <a:pt x="2717292" y="1368552"/>
                  </a:lnTo>
                  <a:lnTo>
                    <a:pt x="2717292" y="3986784"/>
                  </a:lnTo>
                  <a:lnTo>
                    <a:pt x="2845308" y="3986784"/>
                  </a:lnTo>
                  <a:lnTo>
                    <a:pt x="2845308" y="1368552"/>
                  </a:lnTo>
                  <a:close/>
                </a:path>
                <a:path w="8280400" h="3987165">
                  <a:moveTo>
                    <a:pt x="3752088" y="1333500"/>
                  </a:moveTo>
                  <a:lnTo>
                    <a:pt x="3622548" y="1333500"/>
                  </a:lnTo>
                  <a:lnTo>
                    <a:pt x="3622548" y="3986784"/>
                  </a:lnTo>
                  <a:lnTo>
                    <a:pt x="3752088" y="3986784"/>
                  </a:lnTo>
                  <a:lnTo>
                    <a:pt x="3752088" y="1333500"/>
                  </a:lnTo>
                  <a:close/>
                </a:path>
                <a:path w="8280400" h="3987165">
                  <a:moveTo>
                    <a:pt x="4657344" y="1284732"/>
                  </a:moveTo>
                  <a:lnTo>
                    <a:pt x="4527804" y="1284732"/>
                  </a:lnTo>
                  <a:lnTo>
                    <a:pt x="4527804" y="3986784"/>
                  </a:lnTo>
                  <a:lnTo>
                    <a:pt x="4657344" y="3986784"/>
                  </a:lnTo>
                  <a:lnTo>
                    <a:pt x="4657344" y="1284732"/>
                  </a:lnTo>
                  <a:close/>
                </a:path>
                <a:path w="8280400" h="3987165">
                  <a:moveTo>
                    <a:pt x="5562600" y="1272540"/>
                  </a:moveTo>
                  <a:lnTo>
                    <a:pt x="5433060" y="1272540"/>
                  </a:lnTo>
                  <a:lnTo>
                    <a:pt x="5433060" y="3986784"/>
                  </a:lnTo>
                  <a:lnTo>
                    <a:pt x="5562600" y="3986784"/>
                  </a:lnTo>
                  <a:lnTo>
                    <a:pt x="5562600" y="1272540"/>
                  </a:lnTo>
                  <a:close/>
                </a:path>
                <a:path w="8280400" h="3987165">
                  <a:moveTo>
                    <a:pt x="6467856" y="1037844"/>
                  </a:moveTo>
                  <a:lnTo>
                    <a:pt x="6338316" y="1037844"/>
                  </a:lnTo>
                  <a:lnTo>
                    <a:pt x="6338316" y="3986784"/>
                  </a:lnTo>
                  <a:lnTo>
                    <a:pt x="6467856" y="3986784"/>
                  </a:lnTo>
                  <a:lnTo>
                    <a:pt x="6467856" y="1037844"/>
                  </a:lnTo>
                  <a:close/>
                </a:path>
                <a:path w="8280400" h="3987165">
                  <a:moveTo>
                    <a:pt x="7374636" y="539496"/>
                  </a:moveTo>
                  <a:lnTo>
                    <a:pt x="7245096" y="539496"/>
                  </a:lnTo>
                  <a:lnTo>
                    <a:pt x="7245096" y="3986784"/>
                  </a:lnTo>
                  <a:lnTo>
                    <a:pt x="7374636" y="3986796"/>
                  </a:lnTo>
                  <a:lnTo>
                    <a:pt x="7374636" y="539496"/>
                  </a:lnTo>
                  <a:close/>
                </a:path>
                <a:path w="8280400" h="3987165">
                  <a:moveTo>
                    <a:pt x="8279892" y="0"/>
                  </a:moveTo>
                  <a:lnTo>
                    <a:pt x="8150352" y="12"/>
                  </a:lnTo>
                  <a:lnTo>
                    <a:pt x="8150352" y="3986784"/>
                  </a:lnTo>
                  <a:lnTo>
                    <a:pt x="8279892" y="3986784"/>
                  </a:lnTo>
                  <a:lnTo>
                    <a:pt x="8279892" y="0"/>
                  </a:lnTo>
                  <a:close/>
                </a:path>
              </a:pathLst>
            </a:custGeom>
            <a:solidFill>
              <a:srgbClr val="39427A"/>
            </a:solidFill>
          </p:spPr>
          <p:txBody>
            <a:bodyPr wrap="square" lIns="0" tIns="0" rIns="0" bIns="0" rtlCol="0"/>
            <a:lstStyle/>
            <a:p>
              <a:endParaRPr/>
            </a:p>
          </p:txBody>
        </p:sp>
        <p:sp>
          <p:nvSpPr>
            <p:cNvPr id="8" name="object 8"/>
            <p:cNvSpPr/>
            <p:nvPr/>
          </p:nvSpPr>
          <p:spPr>
            <a:xfrm>
              <a:off x="2502408" y="4288535"/>
              <a:ext cx="8280400" cy="1247140"/>
            </a:xfrm>
            <a:custGeom>
              <a:avLst/>
              <a:gdLst/>
              <a:ahLst/>
              <a:cxnLst/>
              <a:rect l="l" t="t" r="r" b="b"/>
              <a:pathLst>
                <a:path w="8280400" h="1247139">
                  <a:moveTo>
                    <a:pt x="128016" y="0"/>
                  </a:moveTo>
                  <a:lnTo>
                    <a:pt x="0" y="0"/>
                  </a:lnTo>
                  <a:lnTo>
                    <a:pt x="0" y="1246632"/>
                  </a:lnTo>
                  <a:lnTo>
                    <a:pt x="128016" y="1246632"/>
                  </a:lnTo>
                  <a:lnTo>
                    <a:pt x="128016" y="0"/>
                  </a:lnTo>
                  <a:close/>
                </a:path>
                <a:path w="8280400" h="1247139">
                  <a:moveTo>
                    <a:pt x="1034796" y="216408"/>
                  </a:moveTo>
                  <a:lnTo>
                    <a:pt x="905256" y="216408"/>
                  </a:lnTo>
                  <a:lnTo>
                    <a:pt x="905256" y="1246632"/>
                  </a:lnTo>
                  <a:lnTo>
                    <a:pt x="1034796" y="1246632"/>
                  </a:lnTo>
                  <a:lnTo>
                    <a:pt x="1034796" y="216408"/>
                  </a:lnTo>
                  <a:close/>
                </a:path>
                <a:path w="8280400" h="1247139">
                  <a:moveTo>
                    <a:pt x="1940052" y="288036"/>
                  </a:moveTo>
                  <a:lnTo>
                    <a:pt x="1810512" y="288036"/>
                  </a:lnTo>
                  <a:lnTo>
                    <a:pt x="1810512" y="1246632"/>
                  </a:lnTo>
                  <a:lnTo>
                    <a:pt x="1940052" y="1246632"/>
                  </a:lnTo>
                  <a:lnTo>
                    <a:pt x="1940052" y="288036"/>
                  </a:lnTo>
                  <a:close/>
                </a:path>
                <a:path w="8280400" h="1247139">
                  <a:moveTo>
                    <a:pt x="2845308" y="356616"/>
                  </a:moveTo>
                  <a:lnTo>
                    <a:pt x="2715768" y="356616"/>
                  </a:lnTo>
                  <a:lnTo>
                    <a:pt x="2715768" y="1246632"/>
                  </a:lnTo>
                  <a:lnTo>
                    <a:pt x="2845308" y="1246632"/>
                  </a:lnTo>
                  <a:lnTo>
                    <a:pt x="2845308" y="356616"/>
                  </a:lnTo>
                  <a:close/>
                </a:path>
                <a:path w="8280400" h="1247139">
                  <a:moveTo>
                    <a:pt x="3750564" y="413004"/>
                  </a:moveTo>
                  <a:lnTo>
                    <a:pt x="3622548" y="413004"/>
                  </a:lnTo>
                  <a:lnTo>
                    <a:pt x="3622548" y="1246632"/>
                  </a:lnTo>
                  <a:lnTo>
                    <a:pt x="3750564" y="1246632"/>
                  </a:lnTo>
                  <a:lnTo>
                    <a:pt x="3750564" y="413004"/>
                  </a:lnTo>
                  <a:close/>
                </a:path>
                <a:path w="8280400" h="1247139">
                  <a:moveTo>
                    <a:pt x="4657344" y="457200"/>
                  </a:moveTo>
                  <a:lnTo>
                    <a:pt x="4527804" y="457200"/>
                  </a:lnTo>
                  <a:lnTo>
                    <a:pt x="4527804" y="1246632"/>
                  </a:lnTo>
                  <a:lnTo>
                    <a:pt x="4657344" y="1246632"/>
                  </a:lnTo>
                  <a:lnTo>
                    <a:pt x="4657344" y="457200"/>
                  </a:lnTo>
                  <a:close/>
                </a:path>
                <a:path w="8280400" h="1247139">
                  <a:moveTo>
                    <a:pt x="5562600" y="521208"/>
                  </a:moveTo>
                  <a:lnTo>
                    <a:pt x="5433060" y="521208"/>
                  </a:lnTo>
                  <a:lnTo>
                    <a:pt x="5433060" y="1246632"/>
                  </a:lnTo>
                  <a:lnTo>
                    <a:pt x="5562600" y="1246632"/>
                  </a:lnTo>
                  <a:lnTo>
                    <a:pt x="5562600" y="521208"/>
                  </a:lnTo>
                  <a:close/>
                </a:path>
                <a:path w="8280400" h="1247139">
                  <a:moveTo>
                    <a:pt x="6467856" y="556260"/>
                  </a:moveTo>
                  <a:lnTo>
                    <a:pt x="6338316" y="556260"/>
                  </a:lnTo>
                  <a:lnTo>
                    <a:pt x="6338316" y="1246632"/>
                  </a:lnTo>
                  <a:lnTo>
                    <a:pt x="6467856" y="1246632"/>
                  </a:lnTo>
                  <a:lnTo>
                    <a:pt x="6467856" y="556260"/>
                  </a:lnTo>
                  <a:close/>
                </a:path>
                <a:path w="8280400" h="1247139">
                  <a:moveTo>
                    <a:pt x="7373112" y="542544"/>
                  </a:moveTo>
                  <a:lnTo>
                    <a:pt x="7245096" y="542544"/>
                  </a:lnTo>
                  <a:lnTo>
                    <a:pt x="7245096" y="1246632"/>
                  </a:lnTo>
                  <a:lnTo>
                    <a:pt x="7373112" y="1246632"/>
                  </a:lnTo>
                  <a:lnTo>
                    <a:pt x="7373112" y="542544"/>
                  </a:lnTo>
                  <a:close/>
                </a:path>
                <a:path w="8280400" h="1247139">
                  <a:moveTo>
                    <a:pt x="8279892" y="531876"/>
                  </a:moveTo>
                  <a:lnTo>
                    <a:pt x="8150352" y="531876"/>
                  </a:lnTo>
                  <a:lnTo>
                    <a:pt x="8150352" y="1246632"/>
                  </a:lnTo>
                  <a:lnTo>
                    <a:pt x="8279892" y="1246632"/>
                  </a:lnTo>
                  <a:lnTo>
                    <a:pt x="8279892" y="531876"/>
                  </a:lnTo>
                  <a:close/>
                </a:path>
              </a:pathLst>
            </a:custGeom>
            <a:solidFill>
              <a:srgbClr val="A38B0C"/>
            </a:solidFill>
          </p:spPr>
          <p:txBody>
            <a:bodyPr wrap="square" lIns="0" tIns="0" rIns="0" bIns="0" rtlCol="0"/>
            <a:lstStyle/>
            <a:p>
              <a:endParaRPr/>
            </a:p>
          </p:txBody>
        </p:sp>
        <p:sp>
          <p:nvSpPr>
            <p:cNvPr id="9" name="object 9"/>
            <p:cNvSpPr/>
            <p:nvPr/>
          </p:nvSpPr>
          <p:spPr>
            <a:xfrm>
              <a:off x="2665476" y="5396483"/>
              <a:ext cx="8281670" cy="139065"/>
            </a:xfrm>
            <a:custGeom>
              <a:avLst/>
              <a:gdLst/>
              <a:ahLst/>
              <a:cxnLst/>
              <a:rect l="l" t="t" r="r" b="b"/>
              <a:pathLst>
                <a:path w="8281670" h="139064">
                  <a:moveTo>
                    <a:pt x="129540" y="19812"/>
                  </a:moveTo>
                  <a:lnTo>
                    <a:pt x="0" y="19812"/>
                  </a:lnTo>
                  <a:lnTo>
                    <a:pt x="0" y="138684"/>
                  </a:lnTo>
                  <a:lnTo>
                    <a:pt x="129540" y="138684"/>
                  </a:lnTo>
                  <a:lnTo>
                    <a:pt x="129540" y="19812"/>
                  </a:lnTo>
                  <a:close/>
                </a:path>
                <a:path w="8281670" h="139064">
                  <a:moveTo>
                    <a:pt x="1036320" y="9144"/>
                  </a:moveTo>
                  <a:lnTo>
                    <a:pt x="906780" y="9144"/>
                  </a:lnTo>
                  <a:lnTo>
                    <a:pt x="906780" y="138684"/>
                  </a:lnTo>
                  <a:lnTo>
                    <a:pt x="1036320" y="138684"/>
                  </a:lnTo>
                  <a:lnTo>
                    <a:pt x="1036320" y="9144"/>
                  </a:lnTo>
                  <a:close/>
                </a:path>
                <a:path w="8281670" h="139064">
                  <a:moveTo>
                    <a:pt x="1941576" y="0"/>
                  </a:moveTo>
                  <a:lnTo>
                    <a:pt x="1812036" y="0"/>
                  </a:lnTo>
                  <a:lnTo>
                    <a:pt x="1812036" y="138684"/>
                  </a:lnTo>
                  <a:lnTo>
                    <a:pt x="1941576" y="138684"/>
                  </a:lnTo>
                  <a:lnTo>
                    <a:pt x="1941576" y="0"/>
                  </a:lnTo>
                  <a:close/>
                </a:path>
                <a:path w="8281670" h="139064">
                  <a:moveTo>
                    <a:pt x="2846832" y="4572"/>
                  </a:moveTo>
                  <a:lnTo>
                    <a:pt x="2717292" y="4572"/>
                  </a:lnTo>
                  <a:lnTo>
                    <a:pt x="2717292" y="138684"/>
                  </a:lnTo>
                  <a:lnTo>
                    <a:pt x="2846832" y="138684"/>
                  </a:lnTo>
                  <a:lnTo>
                    <a:pt x="2846832" y="4572"/>
                  </a:lnTo>
                  <a:close/>
                </a:path>
                <a:path w="8281670" h="139064">
                  <a:moveTo>
                    <a:pt x="3752088" y="27432"/>
                  </a:moveTo>
                  <a:lnTo>
                    <a:pt x="3622548" y="27432"/>
                  </a:lnTo>
                  <a:lnTo>
                    <a:pt x="3622548" y="138684"/>
                  </a:lnTo>
                  <a:lnTo>
                    <a:pt x="3752088" y="138684"/>
                  </a:lnTo>
                  <a:lnTo>
                    <a:pt x="3752088" y="27432"/>
                  </a:lnTo>
                  <a:close/>
                </a:path>
                <a:path w="8281670" h="139064">
                  <a:moveTo>
                    <a:pt x="4658868" y="48768"/>
                  </a:moveTo>
                  <a:lnTo>
                    <a:pt x="4529328" y="48768"/>
                  </a:lnTo>
                  <a:lnTo>
                    <a:pt x="4529328" y="138684"/>
                  </a:lnTo>
                  <a:lnTo>
                    <a:pt x="4658868" y="138684"/>
                  </a:lnTo>
                  <a:lnTo>
                    <a:pt x="4658868" y="48768"/>
                  </a:lnTo>
                  <a:close/>
                </a:path>
                <a:path w="8281670" h="139064">
                  <a:moveTo>
                    <a:pt x="5564124" y="68580"/>
                  </a:moveTo>
                  <a:lnTo>
                    <a:pt x="5434584" y="68580"/>
                  </a:lnTo>
                  <a:lnTo>
                    <a:pt x="5434584" y="138684"/>
                  </a:lnTo>
                  <a:lnTo>
                    <a:pt x="5564124" y="138684"/>
                  </a:lnTo>
                  <a:lnTo>
                    <a:pt x="5564124" y="68580"/>
                  </a:lnTo>
                  <a:close/>
                </a:path>
                <a:path w="8281670" h="139064">
                  <a:moveTo>
                    <a:pt x="6469380" y="73152"/>
                  </a:moveTo>
                  <a:lnTo>
                    <a:pt x="6339840" y="73152"/>
                  </a:lnTo>
                  <a:lnTo>
                    <a:pt x="6339840" y="138684"/>
                  </a:lnTo>
                  <a:lnTo>
                    <a:pt x="6469380" y="138684"/>
                  </a:lnTo>
                  <a:lnTo>
                    <a:pt x="6469380" y="73152"/>
                  </a:lnTo>
                  <a:close/>
                </a:path>
                <a:path w="8281670" h="139064">
                  <a:moveTo>
                    <a:pt x="7374636" y="51816"/>
                  </a:moveTo>
                  <a:lnTo>
                    <a:pt x="7245096" y="51816"/>
                  </a:lnTo>
                  <a:lnTo>
                    <a:pt x="7245096" y="138684"/>
                  </a:lnTo>
                  <a:lnTo>
                    <a:pt x="7374636" y="138684"/>
                  </a:lnTo>
                  <a:lnTo>
                    <a:pt x="7374636" y="51816"/>
                  </a:lnTo>
                  <a:close/>
                </a:path>
                <a:path w="8281670" h="139064">
                  <a:moveTo>
                    <a:pt x="8281416" y="64008"/>
                  </a:moveTo>
                  <a:lnTo>
                    <a:pt x="8151876" y="64008"/>
                  </a:lnTo>
                  <a:lnTo>
                    <a:pt x="8151876" y="138684"/>
                  </a:lnTo>
                  <a:lnTo>
                    <a:pt x="8281416" y="138684"/>
                  </a:lnTo>
                  <a:lnTo>
                    <a:pt x="8281416" y="64008"/>
                  </a:lnTo>
                  <a:close/>
                </a:path>
              </a:pathLst>
            </a:custGeom>
            <a:solidFill>
              <a:srgbClr val="FF894B"/>
            </a:solidFill>
          </p:spPr>
          <p:txBody>
            <a:bodyPr wrap="square" lIns="0" tIns="0" rIns="0" bIns="0" rtlCol="0"/>
            <a:lstStyle/>
            <a:p>
              <a:endParaRPr/>
            </a:p>
          </p:txBody>
        </p:sp>
        <p:sp>
          <p:nvSpPr>
            <p:cNvPr id="10" name="object 10"/>
            <p:cNvSpPr/>
            <p:nvPr/>
          </p:nvSpPr>
          <p:spPr>
            <a:xfrm>
              <a:off x="2031492" y="5535168"/>
              <a:ext cx="9055735" cy="0"/>
            </a:xfrm>
            <a:custGeom>
              <a:avLst/>
              <a:gdLst/>
              <a:ahLst/>
              <a:cxnLst/>
              <a:rect l="l" t="t" r="r" b="b"/>
              <a:pathLst>
                <a:path w="9055735">
                  <a:moveTo>
                    <a:pt x="0" y="0"/>
                  </a:moveTo>
                  <a:lnTo>
                    <a:pt x="9055608" y="0"/>
                  </a:lnTo>
                </a:path>
              </a:pathLst>
            </a:custGeom>
            <a:ln w="9525">
              <a:solidFill>
                <a:srgbClr val="DEDFDD"/>
              </a:solidFill>
            </a:ln>
          </p:spPr>
          <p:txBody>
            <a:bodyPr wrap="square" lIns="0" tIns="0" rIns="0" bIns="0" rtlCol="0"/>
            <a:lstStyle/>
            <a:p>
              <a:endParaRPr/>
            </a:p>
          </p:txBody>
        </p:sp>
        <p:sp>
          <p:nvSpPr>
            <p:cNvPr id="11" name="object 11"/>
            <p:cNvSpPr/>
            <p:nvPr/>
          </p:nvSpPr>
          <p:spPr>
            <a:xfrm>
              <a:off x="2022348" y="2822447"/>
              <a:ext cx="8366759" cy="1164590"/>
            </a:xfrm>
            <a:custGeom>
              <a:avLst/>
              <a:gdLst/>
              <a:ahLst/>
              <a:cxnLst/>
              <a:rect l="l" t="t" r="r" b="b"/>
              <a:pathLst>
                <a:path w="8366759" h="1164589">
                  <a:moveTo>
                    <a:pt x="214883" y="1164335"/>
                  </a:moveTo>
                  <a:lnTo>
                    <a:pt x="0" y="1100327"/>
                  </a:lnTo>
                </a:path>
                <a:path w="8366759" h="1164589">
                  <a:moveTo>
                    <a:pt x="1121664" y="1149095"/>
                  </a:moveTo>
                  <a:lnTo>
                    <a:pt x="943356" y="1010412"/>
                  </a:lnTo>
                </a:path>
                <a:path w="8366759" h="1164589">
                  <a:moveTo>
                    <a:pt x="2026919" y="1043939"/>
                  </a:moveTo>
                  <a:lnTo>
                    <a:pt x="1772412" y="979932"/>
                  </a:lnTo>
                </a:path>
                <a:path w="8366759" h="1164589">
                  <a:moveTo>
                    <a:pt x="2932176" y="993647"/>
                  </a:moveTo>
                  <a:lnTo>
                    <a:pt x="2639567" y="841247"/>
                  </a:lnTo>
                </a:path>
                <a:path w="8366759" h="1164589">
                  <a:moveTo>
                    <a:pt x="3837431" y="1053083"/>
                  </a:moveTo>
                  <a:lnTo>
                    <a:pt x="3634740" y="990600"/>
                  </a:lnTo>
                </a:path>
                <a:path w="8366759" h="1164589">
                  <a:moveTo>
                    <a:pt x="4744211" y="941832"/>
                  </a:moveTo>
                  <a:lnTo>
                    <a:pt x="4515611" y="839724"/>
                  </a:lnTo>
                </a:path>
                <a:path w="8366759" h="1164589">
                  <a:moveTo>
                    <a:pt x="5649468" y="864107"/>
                  </a:moveTo>
                  <a:lnTo>
                    <a:pt x="5420868" y="737615"/>
                  </a:lnTo>
                </a:path>
                <a:path w="8366759" h="1164589">
                  <a:moveTo>
                    <a:pt x="6554724" y="586739"/>
                  </a:moveTo>
                  <a:lnTo>
                    <a:pt x="6364224" y="510539"/>
                  </a:lnTo>
                </a:path>
                <a:path w="8366759" h="1164589">
                  <a:moveTo>
                    <a:pt x="7459980" y="416051"/>
                  </a:moveTo>
                  <a:lnTo>
                    <a:pt x="7231380" y="352043"/>
                  </a:lnTo>
                </a:path>
                <a:path w="8366759" h="1164589">
                  <a:moveTo>
                    <a:pt x="8366759" y="102107"/>
                  </a:moveTo>
                  <a:lnTo>
                    <a:pt x="8138159" y="0"/>
                  </a:lnTo>
                </a:path>
              </a:pathLst>
            </a:custGeom>
            <a:ln w="9525">
              <a:solidFill>
                <a:srgbClr val="B1B4AF"/>
              </a:solidFill>
            </a:ln>
          </p:spPr>
          <p:txBody>
            <a:bodyPr wrap="square" lIns="0" tIns="0" rIns="0" bIns="0" rtlCol="0"/>
            <a:lstStyle/>
            <a:p>
              <a:endParaRPr/>
            </a:p>
          </p:txBody>
        </p:sp>
      </p:grpSp>
      <p:sp>
        <p:nvSpPr>
          <p:cNvPr id="12" name="object 12"/>
          <p:cNvSpPr/>
          <p:nvPr/>
        </p:nvSpPr>
        <p:spPr>
          <a:xfrm>
            <a:off x="2031492" y="1367027"/>
            <a:ext cx="9055735" cy="0"/>
          </a:xfrm>
          <a:custGeom>
            <a:avLst/>
            <a:gdLst/>
            <a:ahLst/>
            <a:cxnLst/>
            <a:rect l="l" t="t" r="r" b="b"/>
            <a:pathLst>
              <a:path w="9055735">
                <a:moveTo>
                  <a:pt x="0" y="0"/>
                </a:moveTo>
                <a:lnTo>
                  <a:pt x="9055608" y="0"/>
                </a:lnTo>
              </a:path>
            </a:pathLst>
          </a:custGeom>
          <a:ln w="9525">
            <a:solidFill>
              <a:srgbClr val="DEDFDD"/>
            </a:solidFill>
          </a:ln>
        </p:spPr>
        <p:txBody>
          <a:bodyPr wrap="square" lIns="0" tIns="0" rIns="0" bIns="0" rtlCol="0"/>
          <a:lstStyle/>
          <a:p>
            <a:endParaRPr/>
          </a:p>
        </p:txBody>
      </p:sp>
      <p:sp>
        <p:nvSpPr>
          <p:cNvPr id="13" name="object 13"/>
          <p:cNvSpPr txBox="1"/>
          <p:nvPr/>
        </p:nvSpPr>
        <p:spPr>
          <a:xfrm>
            <a:off x="1784095" y="3721989"/>
            <a:ext cx="474980"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3,343</a:t>
            </a:r>
            <a:endParaRPr sz="1050">
              <a:latin typeface="BIZ UDPGothic"/>
              <a:cs typeface="BIZ UDPGothic"/>
            </a:endParaRPr>
          </a:p>
        </p:txBody>
      </p:sp>
      <p:sp>
        <p:nvSpPr>
          <p:cNvPr id="14" name="object 14"/>
          <p:cNvSpPr txBox="1"/>
          <p:nvPr/>
        </p:nvSpPr>
        <p:spPr>
          <a:xfrm>
            <a:off x="2502407" y="3631183"/>
            <a:ext cx="706120" cy="186690"/>
          </a:xfrm>
          <a:prstGeom prst="rect">
            <a:avLst/>
          </a:prstGeom>
        </p:spPr>
        <p:txBody>
          <a:bodyPr vert="horz" wrap="square" lIns="0" tIns="13335" rIns="0" bIns="0" rtlCol="0">
            <a:spAutoFit/>
          </a:bodyPr>
          <a:lstStyle/>
          <a:p>
            <a:pPr marL="237490">
              <a:lnSpc>
                <a:spcPct val="100000"/>
              </a:lnSpc>
              <a:spcBef>
                <a:spcPts val="105"/>
              </a:spcBef>
            </a:pPr>
            <a:r>
              <a:rPr sz="1050" spc="-10" dirty="0">
                <a:solidFill>
                  <a:srgbClr val="39427A"/>
                </a:solidFill>
                <a:latin typeface="BIZ UDPGothic"/>
                <a:cs typeface="BIZ UDPGothic"/>
              </a:rPr>
              <a:t>3,375</a:t>
            </a:r>
            <a:endParaRPr sz="1050">
              <a:latin typeface="BIZ UDPGothic"/>
              <a:cs typeface="BIZ UDPGothic"/>
            </a:endParaRPr>
          </a:p>
        </p:txBody>
      </p:sp>
      <p:sp>
        <p:nvSpPr>
          <p:cNvPr id="15" name="object 15"/>
          <p:cNvSpPr txBox="1"/>
          <p:nvPr/>
        </p:nvSpPr>
        <p:spPr>
          <a:xfrm>
            <a:off x="3407664" y="3601339"/>
            <a:ext cx="706120" cy="186690"/>
          </a:xfrm>
          <a:prstGeom prst="rect">
            <a:avLst/>
          </a:prstGeom>
        </p:spPr>
        <p:txBody>
          <a:bodyPr vert="horz" wrap="square" lIns="0" tIns="13335" rIns="0" bIns="0" rtlCol="0">
            <a:spAutoFit/>
          </a:bodyPr>
          <a:lstStyle/>
          <a:p>
            <a:pPr marL="161925">
              <a:lnSpc>
                <a:spcPct val="100000"/>
              </a:lnSpc>
              <a:spcBef>
                <a:spcPts val="105"/>
              </a:spcBef>
            </a:pPr>
            <a:r>
              <a:rPr sz="1050" spc="-10" dirty="0">
                <a:solidFill>
                  <a:srgbClr val="39427A"/>
                </a:solidFill>
                <a:latin typeface="BIZ UDPGothic"/>
                <a:cs typeface="BIZ UDPGothic"/>
              </a:rPr>
              <a:t>3,604</a:t>
            </a:r>
            <a:endParaRPr sz="1050">
              <a:latin typeface="BIZ UDPGothic"/>
              <a:cs typeface="BIZ UDPGothic"/>
            </a:endParaRPr>
          </a:p>
        </p:txBody>
      </p:sp>
      <p:sp>
        <p:nvSpPr>
          <p:cNvPr id="16" name="object 16"/>
          <p:cNvSpPr txBox="1"/>
          <p:nvPr/>
        </p:nvSpPr>
        <p:spPr>
          <a:xfrm>
            <a:off x="4443476" y="3462654"/>
            <a:ext cx="439420"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3,711</a:t>
            </a:r>
            <a:endParaRPr sz="1050">
              <a:latin typeface="BIZ UDPGothic"/>
              <a:cs typeface="BIZ UDPGothic"/>
            </a:endParaRPr>
          </a:p>
        </p:txBody>
      </p:sp>
      <p:sp>
        <p:nvSpPr>
          <p:cNvPr id="17" name="object 17"/>
          <p:cNvSpPr txBox="1"/>
          <p:nvPr/>
        </p:nvSpPr>
        <p:spPr>
          <a:xfrm>
            <a:off x="5218176" y="3611371"/>
            <a:ext cx="707390" cy="186690"/>
          </a:xfrm>
          <a:prstGeom prst="rect">
            <a:avLst/>
          </a:prstGeom>
        </p:spPr>
        <p:txBody>
          <a:bodyPr vert="horz" wrap="square" lIns="0" tIns="13335" rIns="0" bIns="0" rtlCol="0">
            <a:spAutoFit/>
          </a:bodyPr>
          <a:lstStyle/>
          <a:p>
            <a:pPr marL="213995">
              <a:lnSpc>
                <a:spcPct val="100000"/>
              </a:lnSpc>
              <a:spcBef>
                <a:spcPts val="105"/>
              </a:spcBef>
            </a:pPr>
            <a:r>
              <a:rPr sz="1050" spc="-10" dirty="0">
                <a:solidFill>
                  <a:srgbClr val="39427A"/>
                </a:solidFill>
                <a:latin typeface="BIZ UDPGothic"/>
                <a:cs typeface="BIZ UDPGothic"/>
              </a:rPr>
              <a:t>3,582</a:t>
            </a:r>
            <a:endParaRPr sz="1050">
              <a:latin typeface="BIZ UDPGothic"/>
              <a:cs typeface="BIZ UDPGothic"/>
            </a:endParaRPr>
          </a:p>
        </p:txBody>
      </p:sp>
      <p:sp>
        <p:nvSpPr>
          <p:cNvPr id="18" name="object 18"/>
          <p:cNvSpPr txBox="1"/>
          <p:nvPr/>
        </p:nvSpPr>
        <p:spPr>
          <a:xfrm>
            <a:off x="6312661" y="3461130"/>
            <a:ext cx="462280" cy="186690"/>
          </a:xfrm>
          <a:prstGeom prst="rect">
            <a:avLst/>
          </a:prstGeom>
        </p:spPr>
        <p:txBody>
          <a:bodyPr vert="horz" wrap="square" lIns="0" tIns="13335" rIns="0" bIns="0" rtlCol="0">
            <a:spAutoFit/>
          </a:bodyPr>
          <a:lstStyle/>
          <a:p>
            <a:pPr>
              <a:lnSpc>
                <a:spcPct val="100000"/>
              </a:lnSpc>
              <a:spcBef>
                <a:spcPts val="105"/>
              </a:spcBef>
            </a:pPr>
            <a:r>
              <a:rPr sz="1050" spc="-10" dirty="0">
                <a:solidFill>
                  <a:srgbClr val="39427A"/>
                </a:solidFill>
                <a:latin typeface="BIZ UDPGothic"/>
                <a:cs typeface="BIZ UDPGothic"/>
              </a:rPr>
              <a:t>3,824</a:t>
            </a:r>
            <a:endParaRPr sz="1050">
              <a:latin typeface="BIZ UDPGothic"/>
              <a:cs typeface="BIZ UDPGothic"/>
            </a:endParaRPr>
          </a:p>
        </p:txBody>
      </p:sp>
      <p:sp>
        <p:nvSpPr>
          <p:cNvPr id="19" name="object 19"/>
          <p:cNvSpPr txBox="1"/>
          <p:nvPr/>
        </p:nvSpPr>
        <p:spPr>
          <a:xfrm>
            <a:off x="7227696" y="3358388"/>
            <a:ext cx="445134" cy="186690"/>
          </a:xfrm>
          <a:prstGeom prst="rect">
            <a:avLst/>
          </a:prstGeom>
        </p:spPr>
        <p:txBody>
          <a:bodyPr vert="horz" wrap="square" lIns="0" tIns="13335" rIns="0" bIns="0" rtlCol="0">
            <a:spAutoFit/>
          </a:bodyPr>
          <a:lstStyle/>
          <a:p>
            <a:pPr>
              <a:lnSpc>
                <a:spcPct val="100000"/>
              </a:lnSpc>
              <a:spcBef>
                <a:spcPts val="105"/>
              </a:spcBef>
            </a:pPr>
            <a:r>
              <a:rPr sz="1050" spc="-10" dirty="0">
                <a:solidFill>
                  <a:srgbClr val="39427A"/>
                </a:solidFill>
                <a:latin typeface="BIZ UDPGothic"/>
                <a:cs typeface="BIZ UDPGothic"/>
              </a:rPr>
              <a:t>3,991</a:t>
            </a:r>
            <a:endParaRPr sz="1050">
              <a:latin typeface="BIZ UDPGothic"/>
              <a:cs typeface="BIZ UDPGothic"/>
            </a:endParaRPr>
          </a:p>
        </p:txBody>
      </p:sp>
      <p:sp>
        <p:nvSpPr>
          <p:cNvPr id="20" name="object 20"/>
          <p:cNvSpPr txBox="1"/>
          <p:nvPr/>
        </p:nvSpPr>
        <p:spPr>
          <a:xfrm>
            <a:off x="7935468" y="3131311"/>
            <a:ext cx="707390" cy="186690"/>
          </a:xfrm>
          <a:prstGeom prst="rect">
            <a:avLst/>
          </a:prstGeom>
        </p:spPr>
        <p:txBody>
          <a:bodyPr vert="horz" wrap="square" lIns="0" tIns="13335" rIns="0" bIns="0" rtlCol="0">
            <a:spAutoFit/>
          </a:bodyPr>
          <a:lstStyle/>
          <a:p>
            <a:pPr marL="235585">
              <a:lnSpc>
                <a:spcPct val="100000"/>
              </a:lnSpc>
              <a:spcBef>
                <a:spcPts val="105"/>
              </a:spcBef>
            </a:pPr>
            <a:r>
              <a:rPr sz="1050" spc="-10" dirty="0">
                <a:solidFill>
                  <a:srgbClr val="39427A"/>
                </a:solidFill>
                <a:latin typeface="BIZ UDPGothic"/>
                <a:cs typeface="BIZ UDPGothic"/>
              </a:rPr>
              <a:t>4,591</a:t>
            </a:r>
            <a:endParaRPr sz="1050">
              <a:latin typeface="BIZ UDPGothic"/>
              <a:cs typeface="BIZ UDPGothic"/>
            </a:endParaRPr>
          </a:p>
        </p:txBody>
      </p:sp>
      <p:sp>
        <p:nvSpPr>
          <p:cNvPr id="21" name="object 21"/>
          <p:cNvSpPr txBox="1"/>
          <p:nvPr/>
        </p:nvSpPr>
        <p:spPr>
          <a:xfrm>
            <a:off x="8840723" y="2973451"/>
            <a:ext cx="707390" cy="186690"/>
          </a:xfrm>
          <a:prstGeom prst="rect">
            <a:avLst/>
          </a:prstGeom>
        </p:spPr>
        <p:txBody>
          <a:bodyPr vert="horz" wrap="square" lIns="0" tIns="13335" rIns="0" bIns="0" rtlCol="0">
            <a:spAutoFit/>
          </a:bodyPr>
          <a:lstStyle/>
          <a:p>
            <a:pPr marL="188595">
              <a:lnSpc>
                <a:spcPct val="100000"/>
              </a:lnSpc>
              <a:spcBef>
                <a:spcPts val="105"/>
              </a:spcBef>
            </a:pPr>
            <a:r>
              <a:rPr sz="1050" spc="-10" dirty="0">
                <a:solidFill>
                  <a:srgbClr val="39427A"/>
                </a:solidFill>
                <a:latin typeface="BIZ UDPGothic"/>
                <a:cs typeface="BIZ UDPGothic"/>
              </a:rPr>
              <a:t>4,959</a:t>
            </a:r>
            <a:endParaRPr sz="1050">
              <a:latin typeface="BIZ UDPGothic"/>
              <a:cs typeface="BIZ UDPGothic"/>
            </a:endParaRPr>
          </a:p>
        </p:txBody>
      </p:sp>
      <p:sp>
        <p:nvSpPr>
          <p:cNvPr id="22" name="object 22"/>
          <p:cNvSpPr txBox="1"/>
          <p:nvPr/>
        </p:nvSpPr>
        <p:spPr>
          <a:xfrm>
            <a:off x="9747504" y="2620721"/>
            <a:ext cx="706120" cy="187325"/>
          </a:xfrm>
          <a:prstGeom prst="rect">
            <a:avLst/>
          </a:prstGeom>
        </p:spPr>
        <p:txBody>
          <a:bodyPr vert="horz" wrap="square" lIns="0" tIns="13335" rIns="0" bIns="0" rtlCol="0">
            <a:spAutoFit/>
          </a:bodyPr>
          <a:lstStyle/>
          <a:p>
            <a:pPr marL="187960">
              <a:lnSpc>
                <a:spcPct val="100000"/>
              </a:lnSpc>
              <a:spcBef>
                <a:spcPts val="105"/>
              </a:spcBef>
            </a:pPr>
            <a:r>
              <a:rPr sz="1050" spc="-10" dirty="0">
                <a:solidFill>
                  <a:srgbClr val="39427A"/>
                </a:solidFill>
                <a:latin typeface="BIZ UDPGothic"/>
                <a:cs typeface="BIZ UDPGothic"/>
              </a:rPr>
              <a:t>5,637</a:t>
            </a:r>
            <a:endParaRPr sz="1050">
              <a:latin typeface="BIZ UDPGothic"/>
              <a:cs typeface="BIZ UDPGothic"/>
            </a:endParaRPr>
          </a:p>
        </p:txBody>
      </p:sp>
      <p:sp>
        <p:nvSpPr>
          <p:cNvPr id="23" name="object 23"/>
          <p:cNvSpPr txBox="1"/>
          <p:nvPr/>
        </p:nvSpPr>
        <p:spPr>
          <a:xfrm>
            <a:off x="2153539" y="2819145"/>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5,329</a:t>
            </a:r>
            <a:endParaRPr sz="1100">
              <a:latin typeface="BIZ UDPGothic"/>
              <a:cs typeface="BIZ UDPGothic"/>
            </a:endParaRPr>
          </a:p>
        </p:txBody>
      </p:sp>
      <p:sp>
        <p:nvSpPr>
          <p:cNvPr id="24" name="object 24"/>
          <p:cNvSpPr txBox="1"/>
          <p:nvPr/>
        </p:nvSpPr>
        <p:spPr>
          <a:xfrm>
            <a:off x="3068573" y="2790570"/>
            <a:ext cx="477520"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5,391</a:t>
            </a:r>
            <a:endParaRPr sz="1100">
              <a:latin typeface="BIZ UDPGothic"/>
              <a:cs typeface="BIZ UDPGothic"/>
            </a:endParaRPr>
          </a:p>
        </p:txBody>
      </p:sp>
      <p:sp>
        <p:nvSpPr>
          <p:cNvPr id="25" name="object 25"/>
          <p:cNvSpPr txBox="1"/>
          <p:nvPr/>
        </p:nvSpPr>
        <p:spPr>
          <a:xfrm>
            <a:off x="3974084" y="2733801"/>
            <a:ext cx="478155"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5,513</a:t>
            </a:r>
            <a:endParaRPr sz="1100">
              <a:latin typeface="BIZ UDPGothic"/>
              <a:cs typeface="BIZ UDPGothic"/>
            </a:endParaRPr>
          </a:p>
        </p:txBody>
      </p:sp>
      <p:sp>
        <p:nvSpPr>
          <p:cNvPr id="26" name="object 26"/>
          <p:cNvSpPr txBox="1"/>
          <p:nvPr/>
        </p:nvSpPr>
        <p:spPr>
          <a:xfrm>
            <a:off x="4870830" y="2668651"/>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5,654</a:t>
            </a:r>
            <a:endParaRPr sz="1100">
              <a:latin typeface="BIZ UDPGothic"/>
              <a:cs typeface="BIZ UDPGothic"/>
            </a:endParaRPr>
          </a:p>
        </p:txBody>
      </p:sp>
      <p:sp>
        <p:nvSpPr>
          <p:cNvPr id="27" name="object 27"/>
          <p:cNvSpPr txBox="1"/>
          <p:nvPr/>
        </p:nvSpPr>
        <p:spPr>
          <a:xfrm>
            <a:off x="5776721" y="2633929"/>
            <a:ext cx="496570" cy="194310"/>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5,728</a:t>
            </a:r>
            <a:endParaRPr sz="1100">
              <a:latin typeface="BIZ UDPGothic"/>
              <a:cs typeface="BIZ UDPGothic"/>
            </a:endParaRPr>
          </a:p>
        </p:txBody>
      </p:sp>
      <p:sp>
        <p:nvSpPr>
          <p:cNvPr id="28" name="object 28"/>
          <p:cNvSpPr txBox="1"/>
          <p:nvPr/>
        </p:nvSpPr>
        <p:spPr>
          <a:xfrm>
            <a:off x="6682231" y="2585720"/>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5,833</a:t>
            </a:r>
            <a:endParaRPr sz="1100">
              <a:latin typeface="BIZ UDPGothic"/>
              <a:cs typeface="BIZ UDPGothic"/>
            </a:endParaRPr>
          </a:p>
        </p:txBody>
      </p:sp>
      <p:sp>
        <p:nvSpPr>
          <p:cNvPr id="29" name="object 29"/>
          <p:cNvSpPr txBox="1"/>
          <p:nvPr/>
        </p:nvSpPr>
        <p:spPr>
          <a:xfrm>
            <a:off x="7588122" y="2573274"/>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5,860</a:t>
            </a:r>
            <a:endParaRPr sz="1100">
              <a:latin typeface="BIZ UDPGothic"/>
              <a:cs typeface="BIZ UDPGothic"/>
            </a:endParaRPr>
          </a:p>
        </p:txBody>
      </p:sp>
      <p:sp>
        <p:nvSpPr>
          <p:cNvPr id="30" name="object 30"/>
          <p:cNvSpPr txBox="1"/>
          <p:nvPr/>
        </p:nvSpPr>
        <p:spPr>
          <a:xfrm>
            <a:off x="8494014" y="2338197"/>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6,367</a:t>
            </a:r>
            <a:endParaRPr sz="1100">
              <a:latin typeface="BIZ UDPGothic"/>
              <a:cs typeface="BIZ UDPGothic"/>
            </a:endParaRPr>
          </a:p>
        </p:txBody>
      </p:sp>
      <p:sp>
        <p:nvSpPr>
          <p:cNvPr id="31" name="object 31"/>
          <p:cNvSpPr txBox="1"/>
          <p:nvPr/>
        </p:nvSpPr>
        <p:spPr>
          <a:xfrm>
            <a:off x="9399523" y="1839213"/>
            <a:ext cx="495934"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7,444</a:t>
            </a:r>
            <a:endParaRPr sz="1100">
              <a:latin typeface="BIZ UDPGothic"/>
              <a:cs typeface="BIZ UDPGothic"/>
            </a:endParaRPr>
          </a:p>
        </p:txBody>
      </p:sp>
      <p:sp>
        <p:nvSpPr>
          <p:cNvPr id="32" name="object 32"/>
          <p:cNvSpPr txBox="1"/>
          <p:nvPr/>
        </p:nvSpPr>
        <p:spPr>
          <a:xfrm>
            <a:off x="10305415" y="1299158"/>
            <a:ext cx="496570" cy="194310"/>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9427A"/>
                </a:solidFill>
                <a:latin typeface="BIZ UDPGothic"/>
                <a:cs typeface="BIZ UDPGothic"/>
              </a:rPr>
              <a:t>8,609</a:t>
            </a:r>
            <a:endParaRPr sz="1100">
              <a:latin typeface="BIZ UDPGothic"/>
              <a:cs typeface="BIZ UDPGothic"/>
            </a:endParaRPr>
          </a:p>
        </p:txBody>
      </p:sp>
      <p:sp>
        <p:nvSpPr>
          <p:cNvPr id="33" name="object 33"/>
          <p:cNvSpPr/>
          <p:nvPr/>
        </p:nvSpPr>
        <p:spPr>
          <a:xfrm>
            <a:off x="2566416" y="4212335"/>
            <a:ext cx="8328659" cy="632460"/>
          </a:xfrm>
          <a:custGeom>
            <a:avLst/>
            <a:gdLst/>
            <a:ahLst/>
            <a:cxnLst/>
            <a:rect l="l" t="t" r="r" b="b"/>
            <a:pathLst>
              <a:path w="8328659" h="632460">
                <a:moveTo>
                  <a:pt x="0" y="76200"/>
                </a:moveTo>
                <a:lnTo>
                  <a:pt x="178307" y="0"/>
                </a:lnTo>
              </a:path>
              <a:path w="8328659" h="632460">
                <a:moveTo>
                  <a:pt x="905256" y="292607"/>
                </a:moveTo>
                <a:lnTo>
                  <a:pt x="1109471" y="216407"/>
                </a:lnTo>
              </a:path>
              <a:path w="8328659" h="632460">
                <a:moveTo>
                  <a:pt x="2717292" y="432815"/>
                </a:moveTo>
                <a:lnTo>
                  <a:pt x="2894075" y="356615"/>
                </a:lnTo>
              </a:path>
              <a:path w="8328659" h="632460">
                <a:moveTo>
                  <a:pt x="3622548" y="489203"/>
                </a:moveTo>
                <a:lnTo>
                  <a:pt x="3787139" y="400812"/>
                </a:lnTo>
              </a:path>
              <a:path w="8328659" h="632460">
                <a:moveTo>
                  <a:pt x="4527804" y="533400"/>
                </a:moveTo>
                <a:lnTo>
                  <a:pt x="4718304" y="431291"/>
                </a:lnTo>
              </a:path>
              <a:path w="8328659" h="632460">
                <a:moveTo>
                  <a:pt x="5434583" y="597407"/>
                </a:moveTo>
                <a:lnTo>
                  <a:pt x="5586983" y="521207"/>
                </a:lnTo>
              </a:path>
              <a:path w="8328659" h="632460">
                <a:moveTo>
                  <a:pt x="6339839" y="632459"/>
                </a:moveTo>
                <a:lnTo>
                  <a:pt x="6516624" y="518159"/>
                </a:lnTo>
              </a:path>
              <a:path w="8328659" h="632460">
                <a:moveTo>
                  <a:pt x="7245095" y="618744"/>
                </a:moveTo>
                <a:lnTo>
                  <a:pt x="7435595" y="518159"/>
                </a:lnTo>
              </a:path>
              <a:path w="8328659" h="632460">
                <a:moveTo>
                  <a:pt x="8150352" y="608076"/>
                </a:moveTo>
                <a:lnTo>
                  <a:pt x="8328659" y="518159"/>
                </a:lnTo>
              </a:path>
            </a:pathLst>
          </a:custGeom>
          <a:ln w="9525">
            <a:solidFill>
              <a:srgbClr val="B1B4AF"/>
            </a:solidFill>
          </a:ln>
        </p:spPr>
        <p:txBody>
          <a:bodyPr wrap="square" lIns="0" tIns="0" rIns="0" bIns="0" rtlCol="0"/>
          <a:lstStyle/>
          <a:p>
            <a:endParaRPr/>
          </a:p>
        </p:txBody>
      </p:sp>
      <p:sp>
        <p:nvSpPr>
          <p:cNvPr id="34" name="object 34"/>
          <p:cNvSpPr txBox="1"/>
          <p:nvPr/>
        </p:nvSpPr>
        <p:spPr>
          <a:xfrm>
            <a:off x="2495804" y="4003675"/>
            <a:ext cx="495934"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5A5D56"/>
                </a:solidFill>
                <a:latin typeface="BIZ UDPGothic"/>
                <a:cs typeface="BIZ UDPGothic"/>
              </a:rPr>
              <a:t>2,690</a:t>
            </a:r>
            <a:endParaRPr sz="1100">
              <a:latin typeface="BIZ UDPGothic"/>
              <a:cs typeface="BIZ UDPGothic"/>
            </a:endParaRPr>
          </a:p>
        </p:txBody>
      </p:sp>
      <p:sp>
        <p:nvSpPr>
          <p:cNvPr id="35" name="object 35"/>
          <p:cNvSpPr txBox="1"/>
          <p:nvPr/>
        </p:nvSpPr>
        <p:spPr>
          <a:xfrm>
            <a:off x="3407664" y="4220083"/>
            <a:ext cx="576580" cy="193675"/>
          </a:xfrm>
          <a:prstGeom prst="rect">
            <a:avLst/>
          </a:prstGeom>
        </p:spPr>
        <p:txBody>
          <a:bodyPr vert="horz" wrap="square" lIns="0" tIns="12700" rIns="0" bIns="0" rtlCol="0">
            <a:spAutoFit/>
          </a:bodyPr>
          <a:lstStyle/>
          <a:p>
            <a:pPr marL="31750">
              <a:lnSpc>
                <a:spcPct val="100000"/>
              </a:lnSpc>
              <a:spcBef>
                <a:spcPts val="100"/>
              </a:spcBef>
            </a:pPr>
            <a:r>
              <a:rPr sz="1100" spc="-10" dirty="0">
                <a:solidFill>
                  <a:srgbClr val="5A5D56"/>
                </a:solidFill>
                <a:latin typeface="BIZ UDPGothic"/>
                <a:cs typeface="BIZ UDPGothic"/>
              </a:rPr>
              <a:t>2,223</a:t>
            </a:r>
            <a:endParaRPr sz="1100">
              <a:latin typeface="BIZ UDPGothic"/>
              <a:cs typeface="BIZ UDPGothic"/>
            </a:endParaRPr>
          </a:p>
        </p:txBody>
      </p:sp>
      <p:sp>
        <p:nvSpPr>
          <p:cNvPr id="36" name="object 36"/>
          <p:cNvSpPr txBox="1"/>
          <p:nvPr/>
        </p:nvSpPr>
        <p:spPr>
          <a:xfrm>
            <a:off x="4345178" y="4328617"/>
            <a:ext cx="483870" cy="194310"/>
          </a:xfrm>
          <a:prstGeom prst="rect">
            <a:avLst/>
          </a:prstGeom>
        </p:spPr>
        <p:txBody>
          <a:bodyPr vert="horz" wrap="square" lIns="0" tIns="13335" rIns="0" bIns="0" rtlCol="0">
            <a:spAutoFit/>
          </a:bodyPr>
          <a:lstStyle/>
          <a:p>
            <a:pPr>
              <a:lnSpc>
                <a:spcPct val="100000"/>
              </a:lnSpc>
              <a:spcBef>
                <a:spcPts val="105"/>
              </a:spcBef>
            </a:pPr>
            <a:r>
              <a:rPr sz="1100" spc="-10" dirty="0">
                <a:solidFill>
                  <a:srgbClr val="5A5D56"/>
                </a:solidFill>
                <a:latin typeface="BIZ UDPGothic"/>
                <a:cs typeface="BIZ UDPGothic"/>
              </a:rPr>
              <a:t>2,070</a:t>
            </a:r>
            <a:endParaRPr sz="1100">
              <a:latin typeface="BIZ UDPGothic"/>
              <a:cs typeface="BIZ UDPGothic"/>
            </a:endParaRPr>
          </a:p>
        </p:txBody>
      </p:sp>
      <p:sp>
        <p:nvSpPr>
          <p:cNvPr id="37" name="object 37"/>
          <p:cNvSpPr txBox="1"/>
          <p:nvPr/>
        </p:nvSpPr>
        <p:spPr>
          <a:xfrm>
            <a:off x="5234940" y="4359402"/>
            <a:ext cx="465455" cy="193675"/>
          </a:xfrm>
          <a:prstGeom prst="rect">
            <a:avLst/>
          </a:prstGeom>
        </p:spPr>
        <p:txBody>
          <a:bodyPr vert="horz" wrap="square" lIns="0" tIns="12700" rIns="0" bIns="0" rtlCol="0">
            <a:spAutoFit/>
          </a:bodyPr>
          <a:lstStyle/>
          <a:p>
            <a:pPr>
              <a:lnSpc>
                <a:spcPct val="100000"/>
              </a:lnSpc>
              <a:spcBef>
                <a:spcPts val="100"/>
              </a:spcBef>
            </a:pPr>
            <a:r>
              <a:rPr sz="1100" spc="-10" dirty="0">
                <a:solidFill>
                  <a:srgbClr val="5A5D56"/>
                </a:solidFill>
                <a:latin typeface="BIZ UDPGothic"/>
                <a:cs typeface="BIZ UDPGothic"/>
              </a:rPr>
              <a:t>1,922</a:t>
            </a:r>
            <a:endParaRPr sz="1100">
              <a:latin typeface="BIZ UDPGothic"/>
              <a:cs typeface="BIZ UDPGothic"/>
            </a:endParaRPr>
          </a:p>
        </p:txBody>
      </p:sp>
      <p:sp>
        <p:nvSpPr>
          <p:cNvPr id="38" name="object 38"/>
          <p:cNvSpPr txBox="1"/>
          <p:nvPr/>
        </p:nvSpPr>
        <p:spPr>
          <a:xfrm>
            <a:off x="5218176" y="4403216"/>
            <a:ext cx="1483360" cy="193675"/>
          </a:xfrm>
          <a:prstGeom prst="rect">
            <a:avLst/>
          </a:prstGeom>
        </p:spPr>
        <p:txBody>
          <a:bodyPr vert="horz" wrap="square" lIns="0" tIns="12700" rIns="0" bIns="0" rtlCol="0">
            <a:spAutoFit/>
          </a:bodyPr>
          <a:lstStyle/>
          <a:p>
            <a:pPr marL="909319">
              <a:lnSpc>
                <a:spcPct val="100000"/>
              </a:lnSpc>
              <a:spcBef>
                <a:spcPts val="100"/>
              </a:spcBef>
            </a:pPr>
            <a:r>
              <a:rPr sz="1100" spc="-10" dirty="0">
                <a:solidFill>
                  <a:srgbClr val="5A5D56"/>
                </a:solidFill>
                <a:latin typeface="BIZ UDPGothic"/>
                <a:cs typeface="BIZ UDPGothic"/>
              </a:rPr>
              <a:t>1,800</a:t>
            </a:r>
            <a:endParaRPr sz="1100">
              <a:latin typeface="BIZ UDPGothic"/>
              <a:cs typeface="BIZ UDPGothic"/>
            </a:endParaRPr>
          </a:p>
        </p:txBody>
      </p:sp>
      <p:sp>
        <p:nvSpPr>
          <p:cNvPr id="39" name="object 39"/>
          <p:cNvSpPr txBox="1"/>
          <p:nvPr/>
        </p:nvSpPr>
        <p:spPr>
          <a:xfrm>
            <a:off x="6124955" y="4434585"/>
            <a:ext cx="1481455" cy="193675"/>
          </a:xfrm>
          <a:prstGeom prst="rect">
            <a:avLst/>
          </a:prstGeom>
        </p:spPr>
        <p:txBody>
          <a:bodyPr vert="horz" wrap="square" lIns="0" tIns="12700" rIns="0" bIns="0" rtlCol="0">
            <a:spAutoFit/>
          </a:bodyPr>
          <a:lstStyle/>
          <a:p>
            <a:pPr marL="934085">
              <a:lnSpc>
                <a:spcPct val="100000"/>
              </a:lnSpc>
              <a:spcBef>
                <a:spcPts val="100"/>
              </a:spcBef>
            </a:pPr>
            <a:r>
              <a:rPr sz="1100" spc="-10" dirty="0">
                <a:solidFill>
                  <a:srgbClr val="5A5D56"/>
                </a:solidFill>
                <a:latin typeface="BIZ UDPGothic"/>
                <a:cs typeface="BIZ UDPGothic"/>
              </a:rPr>
              <a:t>1,705</a:t>
            </a:r>
            <a:endParaRPr sz="1100">
              <a:latin typeface="BIZ UDPGothic"/>
              <a:cs typeface="BIZ UDPGothic"/>
            </a:endParaRPr>
          </a:p>
        </p:txBody>
      </p:sp>
      <p:sp>
        <p:nvSpPr>
          <p:cNvPr id="40" name="object 40"/>
          <p:cNvSpPr txBox="1"/>
          <p:nvPr/>
        </p:nvSpPr>
        <p:spPr>
          <a:xfrm>
            <a:off x="7926578" y="4524883"/>
            <a:ext cx="586740" cy="193675"/>
          </a:xfrm>
          <a:prstGeom prst="rect">
            <a:avLst/>
          </a:prstGeom>
        </p:spPr>
        <p:txBody>
          <a:bodyPr vert="horz" wrap="square" lIns="0" tIns="12700" rIns="0" bIns="0" rtlCol="0">
            <a:spAutoFit/>
          </a:bodyPr>
          <a:lstStyle/>
          <a:p>
            <a:pPr>
              <a:lnSpc>
                <a:spcPct val="100000"/>
              </a:lnSpc>
              <a:spcBef>
                <a:spcPts val="100"/>
              </a:spcBef>
            </a:pPr>
            <a:r>
              <a:rPr sz="1100" spc="-10" dirty="0">
                <a:solidFill>
                  <a:srgbClr val="5A5D56"/>
                </a:solidFill>
                <a:latin typeface="BIZ UDPGothic"/>
                <a:cs typeface="BIZ UDPGothic"/>
              </a:rPr>
              <a:t>1,565</a:t>
            </a:r>
            <a:endParaRPr sz="1100">
              <a:latin typeface="BIZ UDPGothic"/>
              <a:cs typeface="BIZ UDPGothic"/>
            </a:endParaRPr>
          </a:p>
        </p:txBody>
      </p:sp>
      <p:sp>
        <p:nvSpPr>
          <p:cNvPr id="41" name="object 41"/>
          <p:cNvSpPr txBox="1"/>
          <p:nvPr/>
        </p:nvSpPr>
        <p:spPr>
          <a:xfrm>
            <a:off x="8857742" y="4521530"/>
            <a:ext cx="466090" cy="194310"/>
          </a:xfrm>
          <a:prstGeom prst="rect">
            <a:avLst/>
          </a:prstGeom>
        </p:spPr>
        <p:txBody>
          <a:bodyPr vert="horz" wrap="square" lIns="0" tIns="13335" rIns="0" bIns="0" rtlCol="0">
            <a:spAutoFit/>
          </a:bodyPr>
          <a:lstStyle/>
          <a:p>
            <a:pPr>
              <a:lnSpc>
                <a:spcPct val="100000"/>
              </a:lnSpc>
              <a:spcBef>
                <a:spcPts val="105"/>
              </a:spcBef>
            </a:pPr>
            <a:r>
              <a:rPr sz="1100" spc="-10" dirty="0">
                <a:solidFill>
                  <a:srgbClr val="5A5D56"/>
                </a:solidFill>
                <a:latin typeface="BIZ UDPGothic"/>
                <a:cs typeface="BIZ UDPGothic"/>
              </a:rPr>
              <a:t>1,489</a:t>
            </a:r>
            <a:endParaRPr sz="1100">
              <a:latin typeface="BIZ UDPGothic"/>
              <a:cs typeface="BIZ UDPGothic"/>
            </a:endParaRPr>
          </a:p>
        </p:txBody>
      </p:sp>
      <p:sp>
        <p:nvSpPr>
          <p:cNvPr id="42" name="object 42"/>
          <p:cNvSpPr txBox="1"/>
          <p:nvPr/>
        </p:nvSpPr>
        <p:spPr>
          <a:xfrm>
            <a:off x="9785350" y="4520946"/>
            <a:ext cx="447675" cy="193675"/>
          </a:xfrm>
          <a:prstGeom prst="rect">
            <a:avLst/>
          </a:prstGeom>
        </p:spPr>
        <p:txBody>
          <a:bodyPr vert="horz" wrap="square" lIns="0" tIns="12700" rIns="0" bIns="0" rtlCol="0">
            <a:spAutoFit/>
          </a:bodyPr>
          <a:lstStyle/>
          <a:p>
            <a:pPr>
              <a:lnSpc>
                <a:spcPct val="100000"/>
              </a:lnSpc>
              <a:spcBef>
                <a:spcPts val="100"/>
              </a:spcBef>
            </a:pPr>
            <a:r>
              <a:rPr sz="1100" spc="-10" dirty="0">
                <a:solidFill>
                  <a:srgbClr val="5A5D56"/>
                </a:solidFill>
                <a:latin typeface="BIZ UDPGothic"/>
                <a:cs typeface="BIZ UDPGothic"/>
              </a:rPr>
              <a:t>1,519</a:t>
            </a:r>
            <a:endParaRPr sz="1100">
              <a:latin typeface="BIZ UDPGothic"/>
              <a:cs typeface="BIZ UDPGothic"/>
            </a:endParaRPr>
          </a:p>
        </p:txBody>
      </p:sp>
      <p:sp>
        <p:nvSpPr>
          <p:cNvPr id="43" name="object 43"/>
          <p:cNvSpPr txBox="1"/>
          <p:nvPr/>
        </p:nvSpPr>
        <p:spPr>
          <a:xfrm>
            <a:off x="10656823" y="4521834"/>
            <a:ext cx="478155"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5A5D56"/>
                </a:solidFill>
                <a:latin typeface="BIZ UDPGothic"/>
                <a:cs typeface="BIZ UDPGothic"/>
              </a:rPr>
              <a:t>1,544</a:t>
            </a:r>
            <a:endParaRPr sz="1100">
              <a:latin typeface="BIZ UDPGothic"/>
              <a:cs typeface="BIZ UDPGothic"/>
            </a:endParaRPr>
          </a:p>
        </p:txBody>
      </p:sp>
      <p:sp>
        <p:nvSpPr>
          <p:cNvPr id="44" name="object 44"/>
          <p:cNvSpPr txBox="1"/>
          <p:nvPr/>
        </p:nvSpPr>
        <p:spPr>
          <a:xfrm>
            <a:off x="2660014" y="5169534"/>
            <a:ext cx="332740" cy="193675"/>
          </a:xfrm>
          <a:prstGeom prst="rect">
            <a:avLst/>
          </a:prstGeom>
        </p:spPr>
        <p:txBody>
          <a:bodyPr vert="horz" wrap="square" lIns="0" tIns="12700" rIns="0" bIns="0" rtlCol="0">
            <a:spAutoFit/>
          </a:bodyPr>
          <a:lstStyle/>
          <a:p>
            <a:pPr>
              <a:lnSpc>
                <a:spcPct val="100000"/>
              </a:lnSpc>
              <a:spcBef>
                <a:spcPts val="100"/>
              </a:spcBef>
            </a:pPr>
            <a:r>
              <a:rPr sz="1100" spc="-25" dirty="0">
                <a:solidFill>
                  <a:srgbClr val="39427A"/>
                </a:solidFill>
                <a:latin typeface="BIZ UDPGothic"/>
                <a:cs typeface="BIZ UDPGothic"/>
              </a:rPr>
              <a:t>256</a:t>
            </a:r>
            <a:endParaRPr sz="1100">
              <a:latin typeface="BIZ UDPGothic"/>
              <a:cs typeface="BIZ UDPGothic"/>
            </a:endParaRPr>
          </a:p>
        </p:txBody>
      </p:sp>
      <p:sp>
        <p:nvSpPr>
          <p:cNvPr id="45" name="object 45"/>
          <p:cNvSpPr txBox="1"/>
          <p:nvPr/>
        </p:nvSpPr>
        <p:spPr>
          <a:xfrm>
            <a:off x="3553078" y="5158232"/>
            <a:ext cx="332740" cy="193675"/>
          </a:xfrm>
          <a:prstGeom prst="rect">
            <a:avLst/>
          </a:prstGeom>
        </p:spPr>
        <p:txBody>
          <a:bodyPr vert="horz" wrap="square" lIns="0" tIns="12700" rIns="0" bIns="0" rtlCol="0">
            <a:spAutoFit/>
          </a:bodyPr>
          <a:lstStyle/>
          <a:p>
            <a:pPr>
              <a:lnSpc>
                <a:spcPct val="100000"/>
              </a:lnSpc>
              <a:spcBef>
                <a:spcPts val="100"/>
              </a:spcBef>
            </a:pPr>
            <a:r>
              <a:rPr sz="1100" spc="-25" dirty="0">
                <a:solidFill>
                  <a:srgbClr val="39427A"/>
                </a:solidFill>
                <a:latin typeface="BIZ UDPGothic"/>
                <a:cs typeface="BIZ UDPGothic"/>
              </a:rPr>
              <a:t>280</a:t>
            </a:r>
            <a:endParaRPr sz="1100">
              <a:latin typeface="BIZ UDPGothic"/>
              <a:cs typeface="BIZ UDPGothic"/>
            </a:endParaRPr>
          </a:p>
        </p:txBody>
      </p:sp>
      <p:sp>
        <p:nvSpPr>
          <p:cNvPr id="46" name="object 46"/>
          <p:cNvSpPr txBox="1"/>
          <p:nvPr/>
        </p:nvSpPr>
        <p:spPr>
          <a:xfrm>
            <a:off x="3572255" y="5149341"/>
            <a:ext cx="1318260" cy="193675"/>
          </a:xfrm>
          <a:prstGeom prst="rect">
            <a:avLst/>
          </a:prstGeom>
        </p:spPr>
        <p:txBody>
          <a:bodyPr vert="horz" wrap="square" lIns="0" tIns="12700" rIns="0" bIns="0" rtlCol="0">
            <a:spAutoFit/>
          </a:bodyPr>
          <a:lstStyle/>
          <a:p>
            <a:pPr marR="90805" algn="r">
              <a:lnSpc>
                <a:spcPct val="100000"/>
              </a:lnSpc>
              <a:spcBef>
                <a:spcPts val="100"/>
              </a:spcBef>
            </a:pPr>
            <a:r>
              <a:rPr sz="1100" spc="-25" dirty="0">
                <a:solidFill>
                  <a:srgbClr val="39427A"/>
                </a:solidFill>
                <a:latin typeface="BIZ UDPGothic"/>
                <a:cs typeface="BIZ UDPGothic"/>
              </a:rPr>
              <a:t>299</a:t>
            </a:r>
            <a:endParaRPr sz="1100">
              <a:latin typeface="BIZ UDPGothic"/>
              <a:cs typeface="BIZ UDPGothic"/>
            </a:endParaRPr>
          </a:p>
        </p:txBody>
      </p:sp>
      <p:sp>
        <p:nvSpPr>
          <p:cNvPr id="47" name="object 47"/>
          <p:cNvSpPr txBox="1"/>
          <p:nvPr/>
        </p:nvSpPr>
        <p:spPr>
          <a:xfrm>
            <a:off x="4477511" y="5154548"/>
            <a:ext cx="1318260" cy="193675"/>
          </a:xfrm>
          <a:prstGeom prst="rect">
            <a:avLst/>
          </a:prstGeom>
        </p:spPr>
        <p:txBody>
          <a:bodyPr vert="horz" wrap="square" lIns="0" tIns="12700" rIns="0" bIns="0" rtlCol="0">
            <a:spAutoFit/>
          </a:bodyPr>
          <a:lstStyle/>
          <a:p>
            <a:pPr marR="91440" algn="r">
              <a:lnSpc>
                <a:spcPct val="100000"/>
              </a:lnSpc>
              <a:spcBef>
                <a:spcPts val="100"/>
              </a:spcBef>
            </a:pPr>
            <a:r>
              <a:rPr sz="1100" spc="-25" dirty="0">
                <a:solidFill>
                  <a:srgbClr val="39427A"/>
                </a:solidFill>
                <a:latin typeface="BIZ UDPGothic"/>
                <a:cs typeface="BIZ UDPGothic"/>
              </a:rPr>
              <a:t>288</a:t>
            </a:r>
            <a:endParaRPr sz="1100">
              <a:latin typeface="BIZ UDPGothic"/>
              <a:cs typeface="BIZ UDPGothic"/>
            </a:endParaRPr>
          </a:p>
        </p:txBody>
      </p:sp>
      <p:sp>
        <p:nvSpPr>
          <p:cNvPr id="48" name="object 48"/>
          <p:cNvSpPr txBox="1"/>
          <p:nvPr/>
        </p:nvSpPr>
        <p:spPr>
          <a:xfrm>
            <a:off x="6270371" y="5176850"/>
            <a:ext cx="332740" cy="194310"/>
          </a:xfrm>
          <a:prstGeom prst="rect">
            <a:avLst/>
          </a:prstGeom>
        </p:spPr>
        <p:txBody>
          <a:bodyPr vert="horz" wrap="square" lIns="0" tIns="13335" rIns="0" bIns="0" rtlCol="0">
            <a:spAutoFit/>
          </a:bodyPr>
          <a:lstStyle/>
          <a:p>
            <a:pPr>
              <a:lnSpc>
                <a:spcPct val="100000"/>
              </a:lnSpc>
              <a:spcBef>
                <a:spcPts val="105"/>
              </a:spcBef>
            </a:pPr>
            <a:r>
              <a:rPr sz="1100" spc="-25" dirty="0">
                <a:solidFill>
                  <a:srgbClr val="39427A"/>
                </a:solidFill>
                <a:latin typeface="BIZ UDPGothic"/>
                <a:cs typeface="BIZ UDPGothic"/>
              </a:rPr>
              <a:t>239</a:t>
            </a:r>
            <a:endParaRPr sz="1100">
              <a:latin typeface="BIZ UDPGothic"/>
              <a:cs typeface="BIZ UDPGothic"/>
            </a:endParaRPr>
          </a:p>
        </p:txBody>
      </p:sp>
      <p:sp>
        <p:nvSpPr>
          <p:cNvPr id="49" name="object 49"/>
          <p:cNvSpPr txBox="1"/>
          <p:nvPr/>
        </p:nvSpPr>
        <p:spPr>
          <a:xfrm>
            <a:off x="7197852" y="5198186"/>
            <a:ext cx="314960" cy="194310"/>
          </a:xfrm>
          <a:prstGeom prst="rect">
            <a:avLst/>
          </a:prstGeom>
        </p:spPr>
        <p:txBody>
          <a:bodyPr vert="horz" wrap="square" lIns="0" tIns="13335" rIns="0" bIns="0" rtlCol="0">
            <a:spAutoFit/>
          </a:bodyPr>
          <a:lstStyle/>
          <a:p>
            <a:pPr>
              <a:lnSpc>
                <a:spcPct val="100000"/>
              </a:lnSpc>
              <a:spcBef>
                <a:spcPts val="105"/>
              </a:spcBef>
            </a:pPr>
            <a:r>
              <a:rPr sz="1100" spc="-25" dirty="0">
                <a:solidFill>
                  <a:srgbClr val="39427A"/>
                </a:solidFill>
                <a:latin typeface="BIZ UDPGothic"/>
                <a:cs typeface="BIZ UDPGothic"/>
              </a:rPr>
              <a:t>193</a:t>
            </a:r>
            <a:endParaRPr sz="1100">
              <a:latin typeface="BIZ UDPGothic"/>
              <a:cs typeface="BIZ UDPGothic"/>
            </a:endParaRPr>
          </a:p>
        </p:txBody>
      </p:sp>
      <p:sp>
        <p:nvSpPr>
          <p:cNvPr id="50" name="object 50"/>
          <p:cNvSpPr txBox="1"/>
          <p:nvPr/>
        </p:nvSpPr>
        <p:spPr>
          <a:xfrm>
            <a:off x="8103743" y="5217667"/>
            <a:ext cx="314960" cy="193675"/>
          </a:xfrm>
          <a:prstGeom prst="rect">
            <a:avLst/>
          </a:prstGeom>
        </p:spPr>
        <p:txBody>
          <a:bodyPr vert="horz" wrap="square" lIns="0" tIns="12700" rIns="0" bIns="0" rtlCol="0">
            <a:spAutoFit/>
          </a:bodyPr>
          <a:lstStyle/>
          <a:p>
            <a:pPr>
              <a:lnSpc>
                <a:spcPct val="100000"/>
              </a:lnSpc>
              <a:spcBef>
                <a:spcPts val="100"/>
              </a:spcBef>
            </a:pPr>
            <a:r>
              <a:rPr sz="1100" spc="-25" dirty="0">
                <a:solidFill>
                  <a:srgbClr val="39427A"/>
                </a:solidFill>
                <a:latin typeface="BIZ UDPGothic"/>
                <a:cs typeface="BIZ UDPGothic"/>
              </a:rPr>
              <a:t>152</a:t>
            </a:r>
            <a:endParaRPr sz="1100">
              <a:latin typeface="BIZ UDPGothic"/>
              <a:cs typeface="BIZ UDPGothic"/>
            </a:endParaRPr>
          </a:p>
        </p:txBody>
      </p:sp>
      <p:sp>
        <p:nvSpPr>
          <p:cNvPr id="51" name="object 51"/>
          <p:cNvSpPr txBox="1"/>
          <p:nvPr/>
        </p:nvSpPr>
        <p:spPr>
          <a:xfrm>
            <a:off x="9031223" y="5222189"/>
            <a:ext cx="296545" cy="194310"/>
          </a:xfrm>
          <a:prstGeom prst="rect">
            <a:avLst/>
          </a:prstGeom>
        </p:spPr>
        <p:txBody>
          <a:bodyPr vert="horz" wrap="square" lIns="0" tIns="13335" rIns="0" bIns="0" rtlCol="0">
            <a:spAutoFit/>
          </a:bodyPr>
          <a:lstStyle/>
          <a:p>
            <a:pPr>
              <a:lnSpc>
                <a:spcPct val="100000"/>
              </a:lnSpc>
              <a:spcBef>
                <a:spcPts val="105"/>
              </a:spcBef>
            </a:pPr>
            <a:r>
              <a:rPr sz="1100" spc="-25" dirty="0">
                <a:solidFill>
                  <a:srgbClr val="39427A"/>
                </a:solidFill>
                <a:latin typeface="BIZ UDPGothic"/>
                <a:cs typeface="BIZ UDPGothic"/>
              </a:rPr>
              <a:t>141</a:t>
            </a:r>
            <a:endParaRPr sz="1100">
              <a:latin typeface="BIZ UDPGothic"/>
              <a:cs typeface="BIZ UDPGothic"/>
            </a:endParaRPr>
          </a:p>
        </p:txBody>
      </p:sp>
      <p:sp>
        <p:nvSpPr>
          <p:cNvPr id="52" name="object 52"/>
          <p:cNvSpPr txBox="1"/>
          <p:nvPr/>
        </p:nvSpPr>
        <p:spPr>
          <a:xfrm>
            <a:off x="9910571" y="5199964"/>
            <a:ext cx="413384" cy="194310"/>
          </a:xfrm>
          <a:prstGeom prst="rect">
            <a:avLst/>
          </a:prstGeom>
        </p:spPr>
        <p:txBody>
          <a:bodyPr vert="horz" wrap="square" lIns="0" tIns="13335" rIns="0" bIns="0" rtlCol="0">
            <a:spAutoFit/>
          </a:bodyPr>
          <a:lstStyle/>
          <a:p>
            <a:pPr marL="4445">
              <a:lnSpc>
                <a:spcPct val="100000"/>
              </a:lnSpc>
              <a:spcBef>
                <a:spcPts val="105"/>
              </a:spcBef>
            </a:pPr>
            <a:r>
              <a:rPr sz="1100" spc="-25" dirty="0">
                <a:solidFill>
                  <a:srgbClr val="39427A"/>
                </a:solidFill>
                <a:latin typeface="BIZ UDPGothic"/>
                <a:cs typeface="BIZ UDPGothic"/>
              </a:rPr>
              <a:t>189</a:t>
            </a:r>
            <a:endParaRPr sz="1100">
              <a:latin typeface="BIZ UDPGothic"/>
              <a:cs typeface="BIZ UDPGothic"/>
            </a:endParaRPr>
          </a:p>
        </p:txBody>
      </p:sp>
      <p:sp>
        <p:nvSpPr>
          <p:cNvPr id="53" name="object 53"/>
          <p:cNvSpPr txBox="1"/>
          <p:nvPr/>
        </p:nvSpPr>
        <p:spPr>
          <a:xfrm>
            <a:off x="10754106" y="5213350"/>
            <a:ext cx="309245" cy="193675"/>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39427A"/>
                </a:solidFill>
                <a:latin typeface="BIZ UDPGothic"/>
                <a:cs typeface="BIZ UDPGothic"/>
              </a:rPr>
              <a:t>161</a:t>
            </a:r>
            <a:endParaRPr sz="1100">
              <a:latin typeface="BIZ UDPGothic"/>
              <a:cs typeface="BIZ UDPGothic"/>
            </a:endParaRPr>
          </a:p>
        </p:txBody>
      </p:sp>
      <p:sp>
        <p:nvSpPr>
          <p:cNvPr id="54" name="object 54"/>
          <p:cNvSpPr txBox="1"/>
          <p:nvPr/>
        </p:nvSpPr>
        <p:spPr>
          <a:xfrm>
            <a:off x="1767332" y="5439867"/>
            <a:ext cx="127635" cy="187325"/>
          </a:xfrm>
          <a:prstGeom prst="rect">
            <a:avLst/>
          </a:prstGeom>
        </p:spPr>
        <p:txBody>
          <a:bodyPr vert="horz" wrap="square" lIns="0" tIns="13335" rIns="0" bIns="0" rtlCol="0">
            <a:spAutoFit/>
          </a:bodyPr>
          <a:lstStyle/>
          <a:p>
            <a:pPr marL="12700">
              <a:lnSpc>
                <a:spcPct val="100000"/>
              </a:lnSpc>
              <a:spcBef>
                <a:spcPts val="105"/>
              </a:spcBef>
            </a:pPr>
            <a:r>
              <a:rPr sz="1050" spc="-50" dirty="0">
                <a:solidFill>
                  <a:srgbClr val="39427A"/>
                </a:solidFill>
                <a:latin typeface="BIZ UDPGothic"/>
                <a:cs typeface="BIZ UDPGothic"/>
              </a:rPr>
              <a:t>0</a:t>
            </a:r>
            <a:endParaRPr sz="1050">
              <a:latin typeface="BIZ UDPGothic"/>
              <a:cs typeface="BIZ UDPGothic"/>
            </a:endParaRPr>
          </a:p>
        </p:txBody>
      </p:sp>
      <p:sp>
        <p:nvSpPr>
          <p:cNvPr id="55" name="object 55"/>
          <p:cNvSpPr txBox="1"/>
          <p:nvPr/>
        </p:nvSpPr>
        <p:spPr>
          <a:xfrm>
            <a:off x="1439417" y="4976571"/>
            <a:ext cx="455295" cy="187325"/>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1,000</a:t>
            </a:r>
            <a:endParaRPr sz="1050">
              <a:latin typeface="BIZ UDPGothic"/>
              <a:cs typeface="BIZ UDPGothic"/>
            </a:endParaRPr>
          </a:p>
        </p:txBody>
      </p:sp>
      <p:sp>
        <p:nvSpPr>
          <p:cNvPr id="56" name="object 56"/>
          <p:cNvSpPr txBox="1"/>
          <p:nvPr/>
        </p:nvSpPr>
        <p:spPr>
          <a:xfrm>
            <a:off x="1422019" y="4513833"/>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2,000</a:t>
            </a:r>
            <a:endParaRPr sz="1050">
              <a:latin typeface="BIZ UDPGothic"/>
              <a:cs typeface="BIZ UDPGothic"/>
            </a:endParaRPr>
          </a:p>
        </p:txBody>
      </p:sp>
      <p:sp>
        <p:nvSpPr>
          <p:cNvPr id="57" name="object 57"/>
          <p:cNvSpPr txBox="1"/>
          <p:nvPr/>
        </p:nvSpPr>
        <p:spPr>
          <a:xfrm>
            <a:off x="1422019" y="4050538"/>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3,000</a:t>
            </a:r>
            <a:endParaRPr sz="1050">
              <a:latin typeface="BIZ UDPGothic"/>
              <a:cs typeface="BIZ UDPGothic"/>
            </a:endParaRPr>
          </a:p>
        </p:txBody>
      </p:sp>
      <p:sp>
        <p:nvSpPr>
          <p:cNvPr id="58" name="object 58"/>
          <p:cNvSpPr txBox="1"/>
          <p:nvPr/>
        </p:nvSpPr>
        <p:spPr>
          <a:xfrm>
            <a:off x="1422019" y="3587241"/>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4,000</a:t>
            </a:r>
            <a:endParaRPr sz="1050">
              <a:latin typeface="BIZ UDPGothic"/>
              <a:cs typeface="BIZ UDPGothic"/>
            </a:endParaRPr>
          </a:p>
        </p:txBody>
      </p:sp>
      <p:sp>
        <p:nvSpPr>
          <p:cNvPr id="59" name="object 59"/>
          <p:cNvSpPr txBox="1"/>
          <p:nvPr/>
        </p:nvSpPr>
        <p:spPr>
          <a:xfrm>
            <a:off x="1422019" y="3123946"/>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5,000</a:t>
            </a:r>
            <a:endParaRPr sz="1050">
              <a:latin typeface="BIZ UDPGothic"/>
              <a:cs typeface="BIZ UDPGothic"/>
            </a:endParaRPr>
          </a:p>
        </p:txBody>
      </p:sp>
      <p:sp>
        <p:nvSpPr>
          <p:cNvPr id="60" name="object 60"/>
          <p:cNvSpPr txBox="1"/>
          <p:nvPr/>
        </p:nvSpPr>
        <p:spPr>
          <a:xfrm>
            <a:off x="1422019" y="2660650"/>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6,000</a:t>
            </a:r>
            <a:endParaRPr sz="1050">
              <a:latin typeface="BIZ UDPGothic"/>
              <a:cs typeface="BIZ UDPGothic"/>
            </a:endParaRPr>
          </a:p>
        </p:txBody>
      </p:sp>
      <p:sp>
        <p:nvSpPr>
          <p:cNvPr id="61" name="object 61"/>
          <p:cNvSpPr txBox="1"/>
          <p:nvPr/>
        </p:nvSpPr>
        <p:spPr>
          <a:xfrm>
            <a:off x="1422019" y="2197353"/>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7,000</a:t>
            </a:r>
            <a:endParaRPr sz="1050">
              <a:latin typeface="BIZ UDPGothic"/>
              <a:cs typeface="BIZ UDPGothic"/>
            </a:endParaRPr>
          </a:p>
        </p:txBody>
      </p:sp>
      <p:sp>
        <p:nvSpPr>
          <p:cNvPr id="62" name="object 62"/>
          <p:cNvSpPr txBox="1"/>
          <p:nvPr/>
        </p:nvSpPr>
        <p:spPr>
          <a:xfrm>
            <a:off x="1422019" y="1734058"/>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8,000</a:t>
            </a:r>
            <a:endParaRPr sz="1050">
              <a:latin typeface="BIZ UDPGothic"/>
              <a:cs typeface="BIZ UDPGothic"/>
            </a:endParaRPr>
          </a:p>
        </p:txBody>
      </p:sp>
      <p:sp>
        <p:nvSpPr>
          <p:cNvPr id="63" name="object 63"/>
          <p:cNvSpPr txBox="1"/>
          <p:nvPr/>
        </p:nvSpPr>
        <p:spPr>
          <a:xfrm>
            <a:off x="1422019" y="1270761"/>
            <a:ext cx="473709"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9427A"/>
                </a:solidFill>
                <a:latin typeface="BIZ UDPGothic"/>
                <a:cs typeface="BIZ UDPGothic"/>
              </a:rPr>
              <a:t>9,000</a:t>
            </a:r>
            <a:endParaRPr sz="1050">
              <a:latin typeface="BIZ UDPGothic"/>
              <a:cs typeface="BIZ UDPGothic"/>
            </a:endParaRPr>
          </a:p>
        </p:txBody>
      </p:sp>
      <p:sp>
        <p:nvSpPr>
          <p:cNvPr id="64" name="object 64"/>
          <p:cNvSpPr txBox="1"/>
          <p:nvPr/>
        </p:nvSpPr>
        <p:spPr>
          <a:xfrm>
            <a:off x="2315972" y="5585256"/>
            <a:ext cx="33782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H29</a:t>
            </a:r>
            <a:endParaRPr sz="1050">
              <a:latin typeface="BIZ UDPGothic"/>
              <a:cs typeface="BIZ UDPGothic"/>
            </a:endParaRPr>
          </a:p>
        </p:txBody>
      </p:sp>
      <p:sp>
        <p:nvSpPr>
          <p:cNvPr id="65" name="object 65"/>
          <p:cNvSpPr txBox="1"/>
          <p:nvPr/>
        </p:nvSpPr>
        <p:spPr>
          <a:xfrm>
            <a:off x="3221482" y="5585256"/>
            <a:ext cx="33845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H30</a:t>
            </a:r>
            <a:endParaRPr sz="1050">
              <a:latin typeface="BIZ UDPGothic"/>
              <a:cs typeface="BIZ UDPGothic"/>
            </a:endParaRPr>
          </a:p>
        </p:txBody>
      </p:sp>
      <p:sp>
        <p:nvSpPr>
          <p:cNvPr id="66" name="object 66"/>
          <p:cNvSpPr txBox="1"/>
          <p:nvPr/>
        </p:nvSpPr>
        <p:spPr>
          <a:xfrm>
            <a:off x="4136263" y="5585256"/>
            <a:ext cx="320675"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H31</a:t>
            </a:r>
            <a:endParaRPr sz="1050">
              <a:latin typeface="BIZ UDPGothic"/>
              <a:cs typeface="BIZ UDPGothic"/>
            </a:endParaRPr>
          </a:p>
        </p:txBody>
      </p:sp>
      <p:sp>
        <p:nvSpPr>
          <p:cNvPr id="67" name="object 67"/>
          <p:cNvSpPr txBox="1"/>
          <p:nvPr/>
        </p:nvSpPr>
        <p:spPr>
          <a:xfrm>
            <a:off x="6899275" y="5585256"/>
            <a:ext cx="230504"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R4</a:t>
            </a:r>
            <a:endParaRPr sz="1050">
              <a:latin typeface="BIZ UDPGothic"/>
              <a:cs typeface="BIZ UDPGothic"/>
            </a:endParaRPr>
          </a:p>
        </p:txBody>
      </p:sp>
      <p:sp>
        <p:nvSpPr>
          <p:cNvPr id="68" name="object 68"/>
          <p:cNvSpPr txBox="1"/>
          <p:nvPr/>
        </p:nvSpPr>
        <p:spPr>
          <a:xfrm>
            <a:off x="7805166" y="5585256"/>
            <a:ext cx="22987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R5</a:t>
            </a:r>
            <a:endParaRPr sz="1050">
              <a:latin typeface="BIZ UDPGothic"/>
              <a:cs typeface="BIZ UDPGothic"/>
            </a:endParaRPr>
          </a:p>
        </p:txBody>
      </p:sp>
      <p:sp>
        <p:nvSpPr>
          <p:cNvPr id="69" name="object 69"/>
          <p:cNvSpPr txBox="1"/>
          <p:nvPr/>
        </p:nvSpPr>
        <p:spPr>
          <a:xfrm>
            <a:off x="8710930" y="5585256"/>
            <a:ext cx="22987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R6</a:t>
            </a:r>
            <a:endParaRPr sz="1050">
              <a:latin typeface="BIZ UDPGothic"/>
              <a:cs typeface="BIZ UDPGothic"/>
            </a:endParaRPr>
          </a:p>
        </p:txBody>
      </p:sp>
      <p:sp>
        <p:nvSpPr>
          <p:cNvPr id="70" name="object 70"/>
          <p:cNvSpPr txBox="1"/>
          <p:nvPr/>
        </p:nvSpPr>
        <p:spPr>
          <a:xfrm>
            <a:off x="9616567" y="5585256"/>
            <a:ext cx="22987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R7</a:t>
            </a:r>
            <a:endParaRPr sz="1050">
              <a:latin typeface="BIZ UDPGothic"/>
              <a:cs typeface="BIZ UDPGothic"/>
            </a:endParaRPr>
          </a:p>
        </p:txBody>
      </p:sp>
      <p:sp>
        <p:nvSpPr>
          <p:cNvPr id="71" name="object 71"/>
          <p:cNvSpPr txBox="1"/>
          <p:nvPr/>
        </p:nvSpPr>
        <p:spPr>
          <a:xfrm>
            <a:off x="10522457" y="5585256"/>
            <a:ext cx="22987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39427A"/>
                </a:solidFill>
                <a:latin typeface="BIZ UDPGothic"/>
                <a:cs typeface="BIZ UDPGothic"/>
              </a:rPr>
              <a:t>R8</a:t>
            </a:r>
            <a:endParaRPr sz="1050">
              <a:latin typeface="BIZ UDPGothic"/>
              <a:cs typeface="BIZ UDPGothic"/>
            </a:endParaRPr>
          </a:p>
        </p:txBody>
      </p:sp>
      <p:sp>
        <p:nvSpPr>
          <p:cNvPr id="72" name="object 72"/>
          <p:cNvSpPr/>
          <p:nvPr/>
        </p:nvSpPr>
        <p:spPr>
          <a:xfrm>
            <a:off x="3927347" y="5908547"/>
            <a:ext cx="68580" cy="68580"/>
          </a:xfrm>
          <a:custGeom>
            <a:avLst/>
            <a:gdLst/>
            <a:ahLst/>
            <a:cxnLst/>
            <a:rect l="l" t="t" r="r" b="b"/>
            <a:pathLst>
              <a:path w="68579" h="68579">
                <a:moveTo>
                  <a:pt x="68579" y="0"/>
                </a:moveTo>
                <a:lnTo>
                  <a:pt x="0" y="0"/>
                </a:lnTo>
                <a:lnTo>
                  <a:pt x="0" y="68579"/>
                </a:lnTo>
                <a:lnTo>
                  <a:pt x="68579" y="68579"/>
                </a:lnTo>
                <a:lnTo>
                  <a:pt x="68579" y="0"/>
                </a:lnTo>
                <a:close/>
              </a:path>
            </a:pathLst>
          </a:custGeom>
          <a:solidFill>
            <a:srgbClr val="6A75B9"/>
          </a:solidFill>
        </p:spPr>
        <p:txBody>
          <a:bodyPr wrap="square" lIns="0" tIns="0" rIns="0" bIns="0" rtlCol="0"/>
          <a:lstStyle/>
          <a:p>
            <a:endParaRPr/>
          </a:p>
        </p:txBody>
      </p:sp>
      <p:sp>
        <p:nvSpPr>
          <p:cNvPr id="73" name="object 73"/>
          <p:cNvSpPr txBox="1"/>
          <p:nvPr/>
        </p:nvSpPr>
        <p:spPr>
          <a:xfrm>
            <a:off x="4013708" y="5837021"/>
            <a:ext cx="9810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39427A"/>
                </a:solidFill>
                <a:latin typeface="BIZ UDPGothic"/>
                <a:cs typeface="BIZ UDPGothic"/>
              </a:rPr>
              <a:t>DC1</a:t>
            </a:r>
            <a:r>
              <a:rPr sz="1200" spc="-15" dirty="0">
                <a:solidFill>
                  <a:srgbClr val="39427A"/>
                </a:solidFill>
                <a:latin typeface="BIZ UDPGothic"/>
                <a:cs typeface="BIZ UDPGothic"/>
              </a:rPr>
              <a:t>申請者数</a:t>
            </a:r>
            <a:endParaRPr sz="1200">
              <a:latin typeface="BIZ UDPGothic"/>
              <a:cs typeface="BIZ UDPGothic"/>
            </a:endParaRPr>
          </a:p>
        </p:txBody>
      </p:sp>
      <p:sp>
        <p:nvSpPr>
          <p:cNvPr id="74" name="object 74"/>
          <p:cNvSpPr/>
          <p:nvPr/>
        </p:nvSpPr>
        <p:spPr>
          <a:xfrm>
            <a:off x="5192267" y="5908547"/>
            <a:ext cx="68580" cy="68580"/>
          </a:xfrm>
          <a:custGeom>
            <a:avLst/>
            <a:gdLst/>
            <a:ahLst/>
            <a:cxnLst/>
            <a:rect l="l" t="t" r="r" b="b"/>
            <a:pathLst>
              <a:path w="68579" h="68579">
                <a:moveTo>
                  <a:pt x="68579" y="0"/>
                </a:moveTo>
                <a:lnTo>
                  <a:pt x="0" y="0"/>
                </a:lnTo>
                <a:lnTo>
                  <a:pt x="0" y="68579"/>
                </a:lnTo>
                <a:lnTo>
                  <a:pt x="68579" y="68579"/>
                </a:lnTo>
                <a:lnTo>
                  <a:pt x="68579" y="0"/>
                </a:lnTo>
                <a:close/>
              </a:path>
            </a:pathLst>
          </a:custGeom>
          <a:solidFill>
            <a:srgbClr val="39427A"/>
          </a:solidFill>
        </p:spPr>
        <p:txBody>
          <a:bodyPr wrap="square" lIns="0" tIns="0" rIns="0" bIns="0" rtlCol="0"/>
          <a:lstStyle/>
          <a:p>
            <a:endParaRPr/>
          </a:p>
        </p:txBody>
      </p:sp>
      <p:sp>
        <p:nvSpPr>
          <p:cNvPr id="75" name="object 75"/>
          <p:cNvSpPr txBox="1"/>
          <p:nvPr/>
        </p:nvSpPr>
        <p:spPr>
          <a:xfrm>
            <a:off x="5087873" y="5505325"/>
            <a:ext cx="1192530" cy="540385"/>
          </a:xfrm>
          <a:prstGeom prst="rect">
            <a:avLst/>
          </a:prstGeom>
        </p:spPr>
        <p:txBody>
          <a:bodyPr vert="horz" wrap="square" lIns="0" tIns="93345" rIns="0" bIns="0" rtlCol="0">
            <a:spAutoFit/>
          </a:bodyPr>
          <a:lstStyle/>
          <a:p>
            <a:pPr marL="12700">
              <a:lnSpc>
                <a:spcPct val="100000"/>
              </a:lnSpc>
              <a:spcBef>
                <a:spcPts val="735"/>
              </a:spcBef>
              <a:tabLst>
                <a:tab pos="918210" algn="l"/>
              </a:tabLst>
            </a:pPr>
            <a:r>
              <a:rPr sz="1050" spc="-25" dirty="0">
                <a:solidFill>
                  <a:srgbClr val="39427A"/>
                </a:solidFill>
                <a:latin typeface="BIZ UDPGothic"/>
                <a:cs typeface="BIZ UDPGothic"/>
              </a:rPr>
              <a:t>R2</a:t>
            </a:r>
            <a:r>
              <a:rPr sz="1050" dirty="0">
                <a:solidFill>
                  <a:srgbClr val="39427A"/>
                </a:solidFill>
                <a:latin typeface="BIZ UDPGothic"/>
                <a:cs typeface="BIZ UDPGothic"/>
              </a:rPr>
              <a:t>	</a:t>
            </a:r>
            <a:r>
              <a:rPr sz="1050" spc="-25" dirty="0">
                <a:solidFill>
                  <a:srgbClr val="39427A"/>
                </a:solidFill>
                <a:latin typeface="BIZ UDPGothic"/>
                <a:cs typeface="BIZ UDPGothic"/>
              </a:rPr>
              <a:t>R3</a:t>
            </a:r>
            <a:endParaRPr sz="1050">
              <a:latin typeface="BIZ UDPGothic"/>
              <a:cs typeface="BIZ UDPGothic"/>
            </a:endParaRPr>
          </a:p>
          <a:p>
            <a:pPr marL="203200">
              <a:lnSpc>
                <a:spcPct val="100000"/>
              </a:lnSpc>
              <a:spcBef>
                <a:spcPts val="715"/>
              </a:spcBef>
            </a:pPr>
            <a:r>
              <a:rPr sz="1200" spc="-10" dirty="0">
                <a:solidFill>
                  <a:srgbClr val="39427A"/>
                </a:solidFill>
                <a:latin typeface="BIZ UDPGothic"/>
                <a:cs typeface="BIZ UDPGothic"/>
              </a:rPr>
              <a:t>DC2</a:t>
            </a:r>
            <a:r>
              <a:rPr sz="1200" spc="-15" dirty="0">
                <a:solidFill>
                  <a:srgbClr val="39427A"/>
                </a:solidFill>
                <a:latin typeface="BIZ UDPGothic"/>
                <a:cs typeface="BIZ UDPGothic"/>
              </a:rPr>
              <a:t>申請者数</a:t>
            </a:r>
            <a:endParaRPr sz="1200">
              <a:latin typeface="BIZ UDPGothic"/>
              <a:cs typeface="BIZ UDPGothic"/>
            </a:endParaRPr>
          </a:p>
        </p:txBody>
      </p:sp>
      <p:sp>
        <p:nvSpPr>
          <p:cNvPr id="76" name="object 76"/>
          <p:cNvSpPr/>
          <p:nvPr/>
        </p:nvSpPr>
        <p:spPr>
          <a:xfrm>
            <a:off x="6477000" y="5908547"/>
            <a:ext cx="68580" cy="68580"/>
          </a:xfrm>
          <a:custGeom>
            <a:avLst/>
            <a:gdLst/>
            <a:ahLst/>
            <a:cxnLst/>
            <a:rect l="l" t="t" r="r" b="b"/>
            <a:pathLst>
              <a:path w="68579" h="68579">
                <a:moveTo>
                  <a:pt x="68579" y="0"/>
                </a:moveTo>
                <a:lnTo>
                  <a:pt x="0" y="0"/>
                </a:lnTo>
                <a:lnTo>
                  <a:pt x="0" y="68579"/>
                </a:lnTo>
                <a:lnTo>
                  <a:pt x="68579" y="68579"/>
                </a:lnTo>
                <a:lnTo>
                  <a:pt x="68579" y="0"/>
                </a:lnTo>
                <a:close/>
              </a:path>
            </a:pathLst>
          </a:custGeom>
          <a:solidFill>
            <a:srgbClr val="A38B0C"/>
          </a:solidFill>
        </p:spPr>
        <p:txBody>
          <a:bodyPr wrap="square" lIns="0" tIns="0" rIns="0" bIns="0" rtlCol="0"/>
          <a:lstStyle/>
          <a:p>
            <a:endParaRPr/>
          </a:p>
        </p:txBody>
      </p:sp>
      <p:sp>
        <p:nvSpPr>
          <p:cNvPr id="77" name="object 77"/>
          <p:cNvSpPr txBox="1"/>
          <p:nvPr/>
        </p:nvSpPr>
        <p:spPr>
          <a:xfrm>
            <a:off x="6562725" y="5837021"/>
            <a:ext cx="8763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39427A"/>
                </a:solidFill>
                <a:latin typeface="BIZ UDPGothic"/>
                <a:cs typeface="BIZ UDPGothic"/>
              </a:rPr>
              <a:t>PD</a:t>
            </a:r>
            <a:r>
              <a:rPr sz="1200" spc="-15" dirty="0">
                <a:solidFill>
                  <a:srgbClr val="39427A"/>
                </a:solidFill>
                <a:latin typeface="BIZ UDPGothic"/>
                <a:cs typeface="BIZ UDPGothic"/>
              </a:rPr>
              <a:t>申請者数</a:t>
            </a:r>
            <a:endParaRPr sz="1200">
              <a:latin typeface="BIZ UDPGothic"/>
              <a:cs typeface="BIZ UDPGothic"/>
            </a:endParaRPr>
          </a:p>
        </p:txBody>
      </p:sp>
      <p:sp>
        <p:nvSpPr>
          <p:cNvPr id="78" name="object 78"/>
          <p:cNvSpPr/>
          <p:nvPr/>
        </p:nvSpPr>
        <p:spPr>
          <a:xfrm>
            <a:off x="7636764" y="5908547"/>
            <a:ext cx="68580" cy="68580"/>
          </a:xfrm>
          <a:custGeom>
            <a:avLst/>
            <a:gdLst/>
            <a:ahLst/>
            <a:cxnLst/>
            <a:rect l="l" t="t" r="r" b="b"/>
            <a:pathLst>
              <a:path w="68579" h="68579">
                <a:moveTo>
                  <a:pt x="68579" y="0"/>
                </a:moveTo>
                <a:lnTo>
                  <a:pt x="0" y="0"/>
                </a:lnTo>
                <a:lnTo>
                  <a:pt x="0" y="68579"/>
                </a:lnTo>
                <a:lnTo>
                  <a:pt x="68579" y="68579"/>
                </a:lnTo>
                <a:lnTo>
                  <a:pt x="68579" y="0"/>
                </a:lnTo>
                <a:close/>
              </a:path>
            </a:pathLst>
          </a:custGeom>
          <a:solidFill>
            <a:srgbClr val="FF894B"/>
          </a:solidFill>
        </p:spPr>
        <p:txBody>
          <a:bodyPr wrap="square" lIns="0" tIns="0" rIns="0" bIns="0" rtlCol="0"/>
          <a:lstStyle/>
          <a:p>
            <a:endParaRPr/>
          </a:p>
        </p:txBody>
      </p:sp>
      <p:sp>
        <p:nvSpPr>
          <p:cNvPr id="79" name="object 79"/>
          <p:cNvSpPr txBox="1"/>
          <p:nvPr/>
        </p:nvSpPr>
        <p:spPr>
          <a:xfrm>
            <a:off x="7722489" y="5837021"/>
            <a:ext cx="991869"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39427A"/>
                </a:solidFill>
                <a:latin typeface="BIZ UDPGothic"/>
                <a:cs typeface="BIZ UDPGothic"/>
              </a:rPr>
              <a:t>RPD</a:t>
            </a:r>
            <a:r>
              <a:rPr sz="1200" spc="-15" dirty="0">
                <a:solidFill>
                  <a:srgbClr val="39427A"/>
                </a:solidFill>
                <a:latin typeface="BIZ UDPGothic"/>
                <a:cs typeface="BIZ UDPGothic"/>
              </a:rPr>
              <a:t>申請者数</a:t>
            </a:r>
            <a:endParaRPr sz="1200">
              <a:latin typeface="BIZ UDPGothic"/>
              <a:cs typeface="BIZ UDPGothic"/>
            </a:endParaRPr>
          </a:p>
        </p:txBody>
      </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248025" y="321386"/>
            <a:ext cx="1551305" cy="391795"/>
          </a:xfrm>
          <a:prstGeom prst="rect">
            <a:avLst/>
          </a:prstGeom>
        </p:spPr>
        <p:txBody>
          <a:bodyPr vert="horz" wrap="square" lIns="0" tIns="12700" rIns="0" bIns="0" rtlCol="0">
            <a:spAutoFit/>
          </a:bodyPr>
          <a:lstStyle/>
          <a:p>
            <a:pPr marL="12700">
              <a:lnSpc>
                <a:spcPct val="100000"/>
              </a:lnSpc>
              <a:spcBef>
                <a:spcPts val="100"/>
              </a:spcBef>
            </a:pPr>
            <a:r>
              <a:rPr spc="-10" dirty="0"/>
              <a:t>特別研究員</a:t>
            </a:r>
          </a:p>
        </p:txBody>
      </p:sp>
      <p:sp>
        <p:nvSpPr>
          <p:cNvPr id="3" name="object 3"/>
          <p:cNvSpPr txBox="1"/>
          <p:nvPr/>
        </p:nvSpPr>
        <p:spPr>
          <a:xfrm>
            <a:off x="4975097" y="321386"/>
            <a:ext cx="3970020" cy="391795"/>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39427A"/>
                </a:solidFill>
                <a:latin typeface="BIZ UDPGothic"/>
                <a:cs typeface="BIZ UDPGothic"/>
              </a:rPr>
              <a:t>新規採用者数と採用率の推移</a:t>
            </a:r>
            <a:endParaRPr sz="2400">
              <a:latin typeface="BIZ UDPGothic"/>
              <a:cs typeface="BIZ UDPGothic"/>
            </a:endParaRPr>
          </a:p>
        </p:txBody>
      </p:sp>
      <p:grpSp>
        <p:nvGrpSpPr>
          <p:cNvPr id="4" name="object 4"/>
          <p:cNvGrpSpPr/>
          <p:nvPr/>
        </p:nvGrpSpPr>
        <p:grpSpPr>
          <a:xfrm>
            <a:off x="2904553" y="1510283"/>
            <a:ext cx="7651115" cy="3092450"/>
            <a:chOff x="2904553" y="1510283"/>
            <a:chExt cx="7651115" cy="3092450"/>
          </a:xfrm>
        </p:grpSpPr>
        <p:sp>
          <p:nvSpPr>
            <p:cNvPr id="5" name="object 5"/>
            <p:cNvSpPr/>
            <p:nvPr/>
          </p:nvSpPr>
          <p:spPr>
            <a:xfrm>
              <a:off x="2909316" y="1853183"/>
              <a:ext cx="7641590" cy="2075814"/>
            </a:xfrm>
            <a:custGeom>
              <a:avLst/>
              <a:gdLst/>
              <a:ahLst/>
              <a:cxnLst/>
              <a:rect l="l" t="t" r="r" b="b"/>
              <a:pathLst>
                <a:path w="7641590" h="2075814">
                  <a:moveTo>
                    <a:pt x="0" y="2075688"/>
                  </a:moveTo>
                  <a:lnTo>
                    <a:pt x="132587" y="2075688"/>
                  </a:lnTo>
                </a:path>
                <a:path w="7641590" h="2075814">
                  <a:moveTo>
                    <a:pt x="254507" y="2075688"/>
                  </a:moveTo>
                  <a:lnTo>
                    <a:pt x="286511" y="2075688"/>
                  </a:lnTo>
                </a:path>
                <a:path w="7641590" h="2075814">
                  <a:moveTo>
                    <a:pt x="408431" y="2075688"/>
                  </a:moveTo>
                  <a:lnTo>
                    <a:pt x="440435" y="2075688"/>
                  </a:lnTo>
                </a:path>
                <a:path w="7641590" h="2075814">
                  <a:moveTo>
                    <a:pt x="562356" y="2075688"/>
                  </a:moveTo>
                  <a:lnTo>
                    <a:pt x="981456" y="2075688"/>
                  </a:lnTo>
                </a:path>
                <a:path w="7641590" h="2075814">
                  <a:moveTo>
                    <a:pt x="1103375" y="2075688"/>
                  </a:moveTo>
                  <a:lnTo>
                    <a:pt x="1135380" y="2075688"/>
                  </a:lnTo>
                </a:path>
                <a:path w="7641590" h="2075814">
                  <a:moveTo>
                    <a:pt x="1257299" y="2075688"/>
                  </a:moveTo>
                  <a:lnTo>
                    <a:pt x="1289304" y="2075688"/>
                  </a:lnTo>
                </a:path>
                <a:path w="7641590" h="2075814">
                  <a:moveTo>
                    <a:pt x="1411223" y="2075688"/>
                  </a:moveTo>
                  <a:lnTo>
                    <a:pt x="1830323" y="2075688"/>
                  </a:lnTo>
                </a:path>
                <a:path w="7641590" h="2075814">
                  <a:moveTo>
                    <a:pt x="1952244" y="2075688"/>
                  </a:moveTo>
                  <a:lnTo>
                    <a:pt x="1984247" y="2075688"/>
                  </a:lnTo>
                </a:path>
                <a:path w="7641590" h="2075814">
                  <a:moveTo>
                    <a:pt x="2106168" y="2075688"/>
                  </a:moveTo>
                  <a:lnTo>
                    <a:pt x="2139696" y="2075688"/>
                  </a:lnTo>
                </a:path>
                <a:path w="7641590" h="2075814">
                  <a:moveTo>
                    <a:pt x="2260092" y="2075688"/>
                  </a:moveTo>
                  <a:lnTo>
                    <a:pt x="2679192" y="2075688"/>
                  </a:lnTo>
                </a:path>
                <a:path w="7641590" h="2075814">
                  <a:moveTo>
                    <a:pt x="2801111" y="2075688"/>
                  </a:moveTo>
                  <a:lnTo>
                    <a:pt x="2834639" y="2075688"/>
                  </a:lnTo>
                </a:path>
                <a:path w="7641590" h="2075814">
                  <a:moveTo>
                    <a:pt x="2955035" y="2075688"/>
                  </a:moveTo>
                  <a:lnTo>
                    <a:pt x="2988563" y="2075688"/>
                  </a:lnTo>
                </a:path>
                <a:path w="7641590" h="2075814">
                  <a:moveTo>
                    <a:pt x="3108960" y="2075688"/>
                  </a:moveTo>
                  <a:lnTo>
                    <a:pt x="3529583" y="2075688"/>
                  </a:lnTo>
                </a:path>
                <a:path w="7641590" h="2075814">
                  <a:moveTo>
                    <a:pt x="3649979" y="2075688"/>
                  </a:moveTo>
                  <a:lnTo>
                    <a:pt x="3683507" y="2075688"/>
                  </a:lnTo>
                </a:path>
                <a:path w="7641590" h="2075814">
                  <a:moveTo>
                    <a:pt x="3803904" y="2075688"/>
                  </a:moveTo>
                  <a:lnTo>
                    <a:pt x="3837431" y="2075688"/>
                  </a:lnTo>
                </a:path>
                <a:path w="7641590" h="2075814">
                  <a:moveTo>
                    <a:pt x="3957828" y="2075688"/>
                  </a:moveTo>
                  <a:lnTo>
                    <a:pt x="4378452" y="2075688"/>
                  </a:lnTo>
                </a:path>
                <a:path w="7641590" h="2075814">
                  <a:moveTo>
                    <a:pt x="4498848" y="2075688"/>
                  </a:moveTo>
                  <a:lnTo>
                    <a:pt x="4532376" y="2075688"/>
                  </a:lnTo>
                </a:path>
                <a:path w="7641590" h="2075814">
                  <a:moveTo>
                    <a:pt x="4652772" y="2075688"/>
                  </a:moveTo>
                  <a:lnTo>
                    <a:pt x="4686300" y="2075688"/>
                  </a:lnTo>
                </a:path>
                <a:path w="7641590" h="2075814">
                  <a:moveTo>
                    <a:pt x="4806695" y="2075688"/>
                  </a:moveTo>
                  <a:lnTo>
                    <a:pt x="5227319" y="2075688"/>
                  </a:lnTo>
                </a:path>
                <a:path w="7641590" h="2075814">
                  <a:moveTo>
                    <a:pt x="5347715" y="2075688"/>
                  </a:moveTo>
                  <a:lnTo>
                    <a:pt x="5381243" y="2075688"/>
                  </a:lnTo>
                </a:path>
                <a:path w="7641590" h="2075814">
                  <a:moveTo>
                    <a:pt x="5501639" y="2075688"/>
                  </a:moveTo>
                  <a:lnTo>
                    <a:pt x="5535167" y="2075688"/>
                  </a:lnTo>
                </a:path>
                <a:path w="7641590" h="2075814">
                  <a:moveTo>
                    <a:pt x="5655563" y="2075688"/>
                  </a:moveTo>
                  <a:lnTo>
                    <a:pt x="6076187" y="2075688"/>
                  </a:lnTo>
                </a:path>
                <a:path w="7641590" h="2075814">
                  <a:moveTo>
                    <a:pt x="6196583" y="2075688"/>
                  </a:moveTo>
                  <a:lnTo>
                    <a:pt x="6230111" y="2075688"/>
                  </a:lnTo>
                </a:path>
                <a:path w="7641590" h="2075814">
                  <a:moveTo>
                    <a:pt x="6350508" y="2075688"/>
                  </a:moveTo>
                  <a:lnTo>
                    <a:pt x="6384035" y="2075688"/>
                  </a:lnTo>
                </a:path>
                <a:path w="7641590" h="2075814">
                  <a:moveTo>
                    <a:pt x="6504432" y="2075688"/>
                  </a:moveTo>
                  <a:lnTo>
                    <a:pt x="6925056" y="2075688"/>
                  </a:lnTo>
                </a:path>
                <a:path w="7641590" h="2075814">
                  <a:moveTo>
                    <a:pt x="7045452" y="2075688"/>
                  </a:moveTo>
                  <a:lnTo>
                    <a:pt x="7078980" y="2075688"/>
                  </a:lnTo>
                </a:path>
                <a:path w="7641590" h="2075814">
                  <a:moveTo>
                    <a:pt x="7199376" y="2075688"/>
                  </a:moveTo>
                  <a:lnTo>
                    <a:pt x="7232904" y="2075688"/>
                  </a:lnTo>
                </a:path>
                <a:path w="7641590" h="2075814">
                  <a:moveTo>
                    <a:pt x="7354824" y="2075688"/>
                  </a:moveTo>
                  <a:lnTo>
                    <a:pt x="7641335" y="2075688"/>
                  </a:lnTo>
                </a:path>
                <a:path w="7641590" h="2075814">
                  <a:moveTo>
                    <a:pt x="3803904" y="1557527"/>
                  </a:moveTo>
                  <a:lnTo>
                    <a:pt x="4378452" y="1557527"/>
                  </a:lnTo>
                </a:path>
                <a:path w="7641590" h="2075814">
                  <a:moveTo>
                    <a:pt x="4498848" y="1557527"/>
                  </a:moveTo>
                  <a:lnTo>
                    <a:pt x="4532376" y="1557527"/>
                  </a:lnTo>
                </a:path>
                <a:path w="7641590" h="2075814">
                  <a:moveTo>
                    <a:pt x="0" y="1557527"/>
                  </a:moveTo>
                  <a:lnTo>
                    <a:pt x="132587" y="1557527"/>
                  </a:lnTo>
                </a:path>
                <a:path w="7641590" h="2075814">
                  <a:moveTo>
                    <a:pt x="254507" y="1557527"/>
                  </a:moveTo>
                  <a:lnTo>
                    <a:pt x="286511" y="1557527"/>
                  </a:lnTo>
                </a:path>
                <a:path w="7641590" h="2075814">
                  <a:moveTo>
                    <a:pt x="4652772" y="1557527"/>
                  </a:moveTo>
                  <a:lnTo>
                    <a:pt x="5227319" y="1557527"/>
                  </a:lnTo>
                </a:path>
                <a:path w="7641590" h="2075814">
                  <a:moveTo>
                    <a:pt x="5347715" y="1557527"/>
                  </a:moveTo>
                  <a:lnTo>
                    <a:pt x="5381243" y="1557527"/>
                  </a:lnTo>
                </a:path>
                <a:path w="7641590" h="2075814">
                  <a:moveTo>
                    <a:pt x="2955035" y="1557527"/>
                  </a:moveTo>
                  <a:lnTo>
                    <a:pt x="3529583" y="1557527"/>
                  </a:lnTo>
                </a:path>
                <a:path w="7641590" h="2075814">
                  <a:moveTo>
                    <a:pt x="1103375" y="1557527"/>
                  </a:moveTo>
                  <a:lnTo>
                    <a:pt x="1135380" y="1557527"/>
                  </a:lnTo>
                </a:path>
                <a:path w="7641590" h="2075814">
                  <a:moveTo>
                    <a:pt x="3649979" y="1557527"/>
                  </a:moveTo>
                  <a:lnTo>
                    <a:pt x="3683507" y="1557527"/>
                  </a:lnTo>
                </a:path>
                <a:path w="7641590" h="2075814">
                  <a:moveTo>
                    <a:pt x="5501639" y="1557527"/>
                  </a:moveTo>
                  <a:lnTo>
                    <a:pt x="6076187" y="1557527"/>
                  </a:lnTo>
                </a:path>
                <a:path w="7641590" h="2075814">
                  <a:moveTo>
                    <a:pt x="6196583" y="1557527"/>
                  </a:moveTo>
                  <a:lnTo>
                    <a:pt x="6230111" y="1557527"/>
                  </a:lnTo>
                </a:path>
                <a:path w="7641590" h="2075814">
                  <a:moveTo>
                    <a:pt x="408431" y="1557527"/>
                  </a:moveTo>
                  <a:lnTo>
                    <a:pt x="981456" y="1557527"/>
                  </a:lnTo>
                </a:path>
                <a:path w="7641590" h="2075814">
                  <a:moveTo>
                    <a:pt x="2106168" y="1557527"/>
                  </a:moveTo>
                  <a:lnTo>
                    <a:pt x="2679192" y="1557527"/>
                  </a:lnTo>
                </a:path>
                <a:path w="7641590" h="2075814">
                  <a:moveTo>
                    <a:pt x="1257299" y="1557527"/>
                  </a:moveTo>
                  <a:lnTo>
                    <a:pt x="1830323" y="1557527"/>
                  </a:lnTo>
                </a:path>
                <a:path w="7641590" h="2075814">
                  <a:moveTo>
                    <a:pt x="6350508" y="1557527"/>
                  </a:moveTo>
                  <a:lnTo>
                    <a:pt x="6925056" y="1557527"/>
                  </a:lnTo>
                </a:path>
                <a:path w="7641590" h="2075814">
                  <a:moveTo>
                    <a:pt x="7045452" y="1557527"/>
                  </a:moveTo>
                  <a:lnTo>
                    <a:pt x="7078980" y="1557527"/>
                  </a:lnTo>
                </a:path>
                <a:path w="7641590" h="2075814">
                  <a:moveTo>
                    <a:pt x="1952244" y="1557527"/>
                  </a:moveTo>
                  <a:lnTo>
                    <a:pt x="1984247" y="1557527"/>
                  </a:lnTo>
                </a:path>
                <a:path w="7641590" h="2075814">
                  <a:moveTo>
                    <a:pt x="7199376" y="1557527"/>
                  </a:moveTo>
                  <a:lnTo>
                    <a:pt x="7641335" y="1557527"/>
                  </a:lnTo>
                </a:path>
                <a:path w="7641590" h="2075814">
                  <a:moveTo>
                    <a:pt x="2801111" y="1557527"/>
                  </a:moveTo>
                  <a:lnTo>
                    <a:pt x="2834639" y="1557527"/>
                  </a:lnTo>
                </a:path>
                <a:path w="7641590" h="2075814">
                  <a:moveTo>
                    <a:pt x="5347715" y="1037843"/>
                  </a:moveTo>
                  <a:lnTo>
                    <a:pt x="5381243" y="1037843"/>
                  </a:lnTo>
                </a:path>
                <a:path w="7641590" h="2075814">
                  <a:moveTo>
                    <a:pt x="1103375" y="1037843"/>
                  </a:moveTo>
                  <a:lnTo>
                    <a:pt x="1135380" y="1037843"/>
                  </a:lnTo>
                </a:path>
                <a:path w="7641590" h="2075814">
                  <a:moveTo>
                    <a:pt x="2106168" y="1037843"/>
                  </a:moveTo>
                  <a:lnTo>
                    <a:pt x="2679192" y="1037843"/>
                  </a:lnTo>
                </a:path>
                <a:path w="7641590" h="2075814">
                  <a:moveTo>
                    <a:pt x="2801111" y="1037843"/>
                  </a:moveTo>
                  <a:lnTo>
                    <a:pt x="2834639" y="1037843"/>
                  </a:lnTo>
                </a:path>
                <a:path w="7641590" h="2075814">
                  <a:moveTo>
                    <a:pt x="1257299" y="1037843"/>
                  </a:moveTo>
                  <a:lnTo>
                    <a:pt x="1830323" y="1037843"/>
                  </a:lnTo>
                </a:path>
                <a:path w="7641590" h="2075814">
                  <a:moveTo>
                    <a:pt x="1952244" y="1037843"/>
                  </a:moveTo>
                  <a:lnTo>
                    <a:pt x="1984247" y="1037843"/>
                  </a:lnTo>
                </a:path>
                <a:path w="7641590" h="2075814">
                  <a:moveTo>
                    <a:pt x="5501639" y="1037843"/>
                  </a:moveTo>
                  <a:lnTo>
                    <a:pt x="6076187" y="1037843"/>
                  </a:lnTo>
                </a:path>
                <a:path w="7641590" h="2075814">
                  <a:moveTo>
                    <a:pt x="6196583" y="1037843"/>
                  </a:moveTo>
                  <a:lnTo>
                    <a:pt x="6230111" y="1037843"/>
                  </a:lnTo>
                </a:path>
                <a:path w="7641590" h="2075814">
                  <a:moveTo>
                    <a:pt x="3803904" y="1037843"/>
                  </a:moveTo>
                  <a:lnTo>
                    <a:pt x="4378452" y="1037843"/>
                  </a:lnTo>
                </a:path>
                <a:path w="7641590" h="2075814">
                  <a:moveTo>
                    <a:pt x="4498848" y="1037843"/>
                  </a:moveTo>
                  <a:lnTo>
                    <a:pt x="4532376" y="1037843"/>
                  </a:lnTo>
                </a:path>
                <a:path w="7641590" h="2075814">
                  <a:moveTo>
                    <a:pt x="0" y="1037843"/>
                  </a:moveTo>
                  <a:lnTo>
                    <a:pt x="132587" y="1037843"/>
                  </a:lnTo>
                </a:path>
                <a:path w="7641590" h="2075814">
                  <a:moveTo>
                    <a:pt x="254507" y="1037843"/>
                  </a:moveTo>
                  <a:lnTo>
                    <a:pt x="286511" y="1037843"/>
                  </a:lnTo>
                </a:path>
                <a:path w="7641590" h="2075814">
                  <a:moveTo>
                    <a:pt x="408431" y="1037843"/>
                  </a:moveTo>
                  <a:lnTo>
                    <a:pt x="981456" y="1037843"/>
                  </a:lnTo>
                </a:path>
                <a:path w="7641590" h="2075814">
                  <a:moveTo>
                    <a:pt x="6350508" y="1037843"/>
                  </a:moveTo>
                  <a:lnTo>
                    <a:pt x="6925056" y="1037843"/>
                  </a:lnTo>
                </a:path>
                <a:path w="7641590" h="2075814">
                  <a:moveTo>
                    <a:pt x="7045452" y="1037843"/>
                  </a:moveTo>
                  <a:lnTo>
                    <a:pt x="7078980" y="1037843"/>
                  </a:lnTo>
                </a:path>
                <a:path w="7641590" h="2075814">
                  <a:moveTo>
                    <a:pt x="2955035" y="1037843"/>
                  </a:moveTo>
                  <a:lnTo>
                    <a:pt x="3529583" y="1037843"/>
                  </a:lnTo>
                </a:path>
                <a:path w="7641590" h="2075814">
                  <a:moveTo>
                    <a:pt x="3649979" y="1037843"/>
                  </a:moveTo>
                  <a:lnTo>
                    <a:pt x="3683507" y="1037843"/>
                  </a:lnTo>
                </a:path>
                <a:path w="7641590" h="2075814">
                  <a:moveTo>
                    <a:pt x="7199376" y="1037843"/>
                  </a:moveTo>
                  <a:lnTo>
                    <a:pt x="7641335" y="1037843"/>
                  </a:lnTo>
                </a:path>
                <a:path w="7641590" h="2075814">
                  <a:moveTo>
                    <a:pt x="4652772" y="1037843"/>
                  </a:moveTo>
                  <a:lnTo>
                    <a:pt x="5227319" y="1037843"/>
                  </a:lnTo>
                </a:path>
                <a:path w="7641590" h="2075814">
                  <a:moveTo>
                    <a:pt x="408431" y="518160"/>
                  </a:moveTo>
                  <a:lnTo>
                    <a:pt x="1135380" y="518160"/>
                  </a:lnTo>
                </a:path>
                <a:path w="7641590" h="2075814">
                  <a:moveTo>
                    <a:pt x="3803904" y="518160"/>
                  </a:moveTo>
                  <a:lnTo>
                    <a:pt x="4532376" y="518160"/>
                  </a:lnTo>
                </a:path>
                <a:path w="7641590" h="2075814">
                  <a:moveTo>
                    <a:pt x="1257299" y="518160"/>
                  </a:moveTo>
                  <a:lnTo>
                    <a:pt x="1984247" y="518160"/>
                  </a:lnTo>
                </a:path>
                <a:path w="7641590" h="2075814">
                  <a:moveTo>
                    <a:pt x="4652772" y="518160"/>
                  </a:moveTo>
                  <a:lnTo>
                    <a:pt x="5381243" y="518160"/>
                  </a:lnTo>
                </a:path>
                <a:path w="7641590" h="2075814">
                  <a:moveTo>
                    <a:pt x="6350508" y="518160"/>
                  </a:moveTo>
                  <a:lnTo>
                    <a:pt x="7078980" y="518160"/>
                  </a:lnTo>
                </a:path>
                <a:path w="7641590" h="2075814">
                  <a:moveTo>
                    <a:pt x="5501639" y="518160"/>
                  </a:moveTo>
                  <a:lnTo>
                    <a:pt x="6230111" y="518160"/>
                  </a:lnTo>
                </a:path>
                <a:path w="7641590" h="2075814">
                  <a:moveTo>
                    <a:pt x="2106168" y="518160"/>
                  </a:moveTo>
                  <a:lnTo>
                    <a:pt x="2834639" y="518160"/>
                  </a:lnTo>
                </a:path>
                <a:path w="7641590" h="2075814">
                  <a:moveTo>
                    <a:pt x="0" y="518160"/>
                  </a:moveTo>
                  <a:lnTo>
                    <a:pt x="286511" y="518160"/>
                  </a:lnTo>
                </a:path>
                <a:path w="7641590" h="2075814">
                  <a:moveTo>
                    <a:pt x="7199376" y="518160"/>
                  </a:moveTo>
                  <a:lnTo>
                    <a:pt x="7641335" y="518160"/>
                  </a:lnTo>
                </a:path>
                <a:path w="7641590" h="2075814">
                  <a:moveTo>
                    <a:pt x="2955035" y="518160"/>
                  </a:moveTo>
                  <a:lnTo>
                    <a:pt x="3683507" y="518160"/>
                  </a:lnTo>
                </a:path>
                <a:path w="7641590" h="2075814">
                  <a:moveTo>
                    <a:pt x="1257299" y="0"/>
                  </a:moveTo>
                  <a:lnTo>
                    <a:pt x="1984247" y="0"/>
                  </a:lnTo>
                </a:path>
                <a:path w="7641590" h="2075814">
                  <a:moveTo>
                    <a:pt x="3803904" y="0"/>
                  </a:moveTo>
                  <a:lnTo>
                    <a:pt x="4532376" y="0"/>
                  </a:lnTo>
                </a:path>
                <a:path w="7641590" h="2075814">
                  <a:moveTo>
                    <a:pt x="0" y="0"/>
                  </a:moveTo>
                  <a:lnTo>
                    <a:pt x="286511" y="0"/>
                  </a:lnTo>
                </a:path>
                <a:path w="7641590" h="2075814">
                  <a:moveTo>
                    <a:pt x="2955035" y="0"/>
                  </a:moveTo>
                  <a:lnTo>
                    <a:pt x="3683507" y="0"/>
                  </a:lnTo>
                </a:path>
                <a:path w="7641590" h="2075814">
                  <a:moveTo>
                    <a:pt x="6350508" y="0"/>
                  </a:moveTo>
                  <a:lnTo>
                    <a:pt x="7078980" y="0"/>
                  </a:lnTo>
                </a:path>
                <a:path w="7641590" h="2075814">
                  <a:moveTo>
                    <a:pt x="4652772" y="0"/>
                  </a:moveTo>
                  <a:lnTo>
                    <a:pt x="5381243" y="0"/>
                  </a:lnTo>
                </a:path>
                <a:path w="7641590" h="2075814">
                  <a:moveTo>
                    <a:pt x="2106168" y="0"/>
                  </a:moveTo>
                  <a:lnTo>
                    <a:pt x="2834639" y="0"/>
                  </a:lnTo>
                </a:path>
                <a:path w="7641590" h="2075814">
                  <a:moveTo>
                    <a:pt x="408431" y="0"/>
                  </a:moveTo>
                  <a:lnTo>
                    <a:pt x="1135380" y="0"/>
                  </a:lnTo>
                </a:path>
                <a:path w="7641590" h="2075814">
                  <a:moveTo>
                    <a:pt x="7199376" y="0"/>
                  </a:moveTo>
                  <a:lnTo>
                    <a:pt x="7641335" y="0"/>
                  </a:lnTo>
                </a:path>
                <a:path w="7641590" h="2075814">
                  <a:moveTo>
                    <a:pt x="5501639" y="0"/>
                  </a:moveTo>
                  <a:lnTo>
                    <a:pt x="6230111" y="0"/>
                  </a:lnTo>
                </a:path>
              </a:pathLst>
            </a:custGeom>
            <a:ln w="9525">
              <a:solidFill>
                <a:srgbClr val="DEDFDD"/>
              </a:solidFill>
            </a:ln>
          </p:spPr>
          <p:txBody>
            <a:bodyPr wrap="square" lIns="0" tIns="0" rIns="0" bIns="0" rtlCol="0"/>
            <a:lstStyle/>
            <a:p>
              <a:endParaRPr/>
            </a:p>
          </p:txBody>
        </p:sp>
        <p:sp>
          <p:nvSpPr>
            <p:cNvPr id="6" name="object 6"/>
            <p:cNvSpPr/>
            <p:nvPr/>
          </p:nvSpPr>
          <p:spPr>
            <a:xfrm>
              <a:off x="3041904" y="2551175"/>
              <a:ext cx="6913245" cy="1897380"/>
            </a:xfrm>
            <a:custGeom>
              <a:avLst/>
              <a:gdLst/>
              <a:ahLst/>
              <a:cxnLst/>
              <a:rect l="l" t="t" r="r" b="b"/>
              <a:pathLst>
                <a:path w="6913245" h="1897379">
                  <a:moveTo>
                    <a:pt x="121920" y="100584"/>
                  </a:moveTo>
                  <a:lnTo>
                    <a:pt x="0" y="100584"/>
                  </a:lnTo>
                  <a:lnTo>
                    <a:pt x="0" y="1897380"/>
                  </a:lnTo>
                  <a:lnTo>
                    <a:pt x="121920" y="1897380"/>
                  </a:lnTo>
                  <a:lnTo>
                    <a:pt x="121920" y="100584"/>
                  </a:lnTo>
                  <a:close/>
                </a:path>
                <a:path w="6913245" h="1897379">
                  <a:moveTo>
                    <a:pt x="970788" y="92964"/>
                  </a:moveTo>
                  <a:lnTo>
                    <a:pt x="848868" y="92964"/>
                  </a:lnTo>
                  <a:lnTo>
                    <a:pt x="848868" y="1897380"/>
                  </a:lnTo>
                  <a:lnTo>
                    <a:pt x="970788" y="1897380"/>
                  </a:lnTo>
                  <a:lnTo>
                    <a:pt x="970788" y="92964"/>
                  </a:lnTo>
                  <a:close/>
                </a:path>
                <a:path w="6913245" h="1897379">
                  <a:moveTo>
                    <a:pt x="1819656" y="103632"/>
                  </a:moveTo>
                  <a:lnTo>
                    <a:pt x="1697736" y="103632"/>
                  </a:lnTo>
                  <a:lnTo>
                    <a:pt x="1697736" y="1897380"/>
                  </a:lnTo>
                  <a:lnTo>
                    <a:pt x="1819656" y="1897380"/>
                  </a:lnTo>
                  <a:lnTo>
                    <a:pt x="1819656" y="103632"/>
                  </a:lnTo>
                  <a:close/>
                </a:path>
                <a:path w="6913245" h="1897379">
                  <a:moveTo>
                    <a:pt x="2668524" y="25908"/>
                  </a:moveTo>
                  <a:lnTo>
                    <a:pt x="2546604" y="25908"/>
                  </a:lnTo>
                  <a:lnTo>
                    <a:pt x="2546604" y="1897380"/>
                  </a:lnTo>
                  <a:lnTo>
                    <a:pt x="2668524" y="1897380"/>
                  </a:lnTo>
                  <a:lnTo>
                    <a:pt x="2668524" y="25908"/>
                  </a:lnTo>
                  <a:close/>
                </a:path>
                <a:path w="6913245" h="1897379">
                  <a:moveTo>
                    <a:pt x="3517392" y="0"/>
                  </a:moveTo>
                  <a:lnTo>
                    <a:pt x="3396996" y="0"/>
                  </a:lnTo>
                  <a:lnTo>
                    <a:pt x="3396996" y="1897380"/>
                  </a:lnTo>
                  <a:lnTo>
                    <a:pt x="3517392" y="1897380"/>
                  </a:lnTo>
                  <a:lnTo>
                    <a:pt x="3517392" y="0"/>
                  </a:lnTo>
                  <a:close/>
                </a:path>
                <a:path w="6913245" h="1897379">
                  <a:moveTo>
                    <a:pt x="4366260" y="62484"/>
                  </a:moveTo>
                  <a:lnTo>
                    <a:pt x="4245864" y="62484"/>
                  </a:lnTo>
                  <a:lnTo>
                    <a:pt x="4245864" y="1897380"/>
                  </a:lnTo>
                  <a:lnTo>
                    <a:pt x="4366260" y="1897380"/>
                  </a:lnTo>
                  <a:lnTo>
                    <a:pt x="4366260" y="62484"/>
                  </a:lnTo>
                  <a:close/>
                </a:path>
                <a:path w="6913245" h="1897379">
                  <a:moveTo>
                    <a:pt x="5215128" y="103632"/>
                  </a:moveTo>
                  <a:lnTo>
                    <a:pt x="5094732" y="103632"/>
                  </a:lnTo>
                  <a:lnTo>
                    <a:pt x="5094732" y="1897380"/>
                  </a:lnTo>
                  <a:lnTo>
                    <a:pt x="5215128" y="1897380"/>
                  </a:lnTo>
                  <a:lnTo>
                    <a:pt x="5215128" y="103632"/>
                  </a:lnTo>
                  <a:close/>
                </a:path>
                <a:path w="6913245" h="1897379">
                  <a:moveTo>
                    <a:pt x="6063996" y="96012"/>
                  </a:moveTo>
                  <a:lnTo>
                    <a:pt x="5943600" y="96012"/>
                  </a:lnTo>
                  <a:lnTo>
                    <a:pt x="5943600" y="1897380"/>
                  </a:lnTo>
                  <a:lnTo>
                    <a:pt x="6063996" y="1897380"/>
                  </a:lnTo>
                  <a:lnTo>
                    <a:pt x="6063996" y="96012"/>
                  </a:lnTo>
                  <a:close/>
                </a:path>
                <a:path w="6913245" h="1897379">
                  <a:moveTo>
                    <a:pt x="6912864" y="59436"/>
                  </a:moveTo>
                  <a:lnTo>
                    <a:pt x="6792468" y="59436"/>
                  </a:lnTo>
                  <a:lnTo>
                    <a:pt x="6792468" y="1897380"/>
                  </a:lnTo>
                  <a:lnTo>
                    <a:pt x="6912864" y="1897380"/>
                  </a:lnTo>
                  <a:lnTo>
                    <a:pt x="6912864" y="59436"/>
                  </a:lnTo>
                  <a:close/>
                </a:path>
              </a:pathLst>
            </a:custGeom>
            <a:solidFill>
              <a:srgbClr val="6A75B9"/>
            </a:solidFill>
          </p:spPr>
          <p:txBody>
            <a:bodyPr wrap="square" lIns="0" tIns="0" rIns="0" bIns="0" rtlCol="0"/>
            <a:lstStyle/>
            <a:p>
              <a:endParaRPr/>
            </a:p>
          </p:txBody>
        </p:sp>
        <p:sp>
          <p:nvSpPr>
            <p:cNvPr id="7" name="object 7"/>
            <p:cNvSpPr/>
            <p:nvPr/>
          </p:nvSpPr>
          <p:spPr>
            <a:xfrm>
              <a:off x="3195828" y="1510283"/>
              <a:ext cx="6913245" cy="2938780"/>
            </a:xfrm>
            <a:custGeom>
              <a:avLst/>
              <a:gdLst/>
              <a:ahLst/>
              <a:cxnLst/>
              <a:rect l="l" t="t" r="r" b="b"/>
              <a:pathLst>
                <a:path w="6913245" h="2938779">
                  <a:moveTo>
                    <a:pt x="121920" y="103632"/>
                  </a:moveTo>
                  <a:lnTo>
                    <a:pt x="0" y="103632"/>
                  </a:lnTo>
                  <a:lnTo>
                    <a:pt x="0" y="2938272"/>
                  </a:lnTo>
                  <a:lnTo>
                    <a:pt x="121920" y="2938272"/>
                  </a:lnTo>
                  <a:lnTo>
                    <a:pt x="121920" y="103632"/>
                  </a:lnTo>
                  <a:close/>
                </a:path>
                <a:path w="6913245" h="2938779">
                  <a:moveTo>
                    <a:pt x="970788" y="96012"/>
                  </a:moveTo>
                  <a:lnTo>
                    <a:pt x="848868" y="96012"/>
                  </a:lnTo>
                  <a:lnTo>
                    <a:pt x="848868" y="2938272"/>
                  </a:lnTo>
                  <a:lnTo>
                    <a:pt x="970788" y="2938272"/>
                  </a:lnTo>
                  <a:lnTo>
                    <a:pt x="970788" y="96012"/>
                  </a:lnTo>
                  <a:close/>
                </a:path>
                <a:path w="6913245" h="2938779">
                  <a:moveTo>
                    <a:pt x="1819656" y="99060"/>
                  </a:moveTo>
                  <a:lnTo>
                    <a:pt x="1697736" y="99060"/>
                  </a:lnTo>
                  <a:lnTo>
                    <a:pt x="1697736" y="2938272"/>
                  </a:lnTo>
                  <a:lnTo>
                    <a:pt x="1819656" y="2938272"/>
                  </a:lnTo>
                  <a:lnTo>
                    <a:pt x="1819656" y="99060"/>
                  </a:lnTo>
                  <a:close/>
                </a:path>
                <a:path w="6913245" h="2938779">
                  <a:moveTo>
                    <a:pt x="2668524" y="99060"/>
                  </a:moveTo>
                  <a:lnTo>
                    <a:pt x="2548128" y="99060"/>
                  </a:lnTo>
                  <a:lnTo>
                    <a:pt x="2548128" y="2938272"/>
                  </a:lnTo>
                  <a:lnTo>
                    <a:pt x="2668524" y="2938272"/>
                  </a:lnTo>
                  <a:lnTo>
                    <a:pt x="2668524" y="99060"/>
                  </a:lnTo>
                  <a:close/>
                </a:path>
                <a:path w="6913245" h="2938779">
                  <a:moveTo>
                    <a:pt x="3517392" y="0"/>
                  </a:moveTo>
                  <a:lnTo>
                    <a:pt x="3396996" y="0"/>
                  </a:lnTo>
                  <a:lnTo>
                    <a:pt x="3396996" y="2938272"/>
                  </a:lnTo>
                  <a:lnTo>
                    <a:pt x="3517392" y="2938272"/>
                  </a:lnTo>
                  <a:lnTo>
                    <a:pt x="3517392" y="0"/>
                  </a:lnTo>
                  <a:close/>
                </a:path>
                <a:path w="6913245" h="2938779">
                  <a:moveTo>
                    <a:pt x="4366260" y="99060"/>
                  </a:moveTo>
                  <a:lnTo>
                    <a:pt x="4245864" y="99060"/>
                  </a:lnTo>
                  <a:lnTo>
                    <a:pt x="4245864" y="2938272"/>
                  </a:lnTo>
                  <a:lnTo>
                    <a:pt x="4366260" y="2938272"/>
                  </a:lnTo>
                  <a:lnTo>
                    <a:pt x="4366260" y="99060"/>
                  </a:lnTo>
                  <a:close/>
                </a:path>
                <a:path w="6913245" h="2938779">
                  <a:moveTo>
                    <a:pt x="5215128" y="118872"/>
                  </a:moveTo>
                  <a:lnTo>
                    <a:pt x="5094732" y="118872"/>
                  </a:lnTo>
                  <a:lnTo>
                    <a:pt x="5094732" y="2938272"/>
                  </a:lnTo>
                  <a:lnTo>
                    <a:pt x="5215128" y="2938272"/>
                  </a:lnTo>
                  <a:lnTo>
                    <a:pt x="5215128" y="118872"/>
                  </a:lnTo>
                  <a:close/>
                </a:path>
                <a:path w="6913245" h="2938779">
                  <a:moveTo>
                    <a:pt x="6063996" y="106680"/>
                  </a:moveTo>
                  <a:lnTo>
                    <a:pt x="5943600" y="106680"/>
                  </a:lnTo>
                  <a:lnTo>
                    <a:pt x="5943600" y="2938272"/>
                  </a:lnTo>
                  <a:lnTo>
                    <a:pt x="6063996" y="2938272"/>
                  </a:lnTo>
                  <a:lnTo>
                    <a:pt x="6063996" y="106680"/>
                  </a:lnTo>
                  <a:close/>
                </a:path>
                <a:path w="6913245" h="2938779">
                  <a:moveTo>
                    <a:pt x="6912864" y="103632"/>
                  </a:moveTo>
                  <a:lnTo>
                    <a:pt x="6792468" y="103632"/>
                  </a:lnTo>
                  <a:lnTo>
                    <a:pt x="6792468" y="2938272"/>
                  </a:lnTo>
                  <a:lnTo>
                    <a:pt x="6912864" y="2938272"/>
                  </a:lnTo>
                  <a:lnTo>
                    <a:pt x="6912864" y="103632"/>
                  </a:lnTo>
                  <a:close/>
                </a:path>
              </a:pathLst>
            </a:custGeom>
            <a:solidFill>
              <a:srgbClr val="39427A"/>
            </a:solidFill>
          </p:spPr>
          <p:txBody>
            <a:bodyPr wrap="square" lIns="0" tIns="0" rIns="0" bIns="0" rtlCol="0"/>
            <a:lstStyle/>
            <a:p>
              <a:endParaRPr/>
            </a:p>
          </p:txBody>
        </p:sp>
        <p:sp>
          <p:nvSpPr>
            <p:cNvPr id="8" name="object 8"/>
            <p:cNvSpPr/>
            <p:nvPr/>
          </p:nvSpPr>
          <p:spPr>
            <a:xfrm>
              <a:off x="3349752" y="3470147"/>
              <a:ext cx="6914515" cy="978535"/>
            </a:xfrm>
            <a:custGeom>
              <a:avLst/>
              <a:gdLst/>
              <a:ahLst/>
              <a:cxnLst/>
              <a:rect l="l" t="t" r="r" b="b"/>
              <a:pathLst>
                <a:path w="6914515" h="978535">
                  <a:moveTo>
                    <a:pt x="121920" y="56388"/>
                  </a:moveTo>
                  <a:lnTo>
                    <a:pt x="0" y="56388"/>
                  </a:lnTo>
                  <a:lnTo>
                    <a:pt x="0" y="978408"/>
                  </a:lnTo>
                  <a:lnTo>
                    <a:pt x="121920" y="978408"/>
                  </a:lnTo>
                  <a:lnTo>
                    <a:pt x="121920" y="56388"/>
                  </a:lnTo>
                  <a:close/>
                </a:path>
                <a:path w="6914515" h="978535">
                  <a:moveTo>
                    <a:pt x="970788" y="74676"/>
                  </a:moveTo>
                  <a:lnTo>
                    <a:pt x="848868" y="74676"/>
                  </a:lnTo>
                  <a:lnTo>
                    <a:pt x="848868" y="978408"/>
                  </a:lnTo>
                  <a:lnTo>
                    <a:pt x="970788" y="978408"/>
                  </a:lnTo>
                  <a:lnTo>
                    <a:pt x="970788" y="74676"/>
                  </a:lnTo>
                  <a:close/>
                </a:path>
                <a:path w="6914515" h="978535">
                  <a:moveTo>
                    <a:pt x="1819656" y="45720"/>
                  </a:moveTo>
                  <a:lnTo>
                    <a:pt x="1699260" y="45720"/>
                  </a:lnTo>
                  <a:lnTo>
                    <a:pt x="1699260" y="978408"/>
                  </a:lnTo>
                  <a:lnTo>
                    <a:pt x="1819656" y="978408"/>
                  </a:lnTo>
                  <a:lnTo>
                    <a:pt x="1819656" y="45720"/>
                  </a:lnTo>
                  <a:close/>
                </a:path>
                <a:path w="6914515" h="978535">
                  <a:moveTo>
                    <a:pt x="2668524" y="0"/>
                  </a:moveTo>
                  <a:lnTo>
                    <a:pt x="2548128" y="0"/>
                  </a:lnTo>
                  <a:lnTo>
                    <a:pt x="2548128" y="978408"/>
                  </a:lnTo>
                  <a:lnTo>
                    <a:pt x="2668524" y="978408"/>
                  </a:lnTo>
                  <a:lnTo>
                    <a:pt x="2668524" y="0"/>
                  </a:lnTo>
                  <a:close/>
                </a:path>
                <a:path w="6914515" h="978535">
                  <a:moveTo>
                    <a:pt x="3517392" y="54864"/>
                  </a:moveTo>
                  <a:lnTo>
                    <a:pt x="3396996" y="54864"/>
                  </a:lnTo>
                  <a:lnTo>
                    <a:pt x="3396996" y="978408"/>
                  </a:lnTo>
                  <a:lnTo>
                    <a:pt x="3517392" y="978408"/>
                  </a:lnTo>
                  <a:lnTo>
                    <a:pt x="3517392" y="54864"/>
                  </a:lnTo>
                  <a:close/>
                </a:path>
                <a:path w="6914515" h="978535">
                  <a:moveTo>
                    <a:pt x="4366260" y="54864"/>
                  </a:moveTo>
                  <a:lnTo>
                    <a:pt x="4245864" y="54864"/>
                  </a:lnTo>
                  <a:lnTo>
                    <a:pt x="4245864" y="978408"/>
                  </a:lnTo>
                  <a:lnTo>
                    <a:pt x="4366260" y="978408"/>
                  </a:lnTo>
                  <a:lnTo>
                    <a:pt x="4366260" y="54864"/>
                  </a:lnTo>
                  <a:close/>
                </a:path>
                <a:path w="6914515" h="978535">
                  <a:moveTo>
                    <a:pt x="5215128" y="48768"/>
                  </a:moveTo>
                  <a:lnTo>
                    <a:pt x="5094732" y="48768"/>
                  </a:lnTo>
                  <a:lnTo>
                    <a:pt x="5094732" y="978408"/>
                  </a:lnTo>
                  <a:lnTo>
                    <a:pt x="5215128" y="978408"/>
                  </a:lnTo>
                  <a:lnTo>
                    <a:pt x="5215128" y="48768"/>
                  </a:lnTo>
                  <a:close/>
                </a:path>
                <a:path w="6914515" h="978535">
                  <a:moveTo>
                    <a:pt x="6063996" y="73152"/>
                  </a:moveTo>
                  <a:lnTo>
                    <a:pt x="5943600" y="73152"/>
                  </a:lnTo>
                  <a:lnTo>
                    <a:pt x="5943600" y="978408"/>
                  </a:lnTo>
                  <a:lnTo>
                    <a:pt x="6063996" y="978408"/>
                  </a:lnTo>
                  <a:lnTo>
                    <a:pt x="6063996" y="73152"/>
                  </a:lnTo>
                  <a:close/>
                </a:path>
                <a:path w="6914515" h="978535">
                  <a:moveTo>
                    <a:pt x="6914388" y="36576"/>
                  </a:moveTo>
                  <a:lnTo>
                    <a:pt x="6792468" y="36576"/>
                  </a:lnTo>
                  <a:lnTo>
                    <a:pt x="6792468" y="978408"/>
                  </a:lnTo>
                  <a:lnTo>
                    <a:pt x="6914388" y="978408"/>
                  </a:lnTo>
                  <a:lnTo>
                    <a:pt x="6914388" y="36576"/>
                  </a:lnTo>
                  <a:close/>
                </a:path>
              </a:pathLst>
            </a:custGeom>
            <a:solidFill>
              <a:srgbClr val="A38B0C"/>
            </a:solidFill>
          </p:spPr>
          <p:txBody>
            <a:bodyPr wrap="square" lIns="0" tIns="0" rIns="0" bIns="0" rtlCol="0"/>
            <a:lstStyle/>
            <a:p>
              <a:endParaRPr/>
            </a:p>
          </p:txBody>
        </p:sp>
        <p:sp>
          <p:nvSpPr>
            <p:cNvPr id="9" name="object 9"/>
            <p:cNvSpPr/>
            <p:nvPr/>
          </p:nvSpPr>
          <p:spPr>
            <a:xfrm>
              <a:off x="3503676" y="4253483"/>
              <a:ext cx="6914515" cy="195580"/>
            </a:xfrm>
            <a:custGeom>
              <a:avLst/>
              <a:gdLst/>
              <a:ahLst/>
              <a:cxnLst/>
              <a:rect l="l" t="t" r="r" b="b"/>
              <a:pathLst>
                <a:path w="6914515" h="195579">
                  <a:moveTo>
                    <a:pt x="121920" y="13716"/>
                  </a:moveTo>
                  <a:lnTo>
                    <a:pt x="0" y="13716"/>
                  </a:lnTo>
                  <a:lnTo>
                    <a:pt x="0" y="195072"/>
                  </a:lnTo>
                  <a:lnTo>
                    <a:pt x="121920" y="195072"/>
                  </a:lnTo>
                  <a:lnTo>
                    <a:pt x="121920" y="13716"/>
                  </a:lnTo>
                  <a:close/>
                </a:path>
                <a:path w="6914515" h="195579">
                  <a:moveTo>
                    <a:pt x="970788" y="6096"/>
                  </a:moveTo>
                  <a:lnTo>
                    <a:pt x="850392" y="6096"/>
                  </a:lnTo>
                  <a:lnTo>
                    <a:pt x="850392" y="195072"/>
                  </a:lnTo>
                  <a:lnTo>
                    <a:pt x="970788" y="195072"/>
                  </a:lnTo>
                  <a:lnTo>
                    <a:pt x="970788" y="6096"/>
                  </a:lnTo>
                  <a:close/>
                </a:path>
                <a:path w="6914515" h="195579">
                  <a:moveTo>
                    <a:pt x="1819656" y="7620"/>
                  </a:moveTo>
                  <a:lnTo>
                    <a:pt x="1699260" y="7620"/>
                  </a:lnTo>
                  <a:lnTo>
                    <a:pt x="1699260" y="195072"/>
                  </a:lnTo>
                  <a:lnTo>
                    <a:pt x="1819656" y="195072"/>
                  </a:lnTo>
                  <a:lnTo>
                    <a:pt x="1819656" y="7620"/>
                  </a:lnTo>
                  <a:close/>
                </a:path>
                <a:path w="6914515" h="195579">
                  <a:moveTo>
                    <a:pt x="2668524" y="15240"/>
                  </a:moveTo>
                  <a:lnTo>
                    <a:pt x="2548128" y="15240"/>
                  </a:lnTo>
                  <a:lnTo>
                    <a:pt x="2548128" y="195072"/>
                  </a:lnTo>
                  <a:lnTo>
                    <a:pt x="2668524" y="195072"/>
                  </a:lnTo>
                  <a:lnTo>
                    <a:pt x="2668524" y="15240"/>
                  </a:lnTo>
                  <a:close/>
                </a:path>
                <a:path w="6914515" h="195579">
                  <a:moveTo>
                    <a:pt x="3517392" y="13716"/>
                  </a:moveTo>
                  <a:lnTo>
                    <a:pt x="3396996" y="13716"/>
                  </a:lnTo>
                  <a:lnTo>
                    <a:pt x="3396996" y="195072"/>
                  </a:lnTo>
                  <a:lnTo>
                    <a:pt x="3517392" y="195072"/>
                  </a:lnTo>
                  <a:lnTo>
                    <a:pt x="3517392" y="13716"/>
                  </a:lnTo>
                  <a:close/>
                </a:path>
                <a:path w="6914515" h="195579">
                  <a:moveTo>
                    <a:pt x="4366260" y="15240"/>
                  </a:moveTo>
                  <a:lnTo>
                    <a:pt x="4245864" y="15240"/>
                  </a:lnTo>
                  <a:lnTo>
                    <a:pt x="4245864" y="195072"/>
                  </a:lnTo>
                  <a:lnTo>
                    <a:pt x="4366260" y="195072"/>
                  </a:lnTo>
                  <a:lnTo>
                    <a:pt x="4366260" y="15240"/>
                  </a:lnTo>
                  <a:close/>
                </a:path>
                <a:path w="6914515" h="195579">
                  <a:moveTo>
                    <a:pt x="5215128" y="0"/>
                  </a:moveTo>
                  <a:lnTo>
                    <a:pt x="5094732" y="0"/>
                  </a:lnTo>
                  <a:lnTo>
                    <a:pt x="5094732" y="195072"/>
                  </a:lnTo>
                  <a:lnTo>
                    <a:pt x="5215128" y="195072"/>
                  </a:lnTo>
                  <a:lnTo>
                    <a:pt x="5215128" y="0"/>
                  </a:lnTo>
                  <a:close/>
                </a:path>
                <a:path w="6914515" h="195579">
                  <a:moveTo>
                    <a:pt x="6065520" y="6096"/>
                  </a:moveTo>
                  <a:lnTo>
                    <a:pt x="5943600" y="6096"/>
                  </a:lnTo>
                  <a:lnTo>
                    <a:pt x="5943600" y="195072"/>
                  </a:lnTo>
                  <a:lnTo>
                    <a:pt x="6065520" y="195072"/>
                  </a:lnTo>
                  <a:lnTo>
                    <a:pt x="6065520" y="6096"/>
                  </a:lnTo>
                  <a:close/>
                </a:path>
                <a:path w="6914515" h="195579">
                  <a:moveTo>
                    <a:pt x="6914388" y="24384"/>
                  </a:moveTo>
                  <a:lnTo>
                    <a:pt x="6792468" y="24384"/>
                  </a:lnTo>
                  <a:lnTo>
                    <a:pt x="6792468" y="195072"/>
                  </a:lnTo>
                  <a:lnTo>
                    <a:pt x="6914388" y="195072"/>
                  </a:lnTo>
                  <a:lnTo>
                    <a:pt x="6914388" y="24384"/>
                  </a:lnTo>
                  <a:close/>
                </a:path>
              </a:pathLst>
            </a:custGeom>
            <a:solidFill>
              <a:srgbClr val="FF894B"/>
            </a:solidFill>
          </p:spPr>
          <p:txBody>
            <a:bodyPr wrap="square" lIns="0" tIns="0" rIns="0" bIns="0" rtlCol="0"/>
            <a:lstStyle/>
            <a:p>
              <a:endParaRPr/>
            </a:p>
          </p:txBody>
        </p:sp>
        <p:sp>
          <p:nvSpPr>
            <p:cNvPr id="10" name="object 10"/>
            <p:cNvSpPr/>
            <p:nvPr/>
          </p:nvSpPr>
          <p:spPr>
            <a:xfrm>
              <a:off x="2909316" y="4448555"/>
              <a:ext cx="7641590" cy="149860"/>
            </a:xfrm>
            <a:custGeom>
              <a:avLst/>
              <a:gdLst/>
              <a:ahLst/>
              <a:cxnLst/>
              <a:rect l="l" t="t" r="r" b="b"/>
              <a:pathLst>
                <a:path w="7641590" h="149860">
                  <a:moveTo>
                    <a:pt x="0" y="0"/>
                  </a:moveTo>
                  <a:lnTo>
                    <a:pt x="7641335" y="0"/>
                  </a:lnTo>
                </a:path>
                <a:path w="7641590" h="149860">
                  <a:moveTo>
                    <a:pt x="0" y="0"/>
                  </a:moveTo>
                  <a:lnTo>
                    <a:pt x="0" y="149352"/>
                  </a:lnTo>
                </a:path>
                <a:path w="7641590" h="149860">
                  <a:moveTo>
                    <a:pt x="848868" y="0"/>
                  </a:moveTo>
                  <a:lnTo>
                    <a:pt x="848868" y="149352"/>
                  </a:lnTo>
                </a:path>
                <a:path w="7641590" h="149860">
                  <a:moveTo>
                    <a:pt x="1697735" y="0"/>
                  </a:moveTo>
                  <a:lnTo>
                    <a:pt x="1697735" y="149352"/>
                  </a:lnTo>
                </a:path>
                <a:path w="7641590" h="149860">
                  <a:moveTo>
                    <a:pt x="2546604" y="0"/>
                  </a:moveTo>
                  <a:lnTo>
                    <a:pt x="2546604" y="149352"/>
                  </a:lnTo>
                </a:path>
                <a:path w="7641590" h="149860">
                  <a:moveTo>
                    <a:pt x="3395472" y="0"/>
                  </a:moveTo>
                  <a:lnTo>
                    <a:pt x="3395472" y="149352"/>
                  </a:lnTo>
                </a:path>
                <a:path w="7641590" h="149860">
                  <a:moveTo>
                    <a:pt x="4244339" y="0"/>
                  </a:moveTo>
                  <a:lnTo>
                    <a:pt x="4244339" y="149352"/>
                  </a:lnTo>
                </a:path>
                <a:path w="7641590" h="149860">
                  <a:moveTo>
                    <a:pt x="5094732" y="0"/>
                  </a:moveTo>
                  <a:lnTo>
                    <a:pt x="5094732" y="149352"/>
                  </a:lnTo>
                </a:path>
                <a:path w="7641590" h="149860">
                  <a:moveTo>
                    <a:pt x="5943600" y="0"/>
                  </a:moveTo>
                  <a:lnTo>
                    <a:pt x="5943600" y="149352"/>
                  </a:lnTo>
                </a:path>
                <a:path w="7641590" h="149860">
                  <a:moveTo>
                    <a:pt x="6792467" y="0"/>
                  </a:moveTo>
                  <a:lnTo>
                    <a:pt x="6792467" y="149352"/>
                  </a:lnTo>
                </a:path>
                <a:path w="7641590" h="149860">
                  <a:moveTo>
                    <a:pt x="7641335" y="0"/>
                  </a:moveTo>
                  <a:lnTo>
                    <a:pt x="7641335" y="149352"/>
                  </a:lnTo>
                </a:path>
              </a:pathLst>
            </a:custGeom>
            <a:ln w="9525">
              <a:solidFill>
                <a:srgbClr val="DEDFDD"/>
              </a:solidFill>
            </a:ln>
          </p:spPr>
          <p:txBody>
            <a:bodyPr wrap="square" lIns="0" tIns="0" rIns="0" bIns="0" rtlCol="0"/>
            <a:lstStyle/>
            <a:p>
              <a:endParaRPr/>
            </a:p>
          </p:txBody>
        </p:sp>
      </p:grpSp>
      <p:sp>
        <p:nvSpPr>
          <p:cNvPr id="11" name="object 11"/>
          <p:cNvSpPr/>
          <p:nvPr/>
        </p:nvSpPr>
        <p:spPr>
          <a:xfrm>
            <a:off x="2909316" y="1333500"/>
            <a:ext cx="7641590" cy="0"/>
          </a:xfrm>
          <a:custGeom>
            <a:avLst/>
            <a:gdLst/>
            <a:ahLst/>
            <a:cxnLst/>
            <a:rect l="l" t="t" r="r" b="b"/>
            <a:pathLst>
              <a:path w="7641590">
                <a:moveTo>
                  <a:pt x="0" y="0"/>
                </a:moveTo>
                <a:lnTo>
                  <a:pt x="7641335" y="0"/>
                </a:lnTo>
              </a:path>
            </a:pathLst>
          </a:custGeom>
          <a:ln w="9525">
            <a:solidFill>
              <a:srgbClr val="DEDFDD"/>
            </a:solidFill>
          </a:ln>
        </p:spPr>
        <p:txBody>
          <a:bodyPr wrap="square" lIns="0" tIns="0" rIns="0" bIns="0" rtlCol="0"/>
          <a:lstStyle/>
          <a:p>
            <a:endParaRPr/>
          </a:p>
        </p:txBody>
      </p:sp>
      <p:sp>
        <p:nvSpPr>
          <p:cNvPr id="12" name="object 12"/>
          <p:cNvSpPr txBox="1"/>
          <p:nvPr/>
        </p:nvSpPr>
        <p:spPr>
          <a:xfrm>
            <a:off x="3187954" y="4440428"/>
            <a:ext cx="2940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H29</a:t>
            </a:r>
            <a:endParaRPr sz="900">
              <a:latin typeface="BIZ UDPGothic"/>
              <a:cs typeface="BIZ UDPGothic"/>
            </a:endParaRPr>
          </a:p>
        </p:txBody>
      </p:sp>
      <p:sp>
        <p:nvSpPr>
          <p:cNvPr id="13" name="object 13"/>
          <p:cNvSpPr txBox="1"/>
          <p:nvPr/>
        </p:nvSpPr>
        <p:spPr>
          <a:xfrm>
            <a:off x="4037203" y="4440428"/>
            <a:ext cx="2940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H30</a:t>
            </a:r>
            <a:endParaRPr sz="900">
              <a:latin typeface="BIZ UDPGothic"/>
              <a:cs typeface="BIZ UDPGothic"/>
            </a:endParaRPr>
          </a:p>
        </p:txBody>
      </p:sp>
      <p:sp>
        <p:nvSpPr>
          <p:cNvPr id="14" name="object 14"/>
          <p:cNvSpPr txBox="1"/>
          <p:nvPr/>
        </p:nvSpPr>
        <p:spPr>
          <a:xfrm>
            <a:off x="4893690" y="4440428"/>
            <a:ext cx="27876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H31</a:t>
            </a:r>
            <a:endParaRPr sz="900">
              <a:latin typeface="BIZ UDPGothic"/>
              <a:cs typeface="BIZ UDPGothic"/>
            </a:endParaRPr>
          </a:p>
        </p:txBody>
      </p:sp>
      <p:sp>
        <p:nvSpPr>
          <p:cNvPr id="15" name="object 15"/>
          <p:cNvSpPr txBox="1"/>
          <p:nvPr/>
        </p:nvSpPr>
        <p:spPr>
          <a:xfrm>
            <a:off x="5782183"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R2</a:t>
            </a:r>
            <a:endParaRPr sz="900">
              <a:latin typeface="BIZ UDPGothic"/>
              <a:cs typeface="BIZ UDPGothic"/>
            </a:endParaRPr>
          </a:p>
        </p:txBody>
      </p:sp>
      <p:sp>
        <p:nvSpPr>
          <p:cNvPr id="16" name="object 16"/>
          <p:cNvSpPr txBox="1"/>
          <p:nvPr/>
        </p:nvSpPr>
        <p:spPr>
          <a:xfrm>
            <a:off x="6631305"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R3</a:t>
            </a:r>
            <a:endParaRPr sz="900">
              <a:latin typeface="BIZ UDPGothic"/>
              <a:cs typeface="BIZ UDPGothic"/>
            </a:endParaRPr>
          </a:p>
        </p:txBody>
      </p:sp>
      <p:sp>
        <p:nvSpPr>
          <p:cNvPr id="17" name="object 17"/>
          <p:cNvSpPr txBox="1"/>
          <p:nvPr/>
        </p:nvSpPr>
        <p:spPr>
          <a:xfrm>
            <a:off x="7480172"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R4</a:t>
            </a:r>
            <a:endParaRPr sz="900">
              <a:latin typeface="BIZ UDPGothic"/>
              <a:cs typeface="BIZ UDPGothic"/>
            </a:endParaRPr>
          </a:p>
        </p:txBody>
      </p:sp>
      <p:sp>
        <p:nvSpPr>
          <p:cNvPr id="18" name="object 18"/>
          <p:cNvSpPr txBox="1"/>
          <p:nvPr/>
        </p:nvSpPr>
        <p:spPr>
          <a:xfrm>
            <a:off x="8329421"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R5</a:t>
            </a:r>
            <a:endParaRPr sz="900">
              <a:latin typeface="BIZ UDPGothic"/>
              <a:cs typeface="BIZ UDPGothic"/>
            </a:endParaRPr>
          </a:p>
        </p:txBody>
      </p:sp>
      <p:sp>
        <p:nvSpPr>
          <p:cNvPr id="19" name="object 19"/>
          <p:cNvSpPr txBox="1"/>
          <p:nvPr/>
        </p:nvSpPr>
        <p:spPr>
          <a:xfrm>
            <a:off x="9178543"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R6</a:t>
            </a:r>
            <a:endParaRPr sz="900">
              <a:latin typeface="BIZ UDPGothic"/>
              <a:cs typeface="BIZ UDPGothic"/>
            </a:endParaRPr>
          </a:p>
        </p:txBody>
      </p:sp>
      <p:sp>
        <p:nvSpPr>
          <p:cNvPr id="20" name="object 20"/>
          <p:cNvSpPr txBox="1"/>
          <p:nvPr/>
        </p:nvSpPr>
        <p:spPr>
          <a:xfrm>
            <a:off x="10027666" y="44404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R7</a:t>
            </a:r>
            <a:endParaRPr sz="900">
              <a:latin typeface="BIZ UDPGothic"/>
              <a:cs typeface="BIZ UDPGothic"/>
            </a:endParaRPr>
          </a:p>
        </p:txBody>
      </p:sp>
      <p:grpSp>
        <p:nvGrpSpPr>
          <p:cNvPr id="21" name="object 21"/>
          <p:cNvGrpSpPr/>
          <p:nvPr/>
        </p:nvGrpSpPr>
        <p:grpSpPr>
          <a:xfrm>
            <a:off x="1601533" y="4593145"/>
            <a:ext cx="8954135" cy="200025"/>
            <a:chOff x="1601533" y="4593145"/>
            <a:chExt cx="8954135" cy="200025"/>
          </a:xfrm>
        </p:grpSpPr>
        <p:sp>
          <p:nvSpPr>
            <p:cNvPr id="22" name="object 22"/>
            <p:cNvSpPr/>
            <p:nvPr/>
          </p:nvSpPr>
          <p:spPr>
            <a:xfrm>
              <a:off x="1606296" y="4597908"/>
              <a:ext cx="8944610" cy="190500"/>
            </a:xfrm>
            <a:custGeom>
              <a:avLst/>
              <a:gdLst/>
              <a:ahLst/>
              <a:cxnLst/>
              <a:rect l="l" t="t" r="r" b="b"/>
              <a:pathLst>
                <a:path w="8944610" h="190500">
                  <a:moveTo>
                    <a:pt x="0" y="0"/>
                  </a:moveTo>
                  <a:lnTo>
                    <a:pt x="8944356" y="0"/>
                  </a:lnTo>
                </a:path>
                <a:path w="8944610" h="190500">
                  <a:moveTo>
                    <a:pt x="0" y="0"/>
                  </a:moveTo>
                  <a:lnTo>
                    <a:pt x="0" y="190500"/>
                  </a:lnTo>
                </a:path>
                <a:path w="8944610" h="190500">
                  <a:moveTo>
                    <a:pt x="1303020" y="0"/>
                  </a:moveTo>
                  <a:lnTo>
                    <a:pt x="1303020" y="190500"/>
                  </a:lnTo>
                </a:path>
                <a:path w="8944610" h="190500">
                  <a:moveTo>
                    <a:pt x="1303020" y="0"/>
                  </a:moveTo>
                  <a:lnTo>
                    <a:pt x="1303020" y="190500"/>
                  </a:lnTo>
                </a:path>
                <a:path w="8944610" h="190500">
                  <a:moveTo>
                    <a:pt x="2151888" y="0"/>
                  </a:moveTo>
                  <a:lnTo>
                    <a:pt x="2151888" y="190500"/>
                  </a:lnTo>
                </a:path>
                <a:path w="8944610" h="190500">
                  <a:moveTo>
                    <a:pt x="2151888" y="0"/>
                  </a:moveTo>
                  <a:lnTo>
                    <a:pt x="2151888" y="190500"/>
                  </a:lnTo>
                </a:path>
                <a:path w="8944610" h="190500">
                  <a:moveTo>
                    <a:pt x="3000755" y="0"/>
                  </a:moveTo>
                  <a:lnTo>
                    <a:pt x="3000755" y="190500"/>
                  </a:lnTo>
                </a:path>
                <a:path w="8944610" h="190500">
                  <a:moveTo>
                    <a:pt x="3000755" y="0"/>
                  </a:moveTo>
                  <a:lnTo>
                    <a:pt x="3000755" y="190500"/>
                  </a:lnTo>
                </a:path>
                <a:path w="8944610" h="190500">
                  <a:moveTo>
                    <a:pt x="3849624" y="0"/>
                  </a:moveTo>
                  <a:lnTo>
                    <a:pt x="3849624" y="190500"/>
                  </a:lnTo>
                </a:path>
                <a:path w="8944610" h="190500">
                  <a:moveTo>
                    <a:pt x="3849624" y="0"/>
                  </a:moveTo>
                  <a:lnTo>
                    <a:pt x="3849624" y="190500"/>
                  </a:lnTo>
                </a:path>
                <a:path w="8944610" h="190500">
                  <a:moveTo>
                    <a:pt x="4698492" y="0"/>
                  </a:moveTo>
                  <a:lnTo>
                    <a:pt x="4698492" y="190500"/>
                  </a:lnTo>
                </a:path>
                <a:path w="8944610" h="190500">
                  <a:moveTo>
                    <a:pt x="4698492" y="0"/>
                  </a:moveTo>
                  <a:lnTo>
                    <a:pt x="4698492" y="190500"/>
                  </a:lnTo>
                </a:path>
                <a:path w="8944610" h="190500">
                  <a:moveTo>
                    <a:pt x="5547359" y="0"/>
                  </a:moveTo>
                  <a:lnTo>
                    <a:pt x="5547359" y="190500"/>
                  </a:lnTo>
                </a:path>
                <a:path w="8944610" h="190500">
                  <a:moveTo>
                    <a:pt x="5547359" y="0"/>
                  </a:moveTo>
                  <a:lnTo>
                    <a:pt x="5547359" y="190500"/>
                  </a:lnTo>
                </a:path>
                <a:path w="8944610" h="190500">
                  <a:moveTo>
                    <a:pt x="6397752" y="0"/>
                  </a:moveTo>
                  <a:lnTo>
                    <a:pt x="6397752" y="190500"/>
                  </a:lnTo>
                </a:path>
                <a:path w="8944610" h="190500">
                  <a:moveTo>
                    <a:pt x="6397752" y="0"/>
                  </a:moveTo>
                  <a:lnTo>
                    <a:pt x="6397752" y="190500"/>
                  </a:lnTo>
                </a:path>
                <a:path w="8944610" h="190500">
                  <a:moveTo>
                    <a:pt x="7246620" y="0"/>
                  </a:moveTo>
                  <a:lnTo>
                    <a:pt x="7246620" y="190500"/>
                  </a:lnTo>
                </a:path>
                <a:path w="8944610" h="190500">
                  <a:moveTo>
                    <a:pt x="7246620" y="0"/>
                  </a:moveTo>
                  <a:lnTo>
                    <a:pt x="7246620" y="190500"/>
                  </a:lnTo>
                </a:path>
                <a:path w="8944610" h="190500">
                  <a:moveTo>
                    <a:pt x="8095487" y="0"/>
                  </a:moveTo>
                  <a:lnTo>
                    <a:pt x="8095487" y="190500"/>
                  </a:lnTo>
                </a:path>
                <a:path w="8944610" h="190500">
                  <a:moveTo>
                    <a:pt x="8095487" y="0"/>
                  </a:moveTo>
                  <a:lnTo>
                    <a:pt x="8095487" y="190500"/>
                  </a:lnTo>
                </a:path>
                <a:path w="8944610" h="190500">
                  <a:moveTo>
                    <a:pt x="8944356" y="0"/>
                  </a:moveTo>
                  <a:lnTo>
                    <a:pt x="8944356" y="190500"/>
                  </a:lnTo>
                </a:path>
                <a:path w="8944610" h="190500">
                  <a:moveTo>
                    <a:pt x="8944356" y="0"/>
                  </a:moveTo>
                  <a:lnTo>
                    <a:pt x="8944356" y="190500"/>
                  </a:lnTo>
                </a:path>
              </a:pathLst>
            </a:custGeom>
            <a:ln w="9525">
              <a:solidFill>
                <a:srgbClr val="DEDFDD"/>
              </a:solidFill>
            </a:ln>
          </p:spPr>
          <p:txBody>
            <a:bodyPr wrap="square" lIns="0" tIns="0" rIns="0" bIns="0" rtlCol="0"/>
            <a:lstStyle/>
            <a:p>
              <a:endParaRPr/>
            </a:p>
          </p:txBody>
        </p:sp>
        <p:sp>
          <p:nvSpPr>
            <p:cNvPr id="23" name="object 23"/>
            <p:cNvSpPr/>
            <p:nvPr/>
          </p:nvSpPr>
          <p:spPr>
            <a:xfrm>
              <a:off x="1645920" y="4646676"/>
              <a:ext cx="243840" cy="52069"/>
            </a:xfrm>
            <a:custGeom>
              <a:avLst/>
              <a:gdLst/>
              <a:ahLst/>
              <a:cxnLst/>
              <a:rect l="l" t="t" r="r" b="b"/>
              <a:pathLst>
                <a:path w="243839" h="52070">
                  <a:moveTo>
                    <a:pt x="243839" y="0"/>
                  </a:moveTo>
                  <a:lnTo>
                    <a:pt x="0" y="0"/>
                  </a:lnTo>
                  <a:lnTo>
                    <a:pt x="0" y="51816"/>
                  </a:lnTo>
                  <a:lnTo>
                    <a:pt x="243839" y="51816"/>
                  </a:lnTo>
                  <a:lnTo>
                    <a:pt x="243839" y="0"/>
                  </a:lnTo>
                  <a:close/>
                </a:path>
              </a:pathLst>
            </a:custGeom>
            <a:solidFill>
              <a:srgbClr val="6A75B9"/>
            </a:solidFill>
          </p:spPr>
          <p:txBody>
            <a:bodyPr wrap="square" lIns="0" tIns="0" rIns="0" bIns="0" rtlCol="0"/>
            <a:lstStyle/>
            <a:p>
              <a:endParaRPr/>
            </a:p>
          </p:txBody>
        </p:sp>
      </p:grpSp>
      <p:sp>
        <p:nvSpPr>
          <p:cNvPr id="24" name="object 24"/>
          <p:cNvSpPr txBox="1"/>
          <p:nvPr/>
        </p:nvSpPr>
        <p:spPr>
          <a:xfrm>
            <a:off x="1903602" y="4607179"/>
            <a:ext cx="9702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DC1新規採用者数</a:t>
            </a:r>
            <a:endParaRPr sz="900">
              <a:latin typeface="BIZ UDPGothic"/>
              <a:cs typeface="BIZ UDPGothic"/>
            </a:endParaRPr>
          </a:p>
        </p:txBody>
      </p:sp>
      <p:sp>
        <p:nvSpPr>
          <p:cNvPr id="25" name="object 25"/>
          <p:cNvSpPr txBox="1"/>
          <p:nvPr/>
        </p:nvSpPr>
        <p:spPr>
          <a:xfrm>
            <a:off x="3191382" y="461048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692</a:t>
            </a:r>
            <a:endParaRPr sz="900">
              <a:latin typeface="BIZ UDPGothic"/>
              <a:cs typeface="BIZ UDPGothic"/>
            </a:endParaRPr>
          </a:p>
        </p:txBody>
      </p:sp>
      <p:sp>
        <p:nvSpPr>
          <p:cNvPr id="26" name="object 26"/>
          <p:cNvSpPr txBox="1"/>
          <p:nvPr/>
        </p:nvSpPr>
        <p:spPr>
          <a:xfrm>
            <a:off x="4040504" y="461048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695</a:t>
            </a:r>
            <a:endParaRPr sz="900">
              <a:latin typeface="BIZ UDPGothic"/>
              <a:cs typeface="BIZ UDPGothic"/>
            </a:endParaRPr>
          </a:p>
        </p:txBody>
      </p:sp>
      <p:sp>
        <p:nvSpPr>
          <p:cNvPr id="27" name="object 27"/>
          <p:cNvSpPr txBox="1"/>
          <p:nvPr/>
        </p:nvSpPr>
        <p:spPr>
          <a:xfrm>
            <a:off x="4896992" y="4610480"/>
            <a:ext cx="27114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691</a:t>
            </a:r>
            <a:endParaRPr sz="900">
              <a:latin typeface="BIZ UDPGothic"/>
              <a:cs typeface="BIZ UDPGothic"/>
            </a:endParaRPr>
          </a:p>
        </p:txBody>
      </p:sp>
      <p:sp>
        <p:nvSpPr>
          <p:cNvPr id="28" name="object 28"/>
          <p:cNvSpPr txBox="1"/>
          <p:nvPr/>
        </p:nvSpPr>
        <p:spPr>
          <a:xfrm>
            <a:off x="5746241" y="4610480"/>
            <a:ext cx="27114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721</a:t>
            </a:r>
            <a:endParaRPr sz="900">
              <a:latin typeface="BIZ UDPGothic"/>
              <a:cs typeface="BIZ UDPGothic"/>
            </a:endParaRPr>
          </a:p>
        </p:txBody>
      </p:sp>
      <p:sp>
        <p:nvSpPr>
          <p:cNvPr id="29" name="object 29"/>
          <p:cNvSpPr txBox="1"/>
          <p:nvPr/>
        </p:nvSpPr>
        <p:spPr>
          <a:xfrm>
            <a:off x="6595364" y="4610480"/>
            <a:ext cx="27114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731</a:t>
            </a:r>
            <a:endParaRPr sz="900">
              <a:latin typeface="BIZ UDPGothic"/>
              <a:cs typeface="BIZ UDPGothic"/>
            </a:endParaRPr>
          </a:p>
        </p:txBody>
      </p:sp>
      <p:sp>
        <p:nvSpPr>
          <p:cNvPr id="30" name="object 30"/>
          <p:cNvSpPr txBox="1"/>
          <p:nvPr/>
        </p:nvSpPr>
        <p:spPr>
          <a:xfrm>
            <a:off x="7436866" y="461048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707</a:t>
            </a:r>
            <a:endParaRPr sz="900">
              <a:latin typeface="BIZ UDPGothic"/>
              <a:cs typeface="BIZ UDPGothic"/>
            </a:endParaRPr>
          </a:p>
        </p:txBody>
      </p:sp>
      <p:sp>
        <p:nvSpPr>
          <p:cNvPr id="31" name="object 31"/>
          <p:cNvSpPr txBox="1"/>
          <p:nvPr/>
        </p:nvSpPr>
        <p:spPr>
          <a:xfrm>
            <a:off x="8293354" y="4610480"/>
            <a:ext cx="27114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691</a:t>
            </a:r>
            <a:endParaRPr sz="900">
              <a:latin typeface="BIZ UDPGothic"/>
              <a:cs typeface="BIZ UDPGothic"/>
            </a:endParaRPr>
          </a:p>
        </p:txBody>
      </p:sp>
      <p:sp>
        <p:nvSpPr>
          <p:cNvPr id="32" name="object 32"/>
          <p:cNvSpPr txBox="1"/>
          <p:nvPr/>
        </p:nvSpPr>
        <p:spPr>
          <a:xfrm>
            <a:off x="9134982" y="461048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694</a:t>
            </a:r>
            <a:endParaRPr sz="900">
              <a:latin typeface="BIZ UDPGothic"/>
              <a:cs typeface="BIZ UDPGothic"/>
            </a:endParaRPr>
          </a:p>
        </p:txBody>
      </p:sp>
      <p:sp>
        <p:nvSpPr>
          <p:cNvPr id="33" name="object 33"/>
          <p:cNvSpPr txBox="1"/>
          <p:nvPr/>
        </p:nvSpPr>
        <p:spPr>
          <a:xfrm>
            <a:off x="9984105" y="461048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708</a:t>
            </a:r>
            <a:endParaRPr sz="900">
              <a:latin typeface="BIZ UDPGothic"/>
              <a:cs typeface="BIZ UDPGothic"/>
            </a:endParaRPr>
          </a:p>
        </p:txBody>
      </p:sp>
      <p:grpSp>
        <p:nvGrpSpPr>
          <p:cNvPr id="34" name="object 34"/>
          <p:cNvGrpSpPr/>
          <p:nvPr/>
        </p:nvGrpSpPr>
        <p:grpSpPr>
          <a:xfrm>
            <a:off x="1601533" y="4783645"/>
            <a:ext cx="8954135" cy="201930"/>
            <a:chOff x="1601533" y="4783645"/>
            <a:chExt cx="8954135" cy="201930"/>
          </a:xfrm>
        </p:grpSpPr>
        <p:sp>
          <p:nvSpPr>
            <p:cNvPr id="35" name="object 35"/>
            <p:cNvSpPr/>
            <p:nvPr/>
          </p:nvSpPr>
          <p:spPr>
            <a:xfrm>
              <a:off x="1606296" y="4788408"/>
              <a:ext cx="8944610" cy="192405"/>
            </a:xfrm>
            <a:custGeom>
              <a:avLst/>
              <a:gdLst/>
              <a:ahLst/>
              <a:cxnLst/>
              <a:rect l="l" t="t" r="r" b="b"/>
              <a:pathLst>
                <a:path w="8944610" h="192404">
                  <a:moveTo>
                    <a:pt x="0" y="0"/>
                  </a:moveTo>
                  <a:lnTo>
                    <a:pt x="8944356" y="0"/>
                  </a:lnTo>
                </a:path>
                <a:path w="8944610" h="192404">
                  <a:moveTo>
                    <a:pt x="0" y="0"/>
                  </a:moveTo>
                  <a:lnTo>
                    <a:pt x="0" y="192024"/>
                  </a:lnTo>
                </a:path>
                <a:path w="8944610" h="192404">
                  <a:moveTo>
                    <a:pt x="1303020" y="0"/>
                  </a:moveTo>
                  <a:lnTo>
                    <a:pt x="1303020" y="192024"/>
                  </a:lnTo>
                </a:path>
                <a:path w="8944610" h="192404">
                  <a:moveTo>
                    <a:pt x="1303020" y="0"/>
                  </a:moveTo>
                  <a:lnTo>
                    <a:pt x="1303020" y="192024"/>
                  </a:lnTo>
                </a:path>
                <a:path w="8944610" h="192404">
                  <a:moveTo>
                    <a:pt x="2151888" y="0"/>
                  </a:moveTo>
                  <a:lnTo>
                    <a:pt x="2151888" y="192024"/>
                  </a:lnTo>
                </a:path>
                <a:path w="8944610" h="192404">
                  <a:moveTo>
                    <a:pt x="2151888" y="0"/>
                  </a:moveTo>
                  <a:lnTo>
                    <a:pt x="2151888" y="192024"/>
                  </a:lnTo>
                </a:path>
                <a:path w="8944610" h="192404">
                  <a:moveTo>
                    <a:pt x="3000755" y="0"/>
                  </a:moveTo>
                  <a:lnTo>
                    <a:pt x="3000755" y="192024"/>
                  </a:lnTo>
                </a:path>
                <a:path w="8944610" h="192404">
                  <a:moveTo>
                    <a:pt x="3000755" y="0"/>
                  </a:moveTo>
                  <a:lnTo>
                    <a:pt x="3000755" y="192024"/>
                  </a:lnTo>
                </a:path>
                <a:path w="8944610" h="192404">
                  <a:moveTo>
                    <a:pt x="3849624" y="0"/>
                  </a:moveTo>
                  <a:lnTo>
                    <a:pt x="3849624" y="192024"/>
                  </a:lnTo>
                </a:path>
                <a:path w="8944610" h="192404">
                  <a:moveTo>
                    <a:pt x="3849624" y="0"/>
                  </a:moveTo>
                  <a:lnTo>
                    <a:pt x="3849624" y="192024"/>
                  </a:lnTo>
                </a:path>
                <a:path w="8944610" h="192404">
                  <a:moveTo>
                    <a:pt x="4698492" y="0"/>
                  </a:moveTo>
                  <a:lnTo>
                    <a:pt x="4698492" y="192024"/>
                  </a:lnTo>
                </a:path>
                <a:path w="8944610" h="192404">
                  <a:moveTo>
                    <a:pt x="4698492" y="0"/>
                  </a:moveTo>
                  <a:lnTo>
                    <a:pt x="4698492" y="192024"/>
                  </a:lnTo>
                </a:path>
                <a:path w="8944610" h="192404">
                  <a:moveTo>
                    <a:pt x="5547359" y="0"/>
                  </a:moveTo>
                  <a:lnTo>
                    <a:pt x="5547359" y="192024"/>
                  </a:lnTo>
                </a:path>
                <a:path w="8944610" h="192404">
                  <a:moveTo>
                    <a:pt x="5547359" y="0"/>
                  </a:moveTo>
                  <a:lnTo>
                    <a:pt x="5547359" y="192024"/>
                  </a:lnTo>
                </a:path>
                <a:path w="8944610" h="192404">
                  <a:moveTo>
                    <a:pt x="6397752" y="0"/>
                  </a:moveTo>
                  <a:lnTo>
                    <a:pt x="6397752" y="192024"/>
                  </a:lnTo>
                </a:path>
                <a:path w="8944610" h="192404">
                  <a:moveTo>
                    <a:pt x="6397752" y="0"/>
                  </a:moveTo>
                  <a:lnTo>
                    <a:pt x="6397752" y="192024"/>
                  </a:lnTo>
                </a:path>
                <a:path w="8944610" h="192404">
                  <a:moveTo>
                    <a:pt x="7246620" y="0"/>
                  </a:moveTo>
                  <a:lnTo>
                    <a:pt x="7246620" y="192024"/>
                  </a:lnTo>
                </a:path>
                <a:path w="8944610" h="192404">
                  <a:moveTo>
                    <a:pt x="7246620" y="0"/>
                  </a:moveTo>
                  <a:lnTo>
                    <a:pt x="7246620" y="192024"/>
                  </a:lnTo>
                </a:path>
                <a:path w="8944610" h="192404">
                  <a:moveTo>
                    <a:pt x="8095487" y="0"/>
                  </a:moveTo>
                  <a:lnTo>
                    <a:pt x="8095487" y="192024"/>
                  </a:lnTo>
                </a:path>
                <a:path w="8944610" h="192404">
                  <a:moveTo>
                    <a:pt x="8095487" y="0"/>
                  </a:moveTo>
                  <a:lnTo>
                    <a:pt x="8095487" y="192024"/>
                  </a:lnTo>
                </a:path>
                <a:path w="8944610" h="192404">
                  <a:moveTo>
                    <a:pt x="8944356" y="0"/>
                  </a:moveTo>
                  <a:lnTo>
                    <a:pt x="8944356" y="192024"/>
                  </a:lnTo>
                </a:path>
                <a:path w="8944610" h="192404">
                  <a:moveTo>
                    <a:pt x="8944356" y="0"/>
                  </a:moveTo>
                  <a:lnTo>
                    <a:pt x="8944356" y="192024"/>
                  </a:lnTo>
                </a:path>
              </a:pathLst>
            </a:custGeom>
            <a:ln w="9525">
              <a:solidFill>
                <a:srgbClr val="DEDFDD"/>
              </a:solidFill>
            </a:ln>
          </p:spPr>
          <p:txBody>
            <a:bodyPr wrap="square" lIns="0" tIns="0" rIns="0" bIns="0" rtlCol="0"/>
            <a:lstStyle/>
            <a:p>
              <a:endParaRPr/>
            </a:p>
          </p:txBody>
        </p:sp>
        <p:sp>
          <p:nvSpPr>
            <p:cNvPr id="36" name="object 36"/>
            <p:cNvSpPr/>
            <p:nvPr/>
          </p:nvSpPr>
          <p:spPr>
            <a:xfrm>
              <a:off x="1645920" y="4838700"/>
              <a:ext cx="243840" cy="52069"/>
            </a:xfrm>
            <a:custGeom>
              <a:avLst/>
              <a:gdLst/>
              <a:ahLst/>
              <a:cxnLst/>
              <a:rect l="l" t="t" r="r" b="b"/>
              <a:pathLst>
                <a:path w="243839" h="52070">
                  <a:moveTo>
                    <a:pt x="243839" y="0"/>
                  </a:moveTo>
                  <a:lnTo>
                    <a:pt x="0" y="0"/>
                  </a:lnTo>
                  <a:lnTo>
                    <a:pt x="0" y="51816"/>
                  </a:lnTo>
                  <a:lnTo>
                    <a:pt x="243839" y="51816"/>
                  </a:lnTo>
                  <a:lnTo>
                    <a:pt x="243839" y="0"/>
                  </a:lnTo>
                  <a:close/>
                </a:path>
              </a:pathLst>
            </a:custGeom>
            <a:solidFill>
              <a:srgbClr val="39427A"/>
            </a:solidFill>
          </p:spPr>
          <p:txBody>
            <a:bodyPr wrap="square" lIns="0" tIns="0" rIns="0" bIns="0" rtlCol="0"/>
            <a:lstStyle/>
            <a:p>
              <a:endParaRPr/>
            </a:p>
          </p:txBody>
        </p:sp>
      </p:grpSp>
      <p:sp>
        <p:nvSpPr>
          <p:cNvPr id="37" name="object 37"/>
          <p:cNvSpPr txBox="1"/>
          <p:nvPr/>
        </p:nvSpPr>
        <p:spPr>
          <a:xfrm>
            <a:off x="1903602" y="4798567"/>
            <a:ext cx="98551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DC2新規採用者数</a:t>
            </a:r>
            <a:endParaRPr sz="900">
              <a:latin typeface="BIZ UDPGothic"/>
              <a:cs typeface="BIZ UDPGothic"/>
            </a:endParaRPr>
          </a:p>
        </p:txBody>
      </p:sp>
      <p:sp>
        <p:nvSpPr>
          <p:cNvPr id="38" name="object 38"/>
          <p:cNvSpPr txBox="1"/>
          <p:nvPr/>
        </p:nvSpPr>
        <p:spPr>
          <a:xfrm>
            <a:off x="3137661"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1,092</a:t>
            </a:r>
            <a:endParaRPr sz="900">
              <a:latin typeface="BIZ UDPGothic"/>
              <a:cs typeface="BIZ UDPGothic"/>
            </a:endParaRPr>
          </a:p>
        </p:txBody>
      </p:sp>
      <p:sp>
        <p:nvSpPr>
          <p:cNvPr id="39" name="object 39"/>
          <p:cNvSpPr txBox="1"/>
          <p:nvPr/>
        </p:nvSpPr>
        <p:spPr>
          <a:xfrm>
            <a:off x="3986910"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1,095</a:t>
            </a:r>
            <a:endParaRPr sz="900">
              <a:latin typeface="BIZ UDPGothic"/>
              <a:cs typeface="BIZ UDPGothic"/>
            </a:endParaRPr>
          </a:p>
        </p:txBody>
      </p:sp>
      <p:sp>
        <p:nvSpPr>
          <p:cNvPr id="40" name="object 40"/>
          <p:cNvSpPr txBox="1"/>
          <p:nvPr/>
        </p:nvSpPr>
        <p:spPr>
          <a:xfrm>
            <a:off x="4835778"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1,094</a:t>
            </a:r>
            <a:endParaRPr sz="900">
              <a:latin typeface="BIZ UDPGothic"/>
              <a:cs typeface="BIZ UDPGothic"/>
            </a:endParaRPr>
          </a:p>
        </p:txBody>
      </p:sp>
      <p:sp>
        <p:nvSpPr>
          <p:cNvPr id="41" name="object 41"/>
          <p:cNvSpPr txBox="1"/>
          <p:nvPr/>
        </p:nvSpPr>
        <p:spPr>
          <a:xfrm>
            <a:off x="5684901"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1,094</a:t>
            </a:r>
            <a:endParaRPr sz="900">
              <a:latin typeface="BIZ UDPGothic"/>
              <a:cs typeface="BIZ UDPGothic"/>
            </a:endParaRPr>
          </a:p>
        </p:txBody>
      </p:sp>
      <p:sp>
        <p:nvSpPr>
          <p:cNvPr id="42" name="object 42"/>
          <p:cNvSpPr txBox="1"/>
          <p:nvPr/>
        </p:nvSpPr>
        <p:spPr>
          <a:xfrm>
            <a:off x="6541389" y="4801870"/>
            <a:ext cx="37909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1,132</a:t>
            </a:r>
            <a:endParaRPr sz="900">
              <a:latin typeface="BIZ UDPGothic"/>
              <a:cs typeface="BIZ UDPGothic"/>
            </a:endParaRPr>
          </a:p>
        </p:txBody>
      </p:sp>
      <p:sp>
        <p:nvSpPr>
          <p:cNvPr id="43" name="object 43"/>
          <p:cNvSpPr txBox="1"/>
          <p:nvPr/>
        </p:nvSpPr>
        <p:spPr>
          <a:xfrm>
            <a:off x="7383271"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1,094</a:t>
            </a:r>
            <a:endParaRPr sz="900">
              <a:latin typeface="BIZ UDPGothic"/>
              <a:cs typeface="BIZ UDPGothic"/>
            </a:endParaRPr>
          </a:p>
        </p:txBody>
      </p:sp>
      <p:sp>
        <p:nvSpPr>
          <p:cNvPr id="44" name="object 44"/>
          <p:cNvSpPr txBox="1"/>
          <p:nvPr/>
        </p:nvSpPr>
        <p:spPr>
          <a:xfrm>
            <a:off x="8232140"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1,086</a:t>
            </a:r>
            <a:endParaRPr sz="900">
              <a:latin typeface="BIZ UDPGothic"/>
              <a:cs typeface="BIZ UDPGothic"/>
            </a:endParaRPr>
          </a:p>
        </p:txBody>
      </p:sp>
      <p:sp>
        <p:nvSpPr>
          <p:cNvPr id="45" name="object 45"/>
          <p:cNvSpPr txBox="1"/>
          <p:nvPr/>
        </p:nvSpPr>
        <p:spPr>
          <a:xfrm>
            <a:off x="9106661" y="4801870"/>
            <a:ext cx="34290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1091</a:t>
            </a:r>
            <a:endParaRPr sz="900">
              <a:latin typeface="BIZ UDPGothic"/>
              <a:cs typeface="BIZ UDPGothic"/>
            </a:endParaRPr>
          </a:p>
        </p:txBody>
      </p:sp>
      <p:sp>
        <p:nvSpPr>
          <p:cNvPr id="46" name="object 46"/>
          <p:cNvSpPr txBox="1"/>
          <p:nvPr/>
        </p:nvSpPr>
        <p:spPr>
          <a:xfrm>
            <a:off x="9930510" y="480187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1,092</a:t>
            </a:r>
            <a:endParaRPr sz="900">
              <a:latin typeface="BIZ UDPGothic"/>
              <a:cs typeface="BIZ UDPGothic"/>
            </a:endParaRPr>
          </a:p>
        </p:txBody>
      </p:sp>
      <p:grpSp>
        <p:nvGrpSpPr>
          <p:cNvPr id="47" name="object 47"/>
          <p:cNvGrpSpPr/>
          <p:nvPr/>
        </p:nvGrpSpPr>
        <p:grpSpPr>
          <a:xfrm>
            <a:off x="1601533" y="4975669"/>
            <a:ext cx="8954135" cy="200025"/>
            <a:chOff x="1601533" y="4975669"/>
            <a:chExt cx="8954135" cy="200025"/>
          </a:xfrm>
        </p:grpSpPr>
        <p:sp>
          <p:nvSpPr>
            <p:cNvPr id="48" name="object 48"/>
            <p:cNvSpPr/>
            <p:nvPr/>
          </p:nvSpPr>
          <p:spPr>
            <a:xfrm>
              <a:off x="1606296" y="4980432"/>
              <a:ext cx="8944610" cy="190500"/>
            </a:xfrm>
            <a:custGeom>
              <a:avLst/>
              <a:gdLst/>
              <a:ahLst/>
              <a:cxnLst/>
              <a:rect l="l" t="t" r="r" b="b"/>
              <a:pathLst>
                <a:path w="8944610" h="190500">
                  <a:moveTo>
                    <a:pt x="0" y="0"/>
                  </a:moveTo>
                  <a:lnTo>
                    <a:pt x="8944356" y="0"/>
                  </a:lnTo>
                </a:path>
                <a:path w="8944610" h="190500">
                  <a:moveTo>
                    <a:pt x="0" y="0"/>
                  </a:moveTo>
                  <a:lnTo>
                    <a:pt x="0" y="190500"/>
                  </a:lnTo>
                </a:path>
                <a:path w="8944610" h="190500">
                  <a:moveTo>
                    <a:pt x="1303020" y="0"/>
                  </a:moveTo>
                  <a:lnTo>
                    <a:pt x="1303020" y="190500"/>
                  </a:lnTo>
                </a:path>
                <a:path w="8944610" h="190500">
                  <a:moveTo>
                    <a:pt x="1303020" y="0"/>
                  </a:moveTo>
                  <a:lnTo>
                    <a:pt x="1303020" y="190500"/>
                  </a:lnTo>
                </a:path>
                <a:path w="8944610" h="190500">
                  <a:moveTo>
                    <a:pt x="2151888" y="0"/>
                  </a:moveTo>
                  <a:lnTo>
                    <a:pt x="2151888" y="190500"/>
                  </a:lnTo>
                </a:path>
                <a:path w="8944610" h="190500">
                  <a:moveTo>
                    <a:pt x="2151888" y="0"/>
                  </a:moveTo>
                  <a:lnTo>
                    <a:pt x="2151888" y="190500"/>
                  </a:lnTo>
                </a:path>
                <a:path w="8944610" h="190500">
                  <a:moveTo>
                    <a:pt x="3000755" y="0"/>
                  </a:moveTo>
                  <a:lnTo>
                    <a:pt x="3000755" y="190500"/>
                  </a:lnTo>
                </a:path>
                <a:path w="8944610" h="190500">
                  <a:moveTo>
                    <a:pt x="3000755" y="0"/>
                  </a:moveTo>
                  <a:lnTo>
                    <a:pt x="3000755" y="190500"/>
                  </a:lnTo>
                </a:path>
                <a:path w="8944610" h="190500">
                  <a:moveTo>
                    <a:pt x="3849624" y="0"/>
                  </a:moveTo>
                  <a:lnTo>
                    <a:pt x="3849624" y="190500"/>
                  </a:lnTo>
                </a:path>
                <a:path w="8944610" h="190500">
                  <a:moveTo>
                    <a:pt x="3849624" y="0"/>
                  </a:moveTo>
                  <a:lnTo>
                    <a:pt x="3849624" y="190500"/>
                  </a:lnTo>
                </a:path>
                <a:path w="8944610" h="190500">
                  <a:moveTo>
                    <a:pt x="4698492" y="0"/>
                  </a:moveTo>
                  <a:lnTo>
                    <a:pt x="4698492" y="190500"/>
                  </a:lnTo>
                </a:path>
                <a:path w="8944610" h="190500">
                  <a:moveTo>
                    <a:pt x="4698492" y="0"/>
                  </a:moveTo>
                  <a:lnTo>
                    <a:pt x="4698492" y="190500"/>
                  </a:lnTo>
                </a:path>
                <a:path w="8944610" h="190500">
                  <a:moveTo>
                    <a:pt x="5547359" y="0"/>
                  </a:moveTo>
                  <a:lnTo>
                    <a:pt x="5547359" y="190500"/>
                  </a:lnTo>
                </a:path>
                <a:path w="8944610" h="190500">
                  <a:moveTo>
                    <a:pt x="5547359" y="0"/>
                  </a:moveTo>
                  <a:lnTo>
                    <a:pt x="5547359" y="190500"/>
                  </a:lnTo>
                </a:path>
                <a:path w="8944610" h="190500">
                  <a:moveTo>
                    <a:pt x="6397752" y="0"/>
                  </a:moveTo>
                  <a:lnTo>
                    <a:pt x="6397752" y="190500"/>
                  </a:lnTo>
                </a:path>
                <a:path w="8944610" h="190500">
                  <a:moveTo>
                    <a:pt x="6397752" y="0"/>
                  </a:moveTo>
                  <a:lnTo>
                    <a:pt x="6397752" y="190500"/>
                  </a:lnTo>
                </a:path>
                <a:path w="8944610" h="190500">
                  <a:moveTo>
                    <a:pt x="7246620" y="0"/>
                  </a:moveTo>
                  <a:lnTo>
                    <a:pt x="7246620" y="190500"/>
                  </a:lnTo>
                </a:path>
                <a:path w="8944610" h="190500">
                  <a:moveTo>
                    <a:pt x="7246620" y="0"/>
                  </a:moveTo>
                  <a:lnTo>
                    <a:pt x="7246620" y="190500"/>
                  </a:lnTo>
                </a:path>
                <a:path w="8944610" h="190500">
                  <a:moveTo>
                    <a:pt x="8095487" y="0"/>
                  </a:moveTo>
                  <a:lnTo>
                    <a:pt x="8095487" y="190500"/>
                  </a:lnTo>
                </a:path>
                <a:path w="8944610" h="190500">
                  <a:moveTo>
                    <a:pt x="8095487" y="0"/>
                  </a:moveTo>
                  <a:lnTo>
                    <a:pt x="8095487" y="190500"/>
                  </a:lnTo>
                </a:path>
                <a:path w="8944610" h="190500">
                  <a:moveTo>
                    <a:pt x="8944356" y="0"/>
                  </a:moveTo>
                  <a:lnTo>
                    <a:pt x="8944356" y="190500"/>
                  </a:lnTo>
                </a:path>
                <a:path w="8944610" h="190500">
                  <a:moveTo>
                    <a:pt x="8944356" y="0"/>
                  </a:moveTo>
                  <a:lnTo>
                    <a:pt x="8944356" y="190500"/>
                  </a:lnTo>
                </a:path>
              </a:pathLst>
            </a:custGeom>
            <a:ln w="9525">
              <a:solidFill>
                <a:srgbClr val="DEDFDD"/>
              </a:solidFill>
            </a:ln>
          </p:spPr>
          <p:txBody>
            <a:bodyPr wrap="square" lIns="0" tIns="0" rIns="0" bIns="0" rtlCol="0"/>
            <a:lstStyle/>
            <a:p>
              <a:endParaRPr/>
            </a:p>
          </p:txBody>
        </p:sp>
        <p:sp>
          <p:nvSpPr>
            <p:cNvPr id="49" name="object 49"/>
            <p:cNvSpPr/>
            <p:nvPr/>
          </p:nvSpPr>
          <p:spPr>
            <a:xfrm>
              <a:off x="1645920" y="5030724"/>
              <a:ext cx="243840" cy="50800"/>
            </a:xfrm>
            <a:custGeom>
              <a:avLst/>
              <a:gdLst/>
              <a:ahLst/>
              <a:cxnLst/>
              <a:rect l="l" t="t" r="r" b="b"/>
              <a:pathLst>
                <a:path w="243839" h="50800">
                  <a:moveTo>
                    <a:pt x="243839" y="0"/>
                  </a:moveTo>
                  <a:lnTo>
                    <a:pt x="0" y="0"/>
                  </a:lnTo>
                  <a:lnTo>
                    <a:pt x="0" y="50292"/>
                  </a:lnTo>
                  <a:lnTo>
                    <a:pt x="243839" y="50292"/>
                  </a:lnTo>
                  <a:lnTo>
                    <a:pt x="243839" y="0"/>
                  </a:lnTo>
                  <a:close/>
                </a:path>
              </a:pathLst>
            </a:custGeom>
            <a:solidFill>
              <a:srgbClr val="A38B0C"/>
            </a:solidFill>
          </p:spPr>
          <p:txBody>
            <a:bodyPr wrap="square" lIns="0" tIns="0" rIns="0" bIns="0" rtlCol="0"/>
            <a:lstStyle/>
            <a:p>
              <a:endParaRPr/>
            </a:p>
          </p:txBody>
        </p:sp>
      </p:grpSp>
      <p:sp>
        <p:nvSpPr>
          <p:cNvPr id="50" name="object 50"/>
          <p:cNvSpPr txBox="1"/>
          <p:nvPr/>
        </p:nvSpPr>
        <p:spPr>
          <a:xfrm>
            <a:off x="1902332" y="4990338"/>
            <a:ext cx="89281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9427A"/>
                </a:solidFill>
                <a:latin typeface="BIZ UDPGothic"/>
                <a:cs typeface="BIZ UDPGothic"/>
              </a:rPr>
              <a:t>PD</a:t>
            </a:r>
            <a:r>
              <a:rPr sz="900" spc="-10" dirty="0">
                <a:solidFill>
                  <a:srgbClr val="39427A"/>
                </a:solidFill>
                <a:latin typeface="BIZ UDPGothic"/>
                <a:cs typeface="BIZ UDPGothic"/>
              </a:rPr>
              <a:t>新規採用者数</a:t>
            </a:r>
            <a:endParaRPr sz="900">
              <a:latin typeface="BIZ UDPGothic"/>
              <a:cs typeface="BIZ UDPGothic"/>
            </a:endParaRPr>
          </a:p>
        </p:txBody>
      </p:sp>
      <p:sp>
        <p:nvSpPr>
          <p:cNvPr id="51" name="object 51"/>
          <p:cNvSpPr txBox="1"/>
          <p:nvPr/>
        </p:nvSpPr>
        <p:spPr>
          <a:xfrm>
            <a:off x="3191382"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355</a:t>
            </a:r>
            <a:endParaRPr sz="900">
              <a:latin typeface="BIZ UDPGothic"/>
              <a:cs typeface="BIZ UDPGothic"/>
            </a:endParaRPr>
          </a:p>
        </p:txBody>
      </p:sp>
      <p:sp>
        <p:nvSpPr>
          <p:cNvPr id="52" name="object 52"/>
          <p:cNvSpPr txBox="1"/>
          <p:nvPr/>
        </p:nvSpPr>
        <p:spPr>
          <a:xfrm>
            <a:off x="4040504"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348</a:t>
            </a:r>
            <a:endParaRPr sz="900">
              <a:latin typeface="BIZ UDPGothic"/>
              <a:cs typeface="BIZ UDPGothic"/>
            </a:endParaRPr>
          </a:p>
        </p:txBody>
      </p:sp>
      <p:sp>
        <p:nvSpPr>
          <p:cNvPr id="53" name="object 53"/>
          <p:cNvSpPr txBox="1"/>
          <p:nvPr/>
        </p:nvSpPr>
        <p:spPr>
          <a:xfrm>
            <a:off x="4889753"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359</a:t>
            </a:r>
            <a:endParaRPr sz="900">
              <a:latin typeface="BIZ UDPGothic"/>
              <a:cs typeface="BIZ UDPGothic"/>
            </a:endParaRPr>
          </a:p>
        </p:txBody>
      </p:sp>
      <p:sp>
        <p:nvSpPr>
          <p:cNvPr id="54" name="object 54"/>
          <p:cNvSpPr txBox="1"/>
          <p:nvPr/>
        </p:nvSpPr>
        <p:spPr>
          <a:xfrm>
            <a:off x="5738621"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377</a:t>
            </a:r>
            <a:endParaRPr sz="900">
              <a:latin typeface="BIZ UDPGothic"/>
              <a:cs typeface="BIZ UDPGothic"/>
            </a:endParaRPr>
          </a:p>
        </p:txBody>
      </p:sp>
      <p:sp>
        <p:nvSpPr>
          <p:cNvPr id="55" name="object 55"/>
          <p:cNvSpPr txBox="1"/>
          <p:nvPr/>
        </p:nvSpPr>
        <p:spPr>
          <a:xfrm>
            <a:off x="6587743"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356</a:t>
            </a:r>
            <a:endParaRPr sz="900">
              <a:latin typeface="BIZ UDPGothic"/>
              <a:cs typeface="BIZ UDPGothic"/>
            </a:endParaRPr>
          </a:p>
        </p:txBody>
      </p:sp>
      <p:sp>
        <p:nvSpPr>
          <p:cNvPr id="56" name="object 56"/>
          <p:cNvSpPr txBox="1"/>
          <p:nvPr/>
        </p:nvSpPr>
        <p:spPr>
          <a:xfrm>
            <a:off x="7436866"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356</a:t>
            </a:r>
            <a:endParaRPr sz="900">
              <a:latin typeface="BIZ UDPGothic"/>
              <a:cs typeface="BIZ UDPGothic"/>
            </a:endParaRPr>
          </a:p>
        </p:txBody>
      </p:sp>
      <p:sp>
        <p:nvSpPr>
          <p:cNvPr id="57" name="object 57"/>
          <p:cNvSpPr txBox="1"/>
          <p:nvPr/>
        </p:nvSpPr>
        <p:spPr>
          <a:xfrm>
            <a:off x="8286115"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358</a:t>
            </a:r>
            <a:endParaRPr sz="900">
              <a:latin typeface="BIZ UDPGothic"/>
              <a:cs typeface="BIZ UDPGothic"/>
            </a:endParaRPr>
          </a:p>
        </p:txBody>
      </p:sp>
      <p:sp>
        <p:nvSpPr>
          <p:cNvPr id="58" name="object 58"/>
          <p:cNvSpPr txBox="1"/>
          <p:nvPr/>
        </p:nvSpPr>
        <p:spPr>
          <a:xfrm>
            <a:off x="9134982"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349</a:t>
            </a:r>
            <a:endParaRPr sz="900">
              <a:latin typeface="BIZ UDPGothic"/>
              <a:cs typeface="BIZ UDPGothic"/>
            </a:endParaRPr>
          </a:p>
        </p:txBody>
      </p:sp>
      <p:sp>
        <p:nvSpPr>
          <p:cNvPr id="59" name="object 59"/>
          <p:cNvSpPr txBox="1"/>
          <p:nvPr/>
        </p:nvSpPr>
        <p:spPr>
          <a:xfrm>
            <a:off x="9984105" y="4993640"/>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363</a:t>
            </a:r>
            <a:endParaRPr sz="900">
              <a:latin typeface="BIZ UDPGothic"/>
              <a:cs typeface="BIZ UDPGothic"/>
            </a:endParaRPr>
          </a:p>
        </p:txBody>
      </p:sp>
      <p:grpSp>
        <p:nvGrpSpPr>
          <p:cNvPr id="60" name="object 60"/>
          <p:cNvGrpSpPr/>
          <p:nvPr/>
        </p:nvGrpSpPr>
        <p:grpSpPr>
          <a:xfrm>
            <a:off x="1601533" y="5166169"/>
            <a:ext cx="8954135" cy="201930"/>
            <a:chOff x="1601533" y="5166169"/>
            <a:chExt cx="8954135" cy="201930"/>
          </a:xfrm>
        </p:grpSpPr>
        <p:sp>
          <p:nvSpPr>
            <p:cNvPr id="61" name="object 61"/>
            <p:cNvSpPr/>
            <p:nvPr/>
          </p:nvSpPr>
          <p:spPr>
            <a:xfrm>
              <a:off x="1606296" y="5170932"/>
              <a:ext cx="8944610" cy="192405"/>
            </a:xfrm>
            <a:custGeom>
              <a:avLst/>
              <a:gdLst/>
              <a:ahLst/>
              <a:cxnLst/>
              <a:rect l="l" t="t" r="r" b="b"/>
              <a:pathLst>
                <a:path w="8944610" h="192404">
                  <a:moveTo>
                    <a:pt x="0" y="0"/>
                  </a:moveTo>
                  <a:lnTo>
                    <a:pt x="8944356" y="0"/>
                  </a:lnTo>
                </a:path>
                <a:path w="8944610" h="192404">
                  <a:moveTo>
                    <a:pt x="0" y="0"/>
                  </a:moveTo>
                  <a:lnTo>
                    <a:pt x="0" y="192024"/>
                  </a:lnTo>
                </a:path>
                <a:path w="8944610" h="192404">
                  <a:moveTo>
                    <a:pt x="1303020" y="0"/>
                  </a:moveTo>
                  <a:lnTo>
                    <a:pt x="1303020" y="192024"/>
                  </a:lnTo>
                </a:path>
                <a:path w="8944610" h="192404">
                  <a:moveTo>
                    <a:pt x="1303020" y="0"/>
                  </a:moveTo>
                  <a:lnTo>
                    <a:pt x="1303020" y="192024"/>
                  </a:lnTo>
                </a:path>
                <a:path w="8944610" h="192404">
                  <a:moveTo>
                    <a:pt x="2151888" y="0"/>
                  </a:moveTo>
                  <a:lnTo>
                    <a:pt x="2151888" y="192024"/>
                  </a:lnTo>
                </a:path>
                <a:path w="8944610" h="192404">
                  <a:moveTo>
                    <a:pt x="2151888" y="0"/>
                  </a:moveTo>
                  <a:lnTo>
                    <a:pt x="2151888" y="192024"/>
                  </a:lnTo>
                </a:path>
                <a:path w="8944610" h="192404">
                  <a:moveTo>
                    <a:pt x="3000755" y="0"/>
                  </a:moveTo>
                  <a:lnTo>
                    <a:pt x="3000755" y="192024"/>
                  </a:lnTo>
                </a:path>
                <a:path w="8944610" h="192404">
                  <a:moveTo>
                    <a:pt x="3000755" y="0"/>
                  </a:moveTo>
                  <a:lnTo>
                    <a:pt x="3000755" y="192024"/>
                  </a:lnTo>
                </a:path>
                <a:path w="8944610" h="192404">
                  <a:moveTo>
                    <a:pt x="3849624" y="0"/>
                  </a:moveTo>
                  <a:lnTo>
                    <a:pt x="3849624" y="192024"/>
                  </a:lnTo>
                </a:path>
                <a:path w="8944610" h="192404">
                  <a:moveTo>
                    <a:pt x="3849624" y="0"/>
                  </a:moveTo>
                  <a:lnTo>
                    <a:pt x="3849624" y="192024"/>
                  </a:lnTo>
                </a:path>
                <a:path w="8944610" h="192404">
                  <a:moveTo>
                    <a:pt x="4698492" y="0"/>
                  </a:moveTo>
                  <a:lnTo>
                    <a:pt x="4698492" y="192024"/>
                  </a:lnTo>
                </a:path>
                <a:path w="8944610" h="192404">
                  <a:moveTo>
                    <a:pt x="4698492" y="0"/>
                  </a:moveTo>
                  <a:lnTo>
                    <a:pt x="4698492" y="192024"/>
                  </a:lnTo>
                </a:path>
                <a:path w="8944610" h="192404">
                  <a:moveTo>
                    <a:pt x="5547359" y="0"/>
                  </a:moveTo>
                  <a:lnTo>
                    <a:pt x="5547359" y="192024"/>
                  </a:lnTo>
                </a:path>
                <a:path w="8944610" h="192404">
                  <a:moveTo>
                    <a:pt x="5547359" y="0"/>
                  </a:moveTo>
                  <a:lnTo>
                    <a:pt x="5547359" y="192024"/>
                  </a:lnTo>
                </a:path>
                <a:path w="8944610" h="192404">
                  <a:moveTo>
                    <a:pt x="6397752" y="0"/>
                  </a:moveTo>
                  <a:lnTo>
                    <a:pt x="6397752" y="192024"/>
                  </a:lnTo>
                </a:path>
                <a:path w="8944610" h="192404">
                  <a:moveTo>
                    <a:pt x="6397752" y="0"/>
                  </a:moveTo>
                  <a:lnTo>
                    <a:pt x="6397752" y="192024"/>
                  </a:lnTo>
                </a:path>
                <a:path w="8944610" h="192404">
                  <a:moveTo>
                    <a:pt x="7246620" y="0"/>
                  </a:moveTo>
                  <a:lnTo>
                    <a:pt x="7246620" y="192024"/>
                  </a:lnTo>
                </a:path>
                <a:path w="8944610" h="192404">
                  <a:moveTo>
                    <a:pt x="7246620" y="0"/>
                  </a:moveTo>
                  <a:lnTo>
                    <a:pt x="7246620" y="192024"/>
                  </a:lnTo>
                </a:path>
                <a:path w="8944610" h="192404">
                  <a:moveTo>
                    <a:pt x="8095487" y="0"/>
                  </a:moveTo>
                  <a:lnTo>
                    <a:pt x="8095487" y="192024"/>
                  </a:lnTo>
                </a:path>
                <a:path w="8944610" h="192404">
                  <a:moveTo>
                    <a:pt x="8095487" y="0"/>
                  </a:moveTo>
                  <a:lnTo>
                    <a:pt x="8095487" y="192024"/>
                  </a:lnTo>
                </a:path>
                <a:path w="8944610" h="192404">
                  <a:moveTo>
                    <a:pt x="8944356" y="0"/>
                  </a:moveTo>
                  <a:lnTo>
                    <a:pt x="8944356" y="192024"/>
                  </a:lnTo>
                </a:path>
                <a:path w="8944610" h="192404">
                  <a:moveTo>
                    <a:pt x="8944356" y="0"/>
                  </a:moveTo>
                  <a:lnTo>
                    <a:pt x="8944356" y="192024"/>
                  </a:lnTo>
                </a:path>
              </a:pathLst>
            </a:custGeom>
            <a:ln w="9525">
              <a:solidFill>
                <a:srgbClr val="DEDFDD"/>
              </a:solidFill>
            </a:ln>
          </p:spPr>
          <p:txBody>
            <a:bodyPr wrap="square" lIns="0" tIns="0" rIns="0" bIns="0" rtlCol="0"/>
            <a:lstStyle/>
            <a:p>
              <a:endParaRPr/>
            </a:p>
          </p:txBody>
        </p:sp>
        <p:sp>
          <p:nvSpPr>
            <p:cNvPr id="62" name="object 62"/>
            <p:cNvSpPr/>
            <p:nvPr/>
          </p:nvSpPr>
          <p:spPr>
            <a:xfrm>
              <a:off x="1645920" y="5221224"/>
              <a:ext cx="243840" cy="52069"/>
            </a:xfrm>
            <a:custGeom>
              <a:avLst/>
              <a:gdLst/>
              <a:ahLst/>
              <a:cxnLst/>
              <a:rect l="l" t="t" r="r" b="b"/>
              <a:pathLst>
                <a:path w="243839" h="52070">
                  <a:moveTo>
                    <a:pt x="243839" y="0"/>
                  </a:moveTo>
                  <a:lnTo>
                    <a:pt x="0" y="0"/>
                  </a:lnTo>
                  <a:lnTo>
                    <a:pt x="0" y="51815"/>
                  </a:lnTo>
                  <a:lnTo>
                    <a:pt x="243839" y="51815"/>
                  </a:lnTo>
                  <a:lnTo>
                    <a:pt x="243839" y="0"/>
                  </a:lnTo>
                  <a:close/>
                </a:path>
              </a:pathLst>
            </a:custGeom>
            <a:solidFill>
              <a:srgbClr val="FF894B"/>
            </a:solidFill>
          </p:spPr>
          <p:txBody>
            <a:bodyPr wrap="square" lIns="0" tIns="0" rIns="0" bIns="0" rtlCol="0"/>
            <a:lstStyle/>
            <a:p>
              <a:endParaRPr/>
            </a:p>
          </p:txBody>
        </p:sp>
      </p:grpSp>
      <p:sp>
        <p:nvSpPr>
          <p:cNvPr id="63" name="object 63"/>
          <p:cNvSpPr txBox="1"/>
          <p:nvPr/>
        </p:nvSpPr>
        <p:spPr>
          <a:xfrm>
            <a:off x="1902967" y="5181727"/>
            <a:ext cx="97980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9427A"/>
                </a:solidFill>
                <a:latin typeface="BIZ UDPGothic"/>
                <a:cs typeface="BIZ UDPGothic"/>
              </a:rPr>
              <a:t>RPD</a:t>
            </a:r>
            <a:r>
              <a:rPr sz="900" spc="-10" dirty="0">
                <a:solidFill>
                  <a:srgbClr val="39427A"/>
                </a:solidFill>
                <a:latin typeface="BIZ UDPGothic"/>
                <a:cs typeface="BIZ UDPGothic"/>
              </a:rPr>
              <a:t>新規採用者数</a:t>
            </a:r>
            <a:endParaRPr sz="900">
              <a:latin typeface="BIZ UDPGothic"/>
              <a:cs typeface="BIZ UDPGothic"/>
            </a:endParaRPr>
          </a:p>
        </p:txBody>
      </p:sp>
      <p:sp>
        <p:nvSpPr>
          <p:cNvPr id="64" name="object 64"/>
          <p:cNvSpPr txBox="1"/>
          <p:nvPr/>
        </p:nvSpPr>
        <p:spPr>
          <a:xfrm>
            <a:off x="3234944"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70</a:t>
            </a:r>
            <a:endParaRPr sz="900">
              <a:latin typeface="BIZ UDPGothic"/>
              <a:cs typeface="BIZ UDPGothic"/>
            </a:endParaRPr>
          </a:p>
        </p:txBody>
      </p:sp>
      <p:sp>
        <p:nvSpPr>
          <p:cNvPr id="65" name="object 65"/>
          <p:cNvSpPr txBox="1"/>
          <p:nvPr/>
        </p:nvSpPr>
        <p:spPr>
          <a:xfrm>
            <a:off x="4083811"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73</a:t>
            </a:r>
            <a:endParaRPr sz="900">
              <a:latin typeface="BIZ UDPGothic"/>
              <a:cs typeface="BIZ UDPGothic"/>
            </a:endParaRPr>
          </a:p>
        </p:txBody>
      </p:sp>
      <p:sp>
        <p:nvSpPr>
          <p:cNvPr id="66" name="object 66"/>
          <p:cNvSpPr txBox="1"/>
          <p:nvPr/>
        </p:nvSpPr>
        <p:spPr>
          <a:xfrm>
            <a:off x="4932934"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72</a:t>
            </a:r>
            <a:endParaRPr sz="900">
              <a:latin typeface="BIZ UDPGothic"/>
              <a:cs typeface="BIZ UDPGothic"/>
            </a:endParaRPr>
          </a:p>
        </p:txBody>
      </p:sp>
      <p:sp>
        <p:nvSpPr>
          <p:cNvPr id="67" name="object 67"/>
          <p:cNvSpPr txBox="1"/>
          <p:nvPr/>
        </p:nvSpPr>
        <p:spPr>
          <a:xfrm>
            <a:off x="5782183"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a:t>
            </a:r>
            <a:endParaRPr sz="900">
              <a:latin typeface="BIZ UDPGothic"/>
              <a:cs typeface="BIZ UDPGothic"/>
            </a:endParaRPr>
          </a:p>
        </p:txBody>
      </p:sp>
      <p:sp>
        <p:nvSpPr>
          <p:cNvPr id="68" name="object 68"/>
          <p:cNvSpPr txBox="1"/>
          <p:nvPr/>
        </p:nvSpPr>
        <p:spPr>
          <a:xfrm>
            <a:off x="6631305"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70</a:t>
            </a:r>
            <a:endParaRPr sz="900">
              <a:latin typeface="BIZ UDPGothic"/>
              <a:cs typeface="BIZ UDPGothic"/>
            </a:endParaRPr>
          </a:p>
        </p:txBody>
      </p:sp>
      <p:sp>
        <p:nvSpPr>
          <p:cNvPr id="69" name="object 69"/>
          <p:cNvSpPr txBox="1"/>
          <p:nvPr/>
        </p:nvSpPr>
        <p:spPr>
          <a:xfrm>
            <a:off x="7480172"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69</a:t>
            </a:r>
            <a:endParaRPr sz="900">
              <a:latin typeface="BIZ UDPGothic"/>
              <a:cs typeface="BIZ UDPGothic"/>
            </a:endParaRPr>
          </a:p>
        </p:txBody>
      </p:sp>
      <p:sp>
        <p:nvSpPr>
          <p:cNvPr id="70" name="object 70"/>
          <p:cNvSpPr txBox="1"/>
          <p:nvPr/>
        </p:nvSpPr>
        <p:spPr>
          <a:xfrm>
            <a:off x="8329421"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75</a:t>
            </a:r>
            <a:endParaRPr sz="900">
              <a:latin typeface="BIZ UDPGothic"/>
              <a:cs typeface="BIZ UDPGothic"/>
            </a:endParaRPr>
          </a:p>
        </p:txBody>
      </p:sp>
      <p:sp>
        <p:nvSpPr>
          <p:cNvPr id="71" name="object 71"/>
          <p:cNvSpPr txBox="1"/>
          <p:nvPr/>
        </p:nvSpPr>
        <p:spPr>
          <a:xfrm>
            <a:off x="9178543"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73</a:t>
            </a:r>
            <a:endParaRPr sz="900">
              <a:latin typeface="BIZ UDPGothic"/>
              <a:cs typeface="BIZ UDPGothic"/>
            </a:endParaRPr>
          </a:p>
        </p:txBody>
      </p:sp>
      <p:sp>
        <p:nvSpPr>
          <p:cNvPr id="72" name="object 72"/>
          <p:cNvSpPr txBox="1"/>
          <p:nvPr/>
        </p:nvSpPr>
        <p:spPr>
          <a:xfrm>
            <a:off x="10027666" y="5185028"/>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66</a:t>
            </a:r>
            <a:endParaRPr sz="900">
              <a:latin typeface="BIZ UDPGothic"/>
              <a:cs typeface="BIZ UDPGothic"/>
            </a:endParaRPr>
          </a:p>
        </p:txBody>
      </p:sp>
      <p:grpSp>
        <p:nvGrpSpPr>
          <p:cNvPr id="73" name="object 73"/>
          <p:cNvGrpSpPr/>
          <p:nvPr/>
        </p:nvGrpSpPr>
        <p:grpSpPr>
          <a:xfrm>
            <a:off x="1601533" y="5358193"/>
            <a:ext cx="8954135" cy="201930"/>
            <a:chOff x="1601533" y="5358193"/>
            <a:chExt cx="8954135" cy="201930"/>
          </a:xfrm>
        </p:grpSpPr>
        <p:sp>
          <p:nvSpPr>
            <p:cNvPr id="74" name="object 74"/>
            <p:cNvSpPr/>
            <p:nvPr/>
          </p:nvSpPr>
          <p:spPr>
            <a:xfrm>
              <a:off x="1606296" y="5362955"/>
              <a:ext cx="8944610" cy="192405"/>
            </a:xfrm>
            <a:custGeom>
              <a:avLst/>
              <a:gdLst/>
              <a:ahLst/>
              <a:cxnLst/>
              <a:rect l="l" t="t" r="r" b="b"/>
              <a:pathLst>
                <a:path w="8944610" h="192404">
                  <a:moveTo>
                    <a:pt x="0" y="0"/>
                  </a:moveTo>
                  <a:lnTo>
                    <a:pt x="8944356" y="0"/>
                  </a:lnTo>
                </a:path>
                <a:path w="8944610" h="192404">
                  <a:moveTo>
                    <a:pt x="0" y="0"/>
                  </a:moveTo>
                  <a:lnTo>
                    <a:pt x="0" y="192024"/>
                  </a:lnTo>
                </a:path>
                <a:path w="8944610" h="192404">
                  <a:moveTo>
                    <a:pt x="1303020" y="0"/>
                  </a:moveTo>
                  <a:lnTo>
                    <a:pt x="1303020" y="192024"/>
                  </a:lnTo>
                </a:path>
                <a:path w="8944610" h="192404">
                  <a:moveTo>
                    <a:pt x="1303020" y="0"/>
                  </a:moveTo>
                  <a:lnTo>
                    <a:pt x="1303020" y="192024"/>
                  </a:lnTo>
                </a:path>
                <a:path w="8944610" h="192404">
                  <a:moveTo>
                    <a:pt x="2151888" y="0"/>
                  </a:moveTo>
                  <a:lnTo>
                    <a:pt x="2151888" y="192024"/>
                  </a:lnTo>
                </a:path>
                <a:path w="8944610" h="192404">
                  <a:moveTo>
                    <a:pt x="2151888" y="0"/>
                  </a:moveTo>
                  <a:lnTo>
                    <a:pt x="2151888" y="192024"/>
                  </a:lnTo>
                </a:path>
                <a:path w="8944610" h="192404">
                  <a:moveTo>
                    <a:pt x="3000755" y="0"/>
                  </a:moveTo>
                  <a:lnTo>
                    <a:pt x="3000755" y="192024"/>
                  </a:lnTo>
                </a:path>
                <a:path w="8944610" h="192404">
                  <a:moveTo>
                    <a:pt x="3000755" y="0"/>
                  </a:moveTo>
                  <a:lnTo>
                    <a:pt x="3000755" y="192024"/>
                  </a:lnTo>
                </a:path>
                <a:path w="8944610" h="192404">
                  <a:moveTo>
                    <a:pt x="3849624" y="0"/>
                  </a:moveTo>
                  <a:lnTo>
                    <a:pt x="3849624" y="192024"/>
                  </a:lnTo>
                </a:path>
                <a:path w="8944610" h="192404">
                  <a:moveTo>
                    <a:pt x="3849624" y="0"/>
                  </a:moveTo>
                  <a:lnTo>
                    <a:pt x="3849624" y="192024"/>
                  </a:lnTo>
                </a:path>
                <a:path w="8944610" h="192404">
                  <a:moveTo>
                    <a:pt x="4698492" y="0"/>
                  </a:moveTo>
                  <a:lnTo>
                    <a:pt x="4698492" y="192024"/>
                  </a:lnTo>
                </a:path>
                <a:path w="8944610" h="192404">
                  <a:moveTo>
                    <a:pt x="4698492" y="0"/>
                  </a:moveTo>
                  <a:lnTo>
                    <a:pt x="4698492" y="192024"/>
                  </a:lnTo>
                </a:path>
                <a:path w="8944610" h="192404">
                  <a:moveTo>
                    <a:pt x="5547359" y="0"/>
                  </a:moveTo>
                  <a:lnTo>
                    <a:pt x="5547359" y="192024"/>
                  </a:lnTo>
                </a:path>
                <a:path w="8944610" h="192404">
                  <a:moveTo>
                    <a:pt x="5547359" y="0"/>
                  </a:moveTo>
                  <a:lnTo>
                    <a:pt x="5547359" y="192024"/>
                  </a:lnTo>
                </a:path>
                <a:path w="8944610" h="192404">
                  <a:moveTo>
                    <a:pt x="6397752" y="0"/>
                  </a:moveTo>
                  <a:lnTo>
                    <a:pt x="6397752" y="192024"/>
                  </a:lnTo>
                </a:path>
                <a:path w="8944610" h="192404">
                  <a:moveTo>
                    <a:pt x="6397752" y="0"/>
                  </a:moveTo>
                  <a:lnTo>
                    <a:pt x="6397752" y="192024"/>
                  </a:lnTo>
                </a:path>
                <a:path w="8944610" h="192404">
                  <a:moveTo>
                    <a:pt x="7246620" y="0"/>
                  </a:moveTo>
                  <a:lnTo>
                    <a:pt x="7246620" y="192024"/>
                  </a:lnTo>
                </a:path>
                <a:path w="8944610" h="192404">
                  <a:moveTo>
                    <a:pt x="7246620" y="0"/>
                  </a:moveTo>
                  <a:lnTo>
                    <a:pt x="7246620" y="192024"/>
                  </a:lnTo>
                </a:path>
                <a:path w="8944610" h="192404">
                  <a:moveTo>
                    <a:pt x="8095487" y="0"/>
                  </a:moveTo>
                  <a:lnTo>
                    <a:pt x="8095487" y="192024"/>
                  </a:lnTo>
                </a:path>
                <a:path w="8944610" h="192404">
                  <a:moveTo>
                    <a:pt x="8095487" y="0"/>
                  </a:moveTo>
                  <a:lnTo>
                    <a:pt x="8095487" y="192024"/>
                  </a:lnTo>
                </a:path>
                <a:path w="8944610" h="192404">
                  <a:moveTo>
                    <a:pt x="8944356" y="0"/>
                  </a:moveTo>
                  <a:lnTo>
                    <a:pt x="8944356" y="192024"/>
                  </a:lnTo>
                </a:path>
                <a:path w="8944610" h="192404">
                  <a:moveTo>
                    <a:pt x="8944356" y="0"/>
                  </a:moveTo>
                  <a:lnTo>
                    <a:pt x="8944356" y="192024"/>
                  </a:lnTo>
                </a:path>
              </a:pathLst>
            </a:custGeom>
            <a:ln w="9525">
              <a:solidFill>
                <a:srgbClr val="DEDFDD"/>
              </a:solidFill>
            </a:ln>
          </p:spPr>
          <p:txBody>
            <a:bodyPr wrap="square" lIns="0" tIns="0" rIns="0" bIns="0" rtlCol="0"/>
            <a:lstStyle/>
            <a:p>
              <a:endParaRPr/>
            </a:p>
          </p:txBody>
        </p:sp>
        <p:sp>
          <p:nvSpPr>
            <p:cNvPr id="75" name="object 75"/>
            <p:cNvSpPr/>
            <p:nvPr/>
          </p:nvSpPr>
          <p:spPr>
            <a:xfrm>
              <a:off x="1646682" y="5438393"/>
              <a:ext cx="243840" cy="0"/>
            </a:xfrm>
            <a:custGeom>
              <a:avLst/>
              <a:gdLst/>
              <a:ahLst/>
              <a:cxnLst/>
              <a:rect l="l" t="t" r="r" b="b"/>
              <a:pathLst>
                <a:path w="243839">
                  <a:moveTo>
                    <a:pt x="0" y="0"/>
                  </a:moveTo>
                  <a:lnTo>
                    <a:pt x="243840" y="0"/>
                  </a:lnTo>
                </a:path>
              </a:pathLst>
            </a:custGeom>
            <a:ln w="28575">
              <a:solidFill>
                <a:srgbClr val="6A75B9"/>
              </a:solidFill>
            </a:ln>
          </p:spPr>
          <p:txBody>
            <a:bodyPr wrap="square" lIns="0" tIns="0" rIns="0" bIns="0" rtlCol="0"/>
            <a:lstStyle/>
            <a:p>
              <a:endParaRPr/>
            </a:p>
          </p:txBody>
        </p:sp>
      </p:grpSp>
      <p:sp>
        <p:nvSpPr>
          <p:cNvPr id="76" name="object 76"/>
          <p:cNvSpPr txBox="1"/>
          <p:nvPr/>
        </p:nvSpPr>
        <p:spPr>
          <a:xfrm>
            <a:off x="1902967" y="5373116"/>
            <a:ext cx="6273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DC1</a:t>
            </a:r>
            <a:r>
              <a:rPr sz="900" spc="-20" dirty="0">
                <a:solidFill>
                  <a:srgbClr val="39427A"/>
                </a:solidFill>
                <a:latin typeface="BIZ UDPGothic"/>
                <a:cs typeface="BIZ UDPGothic"/>
              </a:rPr>
              <a:t>採用率</a:t>
            </a:r>
            <a:endParaRPr sz="900">
              <a:latin typeface="BIZ UDPGothic"/>
              <a:cs typeface="BIZ UDPGothic"/>
            </a:endParaRPr>
          </a:p>
        </p:txBody>
      </p:sp>
      <p:sp>
        <p:nvSpPr>
          <p:cNvPr id="77" name="object 77"/>
          <p:cNvSpPr txBox="1"/>
          <p:nvPr/>
        </p:nvSpPr>
        <p:spPr>
          <a:xfrm>
            <a:off x="3116326" y="5376417"/>
            <a:ext cx="4362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20.7%</a:t>
            </a:r>
            <a:endParaRPr sz="900">
              <a:latin typeface="BIZ UDPGothic"/>
              <a:cs typeface="BIZ UDPGothic"/>
            </a:endParaRPr>
          </a:p>
        </p:txBody>
      </p:sp>
      <p:sp>
        <p:nvSpPr>
          <p:cNvPr id="78" name="object 78"/>
          <p:cNvSpPr txBox="1"/>
          <p:nvPr/>
        </p:nvSpPr>
        <p:spPr>
          <a:xfrm>
            <a:off x="3965575" y="5376417"/>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20.6%</a:t>
            </a:r>
            <a:endParaRPr sz="900">
              <a:latin typeface="BIZ UDPGothic"/>
              <a:cs typeface="BIZ UDPGothic"/>
            </a:endParaRPr>
          </a:p>
        </p:txBody>
      </p:sp>
      <p:sp>
        <p:nvSpPr>
          <p:cNvPr id="79" name="object 79"/>
          <p:cNvSpPr txBox="1"/>
          <p:nvPr/>
        </p:nvSpPr>
        <p:spPr>
          <a:xfrm>
            <a:off x="4822063" y="5376417"/>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19.2%</a:t>
            </a:r>
            <a:endParaRPr sz="900">
              <a:latin typeface="BIZ UDPGothic"/>
              <a:cs typeface="BIZ UDPGothic"/>
            </a:endParaRPr>
          </a:p>
        </p:txBody>
      </p:sp>
      <p:sp>
        <p:nvSpPr>
          <p:cNvPr id="80" name="object 80"/>
          <p:cNvSpPr txBox="1"/>
          <p:nvPr/>
        </p:nvSpPr>
        <p:spPr>
          <a:xfrm>
            <a:off x="5671184" y="5376417"/>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19.4%</a:t>
            </a:r>
            <a:endParaRPr sz="900">
              <a:latin typeface="BIZ UDPGothic"/>
              <a:cs typeface="BIZ UDPGothic"/>
            </a:endParaRPr>
          </a:p>
        </p:txBody>
      </p:sp>
      <p:sp>
        <p:nvSpPr>
          <p:cNvPr id="81" name="object 81"/>
          <p:cNvSpPr txBox="1"/>
          <p:nvPr/>
        </p:nvSpPr>
        <p:spPr>
          <a:xfrm>
            <a:off x="6512814" y="5376417"/>
            <a:ext cx="4362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20.4%</a:t>
            </a:r>
            <a:endParaRPr sz="900">
              <a:latin typeface="BIZ UDPGothic"/>
              <a:cs typeface="BIZ UDPGothic"/>
            </a:endParaRPr>
          </a:p>
        </p:txBody>
      </p:sp>
      <p:sp>
        <p:nvSpPr>
          <p:cNvPr id="82" name="object 82"/>
          <p:cNvSpPr txBox="1"/>
          <p:nvPr/>
        </p:nvSpPr>
        <p:spPr>
          <a:xfrm>
            <a:off x="7369556" y="5376417"/>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18.5%</a:t>
            </a:r>
            <a:endParaRPr sz="900">
              <a:latin typeface="BIZ UDPGothic"/>
              <a:cs typeface="BIZ UDPGothic"/>
            </a:endParaRPr>
          </a:p>
        </p:txBody>
      </p:sp>
      <p:sp>
        <p:nvSpPr>
          <p:cNvPr id="83" name="object 83"/>
          <p:cNvSpPr txBox="1"/>
          <p:nvPr/>
        </p:nvSpPr>
        <p:spPr>
          <a:xfrm>
            <a:off x="8218423" y="5376417"/>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17.3%</a:t>
            </a:r>
            <a:endParaRPr sz="900">
              <a:latin typeface="BIZ UDPGothic"/>
              <a:cs typeface="BIZ UDPGothic"/>
            </a:endParaRPr>
          </a:p>
        </p:txBody>
      </p:sp>
      <p:sp>
        <p:nvSpPr>
          <p:cNvPr id="84" name="object 84"/>
          <p:cNvSpPr txBox="1"/>
          <p:nvPr/>
        </p:nvSpPr>
        <p:spPr>
          <a:xfrm>
            <a:off x="9075166" y="5376417"/>
            <a:ext cx="4064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15.1%</a:t>
            </a:r>
            <a:endParaRPr sz="900">
              <a:latin typeface="BIZ UDPGothic"/>
              <a:cs typeface="BIZ UDPGothic"/>
            </a:endParaRPr>
          </a:p>
        </p:txBody>
      </p:sp>
      <p:sp>
        <p:nvSpPr>
          <p:cNvPr id="85" name="object 85"/>
          <p:cNvSpPr txBox="1"/>
          <p:nvPr/>
        </p:nvSpPr>
        <p:spPr>
          <a:xfrm>
            <a:off x="9916794" y="5376417"/>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14.3%</a:t>
            </a:r>
            <a:endParaRPr sz="900">
              <a:latin typeface="BIZ UDPGothic"/>
              <a:cs typeface="BIZ UDPGothic"/>
            </a:endParaRPr>
          </a:p>
        </p:txBody>
      </p:sp>
      <p:grpSp>
        <p:nvGrpSpPr>
          <p:cNvPr id="86" name="object 86"/>
          <p:cNvGrpSpPr/>
          <p:nvPr/>
        </p:nvGrpSpPr>
        <p:grpSpPr>
          <a:xfrm>
            <a:off x="1601533" y="5550217"/>
            <a:ext cx="8954135" cy="200025"/>
            <a:chOff x="1601533" y="5550217"/>
            <a:chExt cx="8954135" cy="200025"/>
          </a:xfrm>
        </p:grpSpPr>
        <p:sp>
          <p:nvSpPr>
            <p:cNvPr id="87" name="object 87"/>
            <p:cNvSpPr/>
            <p:nvPr/>
          </p:nvSpPr>
          <p:spPr>
            <a:xfrm>
              <a:off x="1606296" y="5554979"/>
              <a:ext cx="8944610" cy="190500"/>
            </a:xfrm>
            <a:custGeom>
              <a:avLst/>
              <a:gdLst/>
              <a:ahLst/>
              <a:cxnLst/>
              <a:rect l="l" t="t" r="r" b="b"/>
              <a:pathLst>
                <a:path w="8944610" h="190500">
                  <a:moveTo>
                    <a:pt x="0" y="0"/>
                  </a:moveTo>
                  <a:lnTo>
                    <a:pt x="8944356" y="0"/>
                  </a:lnTo>
                </a:path>
                <a:path w="8944610" h="190500">
                  <a:moveTo>
                    <a:pt x="0" y="0"/>
                  </a:moveTo>
                  <a:lnTo>
                    <a:pt x="0" y="190500"/>
                  </a:lnTo>
                </a:path>
                <a:path w="8944610" h="190500">
                  <a:moveTo>
                    <a:pt x="1303020" y="0"/>
                  </a:moveTo>
                  <a:lnTo>
                    <a:pt x="1303020" y="190500"/>
                  </a:lnTo>
                </a:path>
                <a:path w="8944610" h="190500">
                  <a:moveTo>
                    <a:pt x="1303020" y="0"/>
                  </a:moveTo>
                  <a:lnTo>
                    <a:pt x="1303020" y="190500"/>
                  </a:lnTo>
                </a:path>
                <a:path w="8944610" h="190500">
                  <a:moveTo>
                    <a:pt x="2151888" y="0"/>
                  </a:moveTo>
                  <a:lnTo>
                    <a:pt x="2151888" y="190500"/>
                  </a:lnTo>
                </a:path>
                <a:path w="8944610" h="190500">
                  <a:moveTo>
                    <a:pt x="2151888" y="0"/>
                  </a:moveTo>
                  <a:lnTo>
                    <a:pt x="2151888" y="190500"/>
                  </a:lnTo>
                </a:path>
                <a:path w="8944610" h="190500">
                  <a:moveTo>
                    <a:pt x="3000755" y="0"/>
                  </a:moveTo>
                  <a:lnTo>
                    <a:pt x="3000755" y="190500"/>
                  </a:lnTo>
                </a:path>
                <a:path w="8944610" h="190500">
                  <a:moveTo>
                    <a:pt x="3000755" y="0"/>
                  </a:moveTo>
                  <a:lnTo>
                    <a:pt x="3000755" y="190500"/>
                  </a:lnTo>
                </a:path>
                <a:path w="8944610" h="190500">
                  <a:moveTo>
                    <a:pt x="3849624" y="0"/>
                  </a:moveTo>
                  <a:lnTo>
                    <a:pt x="3849624" y="190500"/>
                  </a:lnTo>
                </a:path>
                <a:path w="8944610" h="190500">
                  <a:moveTo>
                    <a:pt x="3849624" y="0"/>
                  </a:moveTo>
                  <a:lnTo>
                    <a:pt x="3849624" y="190500"/>
                  </a:lnTo>
                </a:path>
                <a:path w="8944610" h="190500">
                  <a:moveTo>
                    <a:pt x="4698492" y="0"/>
                  </a:moveTo>
                  <a:lnTo>
                    <a:pt x="4698492" y="190500"/>
                  </a:lnTo>
                </a:path>
                <a:path w="8944610" h="190500">
                  <a:moveTo>
                    <a:pt x="4698492" y="0"/>
                  </a:moveTo>
                  <a:lnTo>
                    <a:pt x="4698492" y="190500"/>
                  </a:lnTo>
                </a:path>
                <a:path w="8944610" h="190500">
                  <a:moveTo>
                    <a:pt x="5547359" y="0"/>
                  </a:moveTo>
                  <a:lnTo>
                    <a:pt x="5547359" y="190500"/>
                  </a:lnTo>
                </a:path>
                <a:path w="8944610" h="190500">
                  <a:moveTo>
                    <a:pt x="5547359" y="0"/>
                  </a:moveTo>
                  <a:lnTo>
                    <a:pt x="5547359" y="190500"/>
                  </a:lnTo>
                </a:path>
                <a:path w="8944610" h="190500">
                  <a:moveTo>
                    <a:pt x="6397752" y="0"/>
                  </a:moveTo>
                  <a:lnTo>
                    <a:pt x="6397752" y="190500"/>
                  </a:lnTo>
                </a:path>
                <a:path w="8944610" h="190500">
                  <a:moveTo>
                    <a:pt x="6397752" y="0"/>
                  </a:moveTo>
                  <a:lnTo>
                    <a:pt x="6397752" y="190500"/>
                  </a:lnTo>
                </a:path>
                <a:path w="8944610" h="190500">
                  <a:moveTo>
                    <a:pt x="7246620" y="0"/>
                  </a:moveTo>
                  <a:lnTo>
                    <a:pt x="7246620" y="190500"/>
                  </a:lnTo>
                </a:path>
                <a:path w="8944610" h="190500">
                  <a:moveTo>
                    <a:pt x="7246620" y="0"/>
                  </a:moveTo>
                  <a:lnTo>
                    <a:pt x="7246620" y="190500"/>
                  </a:lnTo>
                </a:path>
                <a:path w="8944610" h="190500">
                  <a:moveTo>
                    <a:pt x="8095487" y="0"/>
                  </a:moveTo>
                  <a:lnTo>
                    <a:pt x="8095487" y="190500"/>
                  </a:lnTo>
                </a:path>
                <a:path w="8944610" h="190500">
                  <a:moveTo>
                    <a:pt x="8095487" y="0"/>
                  </a:moveTo>
                  <a:lnTo>
                    <a:pt x="8095487" y="190500"/>
                  </a:lnTo>
                </a:path>
                <a:path w="8944610" h="190500">
                  <a:moveTo>
                    <a:pt x="8944356" y="0"/>
                  </a:moveTo>
                  <a:lnTo>
                    <a:pt x="8944356" y="190500"/>
                  </a:lnTo>
                </a:path>
                <a:path w="8944610" h="190500">
                  <a:moveTo>
                    <a:pt x="8944356" y="0"/>
                  </a:moveTo>
                  <a:lnTo>
                    <a:pt x="8944356" y="190500"/>
                  </a:lnTo>
                </a:path>
              </a:pathLst>
            </a:custGeom>
            <a:ln w="9525">
              <a:solidFill>
                <a:srgbClr val="DEDFDD"/>
              </a:solidFill>
            </a:ln>
          </p:spPr>
          <p:txBody>
            <a:bodyPr wrap="square" lIns="0" tIns="0" rIns="0" bIns="0" rtlCol="0"/>
            <a:lstStyle/>
            <a:p>
              <a:endParaRPr/>
            </a:p>
          </p:txBody>
        </p:sp>
        <p:sp>
          <p:nvSpPr>
            <p:cNvPr id="88" name="object 88"/>
            <p:cNvSpPr/>
            <p:nvPr/>
          </p:nvSpPr>
          <p:spPr>
            <a:xfrm>
              <a:off x="1646682" y="5630417"/>
              <a:ext cx="243840" cy="0"/>
            </a:xfrm>
            <a:custGeom>
              <a:avLst/>
              <a:gdLst/>
              <a:ahLst/>
              <a:cxnLst/>
              <a:rect l="l" t="t" r="r" b="b"/>
              <a:pathLst>
                <a:path w="243839">
                  <a:moveTo>
                    <a:pt x="0" y="0"/>
                  </a:moveTo>
                  <a:lnTo>
                    <a:pt x="243840" y="0"/>
                  </a:lnTo>
                </a:path>
              </a:pathLst>
            </a:custGeom>
            <a:ln w="28575">
              <a:solidFill>
                <a:srgbClr val="39427A"/>
              </a:solidFill>
            </a:ln>
          </p:spPr>
          <p:txBody>
            <a:bodyPr wrap="square" lIns="0" tIns="0" rIns="0" bIns="0" rtlCol="0"/>
            <a:lstStyle/>
            <a:p>
              <a:endParaRPr/>
            </a:p>
          </p:txBody>
        </p:sp>
      </p:grpSp>
      <p:sp>
        <p:nvSpPr>
          <p:cNvPr id="89" name="object 89"/>
          <p:cNvSpPr txBox="1"/>
          <p:nvPr/>
        </p:nvSpPr>
        <p:spPr>
          <a:xfrm>
            <a:off x="1902714" y="5564225"/>
            <a:ext cx="642620" cy="163195"/>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DC2</a:t>
            </a:r>
            <a:r>
              <a:rPr sz="900" spc="-25" dirty="0">
                <a:solidFill>
                  <a:srgbClr val="39427A"/>
                </a:solidFill>
                <a:latin typeface="BIZ UDPGothic"/>
                <a:cs typeface="BIZ UDPGothic"/>
              </a:rPr>
              <a:t>採用率</a:t>
            </a:r>
            <a:endParaRPr sz="900">
              <a:latin typeface="BIZ UDPGothic"/>
              <a:cs typeface="BIZ UDPGothic"/>
            </a:endParaRPr>
          </a:p>
        </p:txBody>
      </p:sp>
      <p:sp>
        <p:nvSpPr>
          <p:cNvPr id="90" name="object 90"/>
          <p:cNvSpPr txBox="1"/>
          <p:nvPr/>
        </p:nvSpPr>
        <p:spPr>
          <a:xfrm>
            <a:off x="3116326" y="5567883"/>
            <a:ext cx="4362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20.5%</a:t>
            </a:r>
            <a:endParaRPr sz="900">
              <a:latin typeface="BIZ UDPGothic"/>
              <a:cs typeface="BIZ UDPGothic"/>
            </a:endParaRPr>
          </a:p>
        </p:txBody>
      </p:sp>
      <p:sp>
        <p:nvSpPr>
          <p:cNvPr id="91" name="object 91"/>
          <p:cNvSpPr txBox="1"/>
          <p:nvPr/>
        </p:nvSpPr>
        <p:spPr>
          <a:xfrm>
            <a:off x="3965575" y="5567883"/>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20.3%</a:t>
            </a:r>
            <a:endParaRPr sz="900">
              <a:latin typeface="BIZ UDPGothic"/>
              <a:cs typeface="BIZ UDPGothic"/>
            </a:endParaRPr>
          </a:p>
        </p:txBody>
      </p:sp>
      <p:sp>
        <p:nvSpPr>
          <p:cNvPr id="92" name="object 92"/>
          <p:cNvSpPr txBox="1"/>
          <p:nvPr/>
        </p:nvSpPr>
        <p:spPr>
          <a:xfrm>
            <a:off x="4822063"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19.8%</a:t>
            </a:r>
            <a:endParaRPr sz="900">
              <a:latin typeface="BIZ UDPGothic"/>
              <a:cs typeface="BIZ UDPGothic"/>
            </a:endParaRPr>
          </a:p>
        </p:txBody>
      </p:sp>
      <p:sp>
        <p:nvSpPr>
          <p:cNvPr id="93" name="object 93"/>
          <p:cNvSpPr txBox="1"/>
          <p:nvPr/>
        </p:nvSpPr>
        <p:spPr>
          <a:xfrm>
            <a:off x="5671184"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19.3%</a:t>
            </a:r>
            <a:endParaRPr sz="900">
              <a:latin typeface="BIZ UDPGothic"/>
              <a:cs typeface="BIZ UDPGothic"/>
            </a:endParaRPr>
          </a:p>
        </p:txBody>
      </p:sp>
      <p:sp>
        <p:nvSpPr>
          <p:cNvPr id="94" name="object 94"/>
          <p:cNvSpPr txBox="1"/>
          <p:nvPr/>
        </p:nvSpPr>
        <p:spPr>
          <a:xfrm>
            <a:off x="6520433"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19.8%</a:t>
            </a:r>
            <a:endParaRPr sz="900">
              <a:latin typeface="BIZ UDPGothic"/>
              <a:cs typeface="BIZ UDPGothic"/>
            </a:endParaRPr>
          </a:p>
        </p:txBody>
      </p:sp>
      <p:sp>
        <p:nvSpPr>
          <p:cNvPr id="95" name="object 95"/>
          <p:cNvSpPr txBox="1"/>
          <p:nvPr/>
        </p:nvSpPr>
        <p:spPr>
          <a:xfrm>
            <a:off x="7369556"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18.8%</a:t>
            </a:r>
            <a:endParaRPr sz="900">
              <a:latin typeface="BIZ UDPGothic"/>
              <a:cs typeface="BIZ UDPGothic"/>
            </a:endParaRPr>
          </a:p>
        </p:txBody>
      </p:sp>
      <p:sp>
        <p:nvSpPr>
          <p:cNvPr id="96" name="object 96"/>
          <p:cNvSpPr txBox="1"/>
          <p:nvPr/>
        </p:nvSpPr>
        <p:spPr>
          <a:xfrm>
            <a:off x="8218423"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18.5%</a:t>
            </a:r>
            <a:endParaRPr sz="900">
              <a:latin typeface="BIZ UDPGothic"/>
              <a:cs typeface="BIZ UDPGothic"/>
            </a:endParaRPr>
          </a:p>
        </p:txBody>
      </p:sp>
      <p:sp>
        <p:nvSpPr>
          <p:cNvPr id="97" name="object 97"/>
          <p:cNvSpPr txBox="1"/>
          <p:nvPr/>
        </p:nvSpPr>
        <p:spPr>
          <a:xfrm>
            <a:off x="9075166" y="5567883"/>
            <a:ext cx="4064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17.1%</a:t>
            </a:r>
            <a:endParaRPr sz="900">
              <a:latin typeface="BIZ UDPGothic"/>
              <a:cs typeface="BIZ UDPGothic"/>
            </a:endParaRPr>
          </a:p>
        </p:txBody>
      </p:sp>
      <p:sp>
        <p:nvSpPr>
          <p:cNvPr id="98" name="object 98"/>
          <p:cNvSpPr txBox="1"/>
          <p:nvPr/>
        </p:nvSpPr>
        <p:spPr>
          <a:xfrm>
            <a:off x="9916794" y="556788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14.7%</a:t>
            </a:r>
            <a:endParaRPr sz="900">
              <a:latin typeface="BIZ UDPGothic"/>
              <a:cs typeface="BIZ UDPGothic"/>
            </a:endParaRPr>
          </a:p>
        </p:txBody>
      </p:sp>
      <p:grpSp>
        <p:nvGrpSpPr>
          <p:cNvPr id="99" name="object 99"/>
          <p:cNvGrpSpPr/>
          <p:nvPr/>
        </p:nvGrpSpPr>
        <p:grpSpPr>
          <a:xfrm>
            <a:off x="1601533" y="5740717"/>
            <a:ext cx="8954135" cy="201930"/>
            <a:chOff x="1601533" y="5740717"/>
            <a:chExt cx="8954135" cy="201930"/>
          </a:xfrm>
        </p:grpSpPr>
        <p:sp>
          <p:nvSpPr>
            <p:cNvPr id="100" name="object 100"/>
            <p:cNvSpPr/>
            <p:nvPr/>
          </p:nvSpPr>
          <p:spPr>
            <a:xfrm>
              <a:off x="1606296" y="5745479"/>
              <a:ext cx="8944610" cy="192405"/>
            </a:xfrm>
            <a:custGeom>
              <a:avLst/>
              <a:gdLst/>
              <a:ahLst/>
              <a:cxnLst/>
              <a:rect l="l" t="t" r="r" b="b"/>
              <a:pathLst>
                <a:path w="8944610" h="192404">
                  <a:moveTo>
                    <a:pt x="0" y="0"/>
                  </a:moveTo>
                  <a:lnTo>
                    <a:pt x="8944356" y="0"/>
                  </a:lnTo>
                </a:path>
                <a:path w="8944610" h="192404">
                  <a:moveTo>
                    <a:pt x="0" y="0"/>
                  </a:moveTo>
                  <a:lnTo>
                    <a:pt x="0" y="192024"/>
                  </a:lnTo>
                </a:path>
                <a:path w="8944610" h="192404">
                  <a:moveTo>
                    <a:pt x="1303020" y="0"/>
                  </a:moveTo>
                  <a:lnTo>
                    <a:pt x="1303020" y="192024"/>
                  </a:lnTo>
                </a:path>
                <a:path w="8944610" h="192404">
                  <a:moveTo>
                    <a:pt x="1303020" y="0"/>
                  </a:moveTo>
                  <a:lnTo>
                    <a:pt x="1303020" y="192024"/>
                  </a:lnTo>
                </a:path>
                <a:path w="8944610" h="192404">
                  <a:moveTo>
                    <a:pt x="2151888" y="0"/>
                  </a:moveTo>
                  <a:lnTo>
                    <a:pt x="2151888" y="192024"/>
                  </a:lnTo>
                </a:path>
                <a:path w="8944610" h="192404">
                  <a:moveTo>
                    <a:pt x="2151888" y="0"/>
                  </a:moveTo>
                  <a:lnTo>
                    <a:pt x="2151888" y="192024"/>
                  </a:lnTo>
                </a:path>
                <a:path w="8944610" h="192404">
                  <a:moveTo>
                    <a:pt x="3000755" y="0"/>
                  </a:moveTo>
                  <a:lnTo>
                    <a:pt x="3000755" y="192024"/>
                  </a:lnTo>
                </a:path>
                <a:path w="8944610" h="192404">
                  <a:moveTo>
                    <a:pt x="3000755" y="0"/>
                  </a:moveTo>
                  <a:lnTo>
                    <a:pt x="3000755" y="192024"/>
                  </a:lnTo>
                </a:path>
                <a:path w="8944610" h="192404">
                  <a:moveTo>
                    <a:pt x="3849624" y="0"/>
                  </a:moveTo>
                  <a:lnTo>
                    <a:pt x="3849624" y="192024"/>
                  </a:lnTo>
                </a:path>
                <a:path w="8944610" h="192404">
                  <a:moveTo>
                    <a:pt x="3849624" y="0"/>
                  </a:moveTo>
                  <a:lnTo>
                    <a:pt x="3849624" y="192024"/>
                  </a:lnTo>
                </a:path>
                <a:path w="8944610" h="192404">
                  <a:moveTo>
                    <a:pt x="4698492" y="0"/>
                  </a:moveTo>
                  <a:lnTo>
                    <a:pt x="4698492" y="192024"/>
                  </a:lnTo>
                </a:path>
                <a:path w="8944610" h="192404">
                  <a:moveTo>
                    <a:pt x="4698492" y="0"/>
                  </a:moveTo>
                  <a:lnTo>
                    <a:pt x="4698492" y="192024"/>
                  </a:lnTo>
                </a:path>
                <a:path w="8944610" h="192404">
                  <a:moveTo>
                    <a:pt x="5547359" y="0"/>
                  </a:moveTo>
                  <a:lnTo>
                    <a:pt x="5547359" y="192024"/>
                  </a:lnTo>
                </a:path>
                <a:path w="8944610" h="192404">
                  <a:moveTo>
                    <a:pt x="5547359" y="0"/>
                  </a:moveTo>
                  <a:lnTo>
                    <a:pt x="5547359" y="192024"/>
                  </a:lnTo>
                </a:path>
                <a:path w="8944610" h="192404">
                  <a:moveTo>
                    <a:pt x="6397752" y="0"/>
                  </a:moveTo>
                  <a:lnTo>
                    <a:pt x="6397752" y="192024"/>
                  </a:lnTo>
                </a:path>
                <a:path w="8944610" h="192404">
                  <a:moveTo>
                    <a:pt x="6397752" y="0"/>
                  </a:moveTo>
                  <a:lnTo>
                    <a:pt x="6397752" y="192024"/>
                  </a:lnTo>
                </a:path>
                <a:path w="8944610" h="192404">
                  <a:moveTo>
                    <a:pt x="7246620" y="0"/>
                  </a:moveTo>
                  <a:lnTo>
                    <a:pt x="7246620" y="192024"/>
                  </a:lnTo>
                </a:path>
                <a:path w="8944610" h="192404">
                  <a:moveTo>
                    <a:pt x="7246620" y="0"/>
                  </a:moveTo>
                  <a:lnTo>
                    <a:pt x="7246620" y="192024"/>
                  </a:lnTo>
                </a:path>
                <a:path w="8944610" h="192404">
                  <a:moveTo>
                    <a:pt x="8095487" y="0"/>
                  </a:moveTo>
                  <a:lnTo>
                    <a:pt x="8095487" y="192024"/>
                  </a:lnTo>
                </a:path>
                <a:path w="8944610" h="192404">
                  <a:moveTo>
                    <a:pt x="8095487" y="0"/>
                  </a:moveTo>
                  <a:lnTo>
                    <a:pt x="8095487" y="192024"/>
                  </a:lnTo>
                </a:path>
                <a:path w="8944610" h="192404">
                  <a:moveTo>
                    <a:pt x="8944356" y="0"/>
                  </a:moveTo>
                  <a:lnTo>
                    <a:pt x="8944356" y="192024"/>
                  </a:lnTo>
                </a:path>
                <a:path w="8944610" h="192404">
                  <a:moveTo>
                    <a:pt x="8944356" y="0"/>
                  </a:moveTo>
                  <a:lnTo>
                    <a:pt x="8944356" y="192024"/>
                  </a:lnTo>
                </a:path>
              </a:pathLst>
            </a:custGeom>
            <a:ln w="9525">
              <a:solidFill>
                <a:srgbClr val="DEDFDD"/>
              </a:solidFill>
            </a:ln>
          </p:spPr>
          <p:txBody>
            <a:bodyPr wrap="square" lIns="0" tIns="0" rIns="0" bIns="0" rtlCol="0"/>
            <a:lstStyle/>
            <a:p>
              <a:endParaRPr/>
            </a:p>
          </p:txBody>
        </p:sp>
        <p:sp>
          <p:nvSpPr>
            <p:cNvPr id="101" name="object 101"/>
            <p:cNvSpPr/>
            <p:nvPr/>
          </p:nvSpPr>
          <p:spPr>
            <a:xfrm>
              <a:off x="1646682" y="5820917"/>
              <a:ext cx="243840" cy="0"/>
            </a:xfrm>
            <a:custGeom>
              <a:avLst/>
              <a:gdLst/>
              <a:ahLst/>
              <a:cxnLst/>
              <a:rect l="l" t="t" r="r" b="b"/>
              <a:pathLst>
                <a:path w="243839">
                  <a:moveTo>
                    <a:pt x="0" y="0"/>
                  </a:moveTo>
                  <a:lnTo>
                    <a:pt x="243840" y="0"/>
                  </a:lnTo>
                </a:path>
              </a:pathLst>
            </a:custGeom>
            <a:ln w="28575">
              <a:solidFill>
                <a:srgbClr val="A38B0C"/>
              </a:solidFill>
            </a:ln>
          </p:spPr>
          <p:txBody>
            <a:bodyPr wrap="square" lIns="0" tIns="0" rIns="0" bIns="0" rtlCol="0"/>
            <a:lstStyle/>
            <a:p>
              <a:endParaRPr/>
            </a:p>
          </p:txBody>
        </p:sp>
      </p:grpSp>
      <p:sp>
        <p:nvSpPr>
          <p:cNvPr id="102" name="object 102"/>
          <p:cNvSpPr txBox="1"/>
          <p:nvPr/>
        </p:nvSpPr>
        <p:spPr>
          <a:xfrm>
            <a:off x="1902967" y="5756249"/>
            <a:ext cx="54991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9427A"/>
                </a:solidFill>
                <a:latin typeface="BIZ UDPGothic"/>
                <a:cs typeface="BIZ UDPGothic"/>
              </a:rPr>
              <a:t>PD</a:t>
            </a:r>
            <a:r>
              <a:rPr sz="900" spc="-20" dirty="0">
                <a:solidFill>
                  <a:srgbClr val="39427A"/>
                </a:solidFill>
                <a:latin typeface="BIZ UDPGothic"/>
                <a:cs typeface="BIZ UDPGothic"/>
              </a:rPr>
              <a:t>採用率</a:t>
            </a:r>
            <a:endParaRPr sz="900">
              <a:latin typeface="BIZ UDPGothic"/>
              <a:cs typeface="BIZ UDPGothic"/>
            </a:endParaRPr>
          </a:p>
        </p:txBody>
      </p:sp>
      <p:sp>
        <p:nvSpPr>
          <p:cNvPr id="103" name="object 103"/>
          <p:cNvSpPr txBox="1"/>
          <p:nvPr/>
        </p:nvSpPr>
        <p:spPr>
          <a:xfrm>
            <a:off x="3123945" y="5759602"/>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13.2%</a:t>
            </a:r>
            <a:endParaRPr sz="900">
              <a:latin typeface="BIZ UDPGothic"/>
              <a:cs typeface="BIZ UDPGothic"/>
            </a:endParaRPr>
          </a:p>
        </p:txBody>
      </p:sp>
      <p:sp>
        <p:nvSpPr>
          <p:cNvPr id="104" name="object 104"/>
          <p:cNvSpPr txBox="1"/>
          <p:nvPr/>
        </p:nvSpPr>
        <p:spPr>
          <a:xfrm>
            <a:off x="3973195" y="5759602"/>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15.7%</a:t>
            </a:r>
            <a:endParaRPr sz="900">
              <a:latin typeface="BIZ UDPGothic"/>
              <a:cs typeface="BIZ UDPGothic"/>
            </a:endParaRPr>
          </a:p>
        </p:txBody>
      </p:sp>
      <p:sp>
        <p:nvSpPr>
          <p:cNvPr id="105" name="object 105"/>
          <p:cNvSpPr txBox="1"/>
          <p:nvPr/>
        </p:nvSpPr>
        <p:spPr>
          <a:xfrm>
            <a:off x="4822063" y="5759602"/>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17.3%</a:t>
            </a:r>
            <a:endParaRPr sz="900">
              <a:latin typeface="BIZ UDPGothic"/>
              <a:cs typeface="BIZ UDPGothic"/>
            </a:endParaRPr>
          </a:p>
        </p:txBody>
      </p:sp>
      <p:sp>
        <p:nvSpPr>
          <p:cNvPr id="106" name="object 106"/>
          <p:cNvSpPr txBox="1"/>
          <p:nvPr/>
        </p:nvSpPr>
        <p:spPr>
          <a:xfrm>
            <a:off x="5671184" y="5759602"/>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19.6%</a:t>
            </a:r>
            <a:endParaRPr sz="900">
              <a:latin typeface="BIZ UDPGothic"/>
              <a:cs typeface="BIZ UDPGothic"/>
            </a:endParaRPr>
          </a:p>
        </p:txBody>
      </p:sp>
      <p:sp>
        <p:nvSpPr>
          <p:cNvPr id="107" name="object 107"/>
          <p:cNvSpPr txBox="1"/>
          <p:nvPr/>
        </p:nvSpPr>
        <p:spPr>
          <a:xfrm>
            <a:off x="6520433" y="5759602"/>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19.8%</a:t>
            </a:r>
            <a:endParaRPr sz="900">
              <a:latin typeface="BIZ UDPGothic"/>
              <a:cs typeface="BIZ UDPGothic"/>
            </a:endParaRPr>
          </a:p>
        </p:txBody>
      </p:sp>
      <p:sp>
        <p:nvSpPr>
          <p:cNvPr id="108" name="object 108"/>
          <p:cNvSpPr txBox="1"/>
          <p:nvPr/>
        </p:nvSpPr>
        <p:spPr>
          <a:xfrm>
            <a:off x="7361935" y="5759602"/>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20.9%</a:t>
            </a:r>
            <a:endParaRPr sz="900">
              <a:latin typeface="BIZ UDPGothic"/>
              <a:cs typeface="BIZ UDPGothic"/>
            </a:endParaRPr>
          </a:p>
        </p:txBody>
      </p:sp>
      <p:sp>
        <p:nvSpPr>
          <p:cNvPr id="109" name="object 109"/>
          <p:cNvSpPr txBox="1"/>
          <p:nvPr/>
        </p:nvSpPr>
        <p:spPr>
          <a:xfrm>
            <a:off x="8211057" y="5759602"/>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22.9%</a:t>
            </a:r>
            <a:endParaRPr sz="900">
              <a:latin typeface="BIZ UDPGothic"/>
              <a:cs typeface="BIZ UDPGothic"/>
            </a:endParaRPr>
          </a:p>
        </p:txBody>
      </p:sp>
      <p:sp>
        <p:nvSpPr>
          <p:cNvPr id="110" name="object 110"/>
          <p:cNvSpPr txBox="1"/>
          <p:nvPr/>
        </p:nvSpPr>
        <p:spPr>
          <a:xfrm>
            <a:off x="9060306" y="5759602"/>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23.4%</a:t>
            </a:r>
            <a:endParaRPr sz="900">
              <a:latin typeface="BIZ UDPGothic"/>
              <a:cs typeface="BIZ UDPGothic"/>
            </a:endParaRPr>
          </a:p>
        </p:txBody>
      </p:sp>
      <p:sp>
        <p:nvSpPr>
          <p:cNvPr id="111" name="object 111"/>
          <p:cNvSpPr txBox="1"/>
          <p:nvPr/>
        </p:nvSpPr>
        <p:spPr>
          <a:xfrm>
            <a:off x="9909429" y="5759602"/>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23.9%</a:t>
            </a:r>
            <a:endParaRPr sz="900">
              <a:latin typeface="BIZ UDPGothic"/>
              <a:cs typeface="BIZ UDPGothic"/>
            </a:endParaRPr>
          </a:p>
        </p:txBody>
      </p:sp>
      <p:grpSp>
        <p:nvGrpSpPr>
          <p:cNvPr id="112" name="object 112"/>
          <p:cNvGrpSpPr/>
          <p:nvPr/>
        </p:nvGrpSpPr>
        <p:grpSpPr>
          <a:xfrm>
            <a:off x="1601533" y="5932741"/>
            <a:ext cx="8954135" cy="201930"/>
            <a:chOff x="1601533" y="5932741"/>
            <a:chExt cx="8954135" cy="201930"/>
          </a:xfrm>
        </p:grpSpPr>
        <p:sp>
          <p:nvSpPr>
            <p:cNvPr id="113" name="object 113"/>
            <p:cNvSpPr/>
            <p:nvPr/>
          </p:nvSpPr>
          <p:spPr>
            <a:xfrm>
              <a:off x="1606296" y="5937503"/>
              <a:ext cx="8944610" cy="192405"/>
            </a:xfrm>
            <a:custGeom>
              <a:avLst/>
              <a:gdLst/>
              <a:ahLst/>
              <a:cxnLst/>
              <a:rect l="l" t="t" r="r" b="b"/>
              <a:pathLst>
                <a:path w="8944610" h="192404">
                  <a:moveTo>
                    <a:pt x="0" y="0"/>
                  </a:moveTo>
                  <a:lnTo>
                    <a:pt x="8944356" y="0"/>
                  </a:lnTo>
                </a:path>
                <a:path w="8944610" h="192404">
                  <a:moveTo>
                    <a:pt x="0" y="0"/>
                  </a:moveTo>
                  <a:lnTo>
                    <a:pt x="0" y="192024"/>
                  </a:lnTo>
                </a:path>
                <a:path w="8944610" h="192404">
                  <a:moveTo>
                    <a:pt x="0" y="192024"/>
                  </a:moveTo>
                  <a:lnTo>
                    <a:pt x="8944356" y="192024"/>
                  </a:lnTo>
                </a:path>
                <a:path w="8944610" h="192404">
                  <a:moveTo>
                    <a:pt x="1303020" y="0"/>
                  </a:moveTo>
                  <a:lnTo>
                    <a:pt x="1303020" y="192024"/>
                  </a:lnTo>
                </a:path>
                <a:path w="8944610" h="192404">
                  <a:moveTo>
                    <a:pt x="1303020" y="0"/>
                  </a:moveTo>
                  <a:lnTo>
                    <a:pt x="1303020" y="192024"/>
                  </a:lnTo>
                </a:path>
                <a:path w="8944610" h="192404">
                  <a:moveTo>
                    <a:pt x="2151888" y="0"/>
                  </a:moveTo>
                  <a:lnTo>
                    <a:pt x="2151888" y="192024"/>
                  </a:lnTo>
                </a:path>
                <a:path w="8944610" h="192404">
                  <a:moveTo>
                    <a:pt x="2151888" y="0"/>
                  </a:moveTo>
                  <a:lnTo>
                    <a:pt x="2151888" y="192024"/>
                  </a:lnTo>
                </a:path>
                <a:path w="8944610" h="192404">
                  <a:moveTo>
                    <a:pt x="3000755" y="0"/>
                  </a:moveTo>
                  <a:lnTo>
                    <a:pt x="3000755" y="192024"/>
                  </a:lnTo>
                </a:path>
                <a:path w="8944610" h="192404">
                  <a:moveTo>
                    <a:pt x="3000755" y="0"/>
                  </a:moveTo>
                  <a:lnTo>
                    <a:pt x="3000755" y="192024"/>
                  </a:lnTo>
                </a:path>
                <a:path w="8944610" h="192404">
                  <a:moveTo>
                    <a:pt x="3849624" y="0"/>
                  </a:moveTo>
                  <a:lnTo>
                    <a:pt x="3849624" y="192024"/>
                  </a:lnTo>
                </a:path>
                <a:path w="8944610" h="192404">
                  <a:moveTo>
                    <a:pt x="3849624" y="0"/>
                  </a:moveTo>
                  <a:lnTo>
                    <a:pt x="3849624" y="192024"/>
                  </a:lnTo>
                </a:path>
                <a:path w="8944610" h="192404">
                  <a:moveTo>
                    <a:pt x="4698492" y="0"/>
                  </a:moveTo>
                  <a:lnTo>
                    <a:pt x="4698492" y="192024"/>
                  </a:lnTo>
                </a:path>
                <a:path w="8944610" h="192404">
                  <a:moveTo>
                    <a:pt x="4698492" y="0"/>
                  </a:moveTo>
                  <a:lnTo>
                    <a:pt x="4698492" y="192024"/>
                  </a:lnTo>
                </a:path>
                <a:path w="8944610" h="192404">
                  <a:moveTo>
                    <a:pt x="5547359" y="0"/>
                  </a:moveTo>
                  <a:lnTo>
                    <a:pt x="5547359" y="192024"/>
                  </a:lnTo>
                </a:path>
                <a:path w="8944610" h="192404">
                  <a:moveTo>
                    <a:pt x="5547359" y="0"/>
                  </a:moveTo>
                  <a:lnTo>
                    <a:pt x="5547359" y="192024"/>
                  </a:lnTo>
                </a:path>
                <a:path w="8944610" h="192404">
                  <a:moveTo>
                    <a:pt x="6397752" y="0"/>
                  </a:moveTo>
                  <a:lnTo>
                    <a:pt x="6397752" y="192024"/>
                  </a:lnTo>
                </a:path>
                <a:path w="8944610" h="192404">
                  <a:moveTo>
                    <a:pt x="6397752" y="0"/>
                  </a:moveTo>
                  <a:lnTo>
                    <a:pt x="6397752" y="192024"/>
                  </a:lnTo>
                </a:path>
                <a:path w="8944610" h="192404">
                  <a:moveTo>
                    <a:pt x="7246620" y="0"/>
                  </a:moveTo>
                  <a:lnTo>
                    <a:pt x="7246620" y="192024"/>
                  </a:lnTo>
                </a:path>
                <a:path w="8944610" h="192404">
                  <a:moveTo>
                    <a:pt x="7246620" y="0"/>
                  </a:moveTo>
                  <a:lnTo>
                    <a:pt x="7246620" y="192024"/>
                  </a:lnTo>
                </a:path>
                <a:path w="8944610" h="192404">
                  <a:moveTo>
                    <a:pt x="8095487" y="0"/>
                  </a:moveTo>
                  <a:lnTo>
                    <a:pt x="8095487" y="192024"/>
                  </a:lnTo>
                </a:path>
                <a:path w="8944610" h="192404">
                  <a:moveTo>
                    <a:pt x="8095487" y="0"/>
                  </a:moveTo>
                  <a:lnTo>
                    <a:pt x="8095487" y="192024"/>
                  </a:lnTo>
                </a:path>
                <a:path w="8944610" h="192404">
                  <a:moveTo>
                    <a:pt x="8944356" y="0"/>
                  </a:moveTo>
                  <a:lnTo>
                    <a:pt x="8944356" y="192024"/>
                  </a:lnTo>
                </a:path>
                <a:path w="8944610" h="192404">
                  <a:moveTo>
                    <a:pt x="8944356" y="0"/>
                  </a:moveTo>
                  <a:lnTo>
                    <a:pt x="8944356" y="192024"/>
                  </a:lnTo>
                </a:path>
              </a:pathLst>
            </a:custGeom>
            <a:ln w="9525">
              <a:solidFill>
                <a:srgbClr val="DEDFDD"/>
              </a:solidFill>
            </a:ln>
          </p:spPr>
          <p:txBody>
            <a:bodyPr wrap="square" lIns="0" tIns="0" rIns="0" bIns="0" rtlCol="0"/>
            <a:lstStyle/>
            <a:p>
              <a:endParaRPr/>
            </a:p>
          </p:txBody>
        </p:sp>
        <p:sp>
          <p:nvSpPr>
            <p:cNvPr id="114" name="object 114"/>
            <p:cNvSpPr/>
            <p:nvPr/>
          </p:nvSpPr>
          <p:spPr>
            <a:xfrm>
              <a:off x="1646682" y="6012941"/>
              <a:ext cx="243840" cy="0"/>
            </a:xfrm>
            <a:custGeom>
              <a:avLst/>
              <a:gdLst/>
              <a:ahLst/>
              <a:cxnLst/>
              <a:rect l="l" t="t" r="r" b="b"/>
              <a:pathLst>
                <a:path w="243839">
                  <a:moveTo>
                    <a:pt x="0" y="0"/>
                  </a:moveTo>
                  <a:lnTo>
                    <a:pt x="243840" y="0"/>
                  </a:lnTo>
                </a:path>
              </a:pathLst>
            </a:custGeom>
            <a:ln w="28575">
              <a:solidFill>
                <a:srgbClr val="FF894B"/>
              </a:solidFill>
            </a:ln>
          </p:spPr>
          <p:txBody>
            <a:bodyPr wrap="square" lIns="0" tIns="0" rIns="0" bIns="0" rtlCol="0"/>
            <a:lstStyle/>
            <a:p>
              <a:endParaRPr/>
            </a:p>
          </p:txBody>
        </p:sp>
      </p:grpSp>
      <p:sp>
        <p:nvSpPr>
          <p:cNvPr id="115" name="object 115"/>
          <p:cNvSpPr txBox="1"/>
          <p:nvPr/>
        </p:nvSpPr>
        <p:spPr>
          <a:xfrm>
            <a:off x="1902332" y="5947664"/>
            <a:ext cx="63690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9427A"/>
                </a:solidFill>
                <a:latin typeface="BIZ UDPGothic"/>
                <a:cs typeface="BIZ UDPGothic"/>
              </a:rPr>
              <a:t>RPD</a:t>
            </a:r>
            <a:r>
              <a:rPr sz="900" spc="-20" dirty="0">
                <a:solidFill>
                  <a:srgbClr val="39427A"/>
                </a:solidFill>
                <a:latin typeface="BIZ UDPGothic"/>
                <a:cs typeface="BIZ UDPGothic"/>
              </a:rPr>
              <a:t>採用率</a:t>
            </a:r>
            <a:endParaRPr sz="900">
              <a:latin typeface="BIZ UDPGothic"/>
              <a:cs typeface="BIZ UDPGothic"/>
            </a:endParaRPr>
          </a:p>
        </p:txBody>
      </p:sp>
      <p:sp>
        <p:nvSpPr>
          <p:cNvPr id="116" name="object 116"/>
          <p:cNvSpPr txBox="1"/>
          <p:nvPr/>
        </p:nvSpPr>
        <p:spPr>
          <a:xfrm>
            <a:off x="3116326" y="5951016"/>
            <a:ext cx="4362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27.3%</a:t>
            </a:r>
            <a:endParaRPr sz="900">
              <a:latin typeface="BIZ UDPGothic"/>
              <a:cs typeface="BIZ UDPGothic"/>
            </a:endParaRPr>
          </a:p>
        </p:txBody>
      </p:sp>
      <p:sp>
        <p:nvSpPr>
          <p:cNvPr id="117" name="object 117"/>
          <p:cNvSpPr txBox="1"/>
          <p:nvPr/>
        </p:nvSpPr>
        <p:spPr>
          <a:xfrm>
            <a:off x="3973195" y="5951016"/>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26.1%</a:t>
            </a:r>
            <a:endParaRPr sz="900">
              <a:latin typeface="BIZ UDPGothic"/>
              <a:cs typeface="BIZ UDPGothic"/>
            </a:endParaRPr>
          </a:p>
        </p:txBody>
      </p:sp>
      <p:sp>
        <p:nvSpPr>
          <p:cNvPr id="118" name="object 118"/>
          <p:cNvSpPr txBox="1"/>
          <p:nvPr/>
        </p:nvSpPr>
        <p:spPr>
          <a:xfrm>
            <a:off x="4822063" y="5951016"/>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24.1%</a:t>
            </a:r>
            <a:endParaRPr sz="900">
              <a:latin typeface="BIZ UDPGothic"/>
              <a:cs typeface="BIZ UDPGothic"/>
            </a:endParaRPr>
          </a:p>
        </p:txBody>
      </p:sp>
      <p:sp>
        <p:nvSpPr>
          <p:cNvPr id="119" name="object 119"/>
          <p:cNvSpPr txBox="1"/>
          <p:nvPr/>
        </p:nvSpPr>
        <p:spPr>
          <a:xfrm>
            <a:off x="5663946" y="5951016"/>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24.0%</a:t>
            </a:r>
            <a:endParaRPr sz="900">
              <a:latin typeface="BIZ UDPGothic"/>
              <a:cs typeface="BIZ UDPGothic"/>
            </a:endParaRPr>
          </a:p>
        </p:txBody>
      </p:sp>
      <p:sp>
        <p:nvSpPr>
          <p:cNvPr id="120" name="object 120"/>
          <p:cNvSpPr txBox="1"/>
          <p:nvPr/>
        </p:nvSpPr>
        <p:spPr>
          <a:xfrm>
            <a:off x="6512814" y="5951016"/>
            <a:ext cx="4362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29.3%</a:t>
            </a:r>
            <a:endParaRPr sz="900">
              <a:latin typeface="BIZ UDPGothic"/>
              <a:cs typeface="BIZ UDPGothic"/>
            </a:endParaRPr>
          </a:p>
        </p:txBody>
      </p:sp>
      <p:sp>
        <p:nvSpPr>
          <p:cNvPr id="121" name="object 121"/>
          <p:cNvSpPr txBox="1"/>
          <p:nvPr/>
        </p:nvSpPr>
        <p:spPr>
          <a:xfrm>
            <a:off x="7361935" y="5951016"/>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35.8%</a:t>
            </a:r>
            <a:endParaRPr sz="900">
              <a:latin typeface="BIZ UDPGothic"/>
              <a:cs typeface="BIZ UDPGothic"/>
            </a:endParaRPr>
          </a:p>
        </p:txBody>
      </p:sp>
      <p:sp>
        <p:nvSpPr>
          <p:cNvPr id="122" name="object 122"/>
          <p:cNvSpPr txBox="1"/>
          <p:nvPr/>
        </p:nvSpPr>
        <p:spPr>
          <a:xfrm>
            <a:off x="8211057" y="5951016"/>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50.0%</a:t>
            </a:r>
            <a:endParaRPr sz="900">
              <a:latin typeface="BIZ UDPGothic"/>
              <a:cs typeface="BIZ UDPGothic"/>
            </a:endParaRPr>
          </a:p>
        </p:txBody>
      </p:sp>
      <p:sp>
        <p:nvSpPr>
          <p:cNvPr id="123" name="object 123"/>
          <p:cNvSpPr txBox="1"/>
          <p:nvPr/>
        </p:nvSpPr>
        <p:spPr>
          <a:xfrm>
            <a:off x="9067545" y="5951016"/>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51.8%</a:t>
            </a:r>
            <a:endParaRPr sz="900">
              <a:latin typeface="BIZ UDPGothic"/>
              <a:cs typeface="BIZ UDPGothic"/>
            </a:endParaRPr>
          </a:p>
        </p:txBody>
      </p:sp>
      <p:sp>
        <p:nvSpPr>
          <p:cNvPr id="124" name="object 124"/>
          <p:cNvSpPr txBox="1"/>
          <p:nvPr/>
        </p:nvSpPr>
        <p:spPr>
          <a:xfrm>
            <a:off x="9909429" y="5951016"/>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34.9%</a:t>
            </a:r>
            <a:endParaRPr sz="900">
              <a:latin typeface="BIZ UDPGothic"/>
              <a:cs typeface="BIZ UDPGothic"/>
            </a:endParaRPr>
          </a:p>
        </p:txBody>
      </p:sp>
      <p:grpSp>
        <p:nvGrpSpPr>
          <p:cNvPr id="125" name="object 125"/>
          <p:cNvGrpSpPr/>
          <p:nvPr/>
        </p:nvGrpSpPr>
        <p:grpSpPr>
          <a:xfrm>
            <a:off x="3319462" y="1746694"/>
            <a:ext cx="6821170" cy="2031364"/>
            <a:chOff x="3319462" y="1746694"/>
            <a:chExt cx="6821170" cy="2031364"/>
          </a:xfrm>
        </p:grpSpPr>
        <p:sp>
          <p:nvSpPr>
            <p:cNvPr id="126" name="object 126"/>
            <p:cNvSpPr/>
            <p:nvPr/>
          </p:nvSpPr>
          <p:spPr>
            <a:xfrm>
              <a:off x="3333750" y="3373374"/>
              <a:ext cx="6792595" cy="334010"/>
            </a:xfrm>
            <a:custGeom>
              <a:avLst/>
              <a:gdLst/>
              <a:ahLst/>
              <a:cxnLst/>
              <a:rect l="l" t="t" r="r" b="b"/>
              <a:pathLst>
                <a:path w="6792595" h="334010">
                  <a:moveTo>
                    <a:pt x="0" y="0"/>
                  </a:moveTo>
                  <a:lnTo>
                    <a:pt x="848867" y="6096"/>
                  </a:lnTo>
                  <a:lnTo>
                    <a:pt x="1697736" y="79248"/>
                  </a:lnTo>
                  <a:lnTo>
                    <a:pt x="2546604" y="67055"/>
                  </a:lnTo>
                  <a:lnTo>
                    <a:pt x="3395472" y="15239"/>
                  </a:lnTo>
                  <a:lnTo>
                    <a:pt x="4244340" y="115824"/>
                  </a:lnTo>
                  <a:lnTo>
                    <a:pt x="5094732" y="176784"/>
                  </a:lnTo>
                  <a:lnTo>
                    <a:pt x="5943600" y="291083"/>
                  </a:lnTo>
                  <a:lnTo>
                    <a:pt x="6792468" y="333756"/>
                  </a:lnTo>
                </a:path>
              </a:pathLst>
            </a:custGeom>
            <a:ln w="28575">
              <a:solidFill>
                <a:srgbClr val="6A75B9"/>
              </a:solidFill>
            </a:ln>
          </p:spPr>
          <p:txBody>
            <a:bodyPr wrap="square" lIns="0" tIns="0" rIns="0" bIns="0" rtlCol="0"/>
            <a:lstStyle/>
            <a:p>
              <a:endParaRPr/>
            </a:p>
          </p:txBody>
        </p:sp>
        <p:sp>
          <p:nvSpPr>
            <p:cNvPr id="127" name="object 127"/>
            <p:cNvSpPr/>
            <p:nvPr/>
          </p:nvSpPr>
          <p:spPr>
            <a:xfrm>
              <a:off x="3333750" y="3384042"/>
              <a:ext cx="6792595" cy="303530"/>
            </a:xfrm>
            <a:custGeom>
              <a:avLst/>
              <a:gdLst/>
              <a:ahLst/>
              <a:cxnLst/>
              <a:rect l="l" t="t" r="r" b="b"/>
              <a:pathLst>
                <a:path w="6792595" h="303529">
                  <a:moveTo>
                    <a:pt x="0" y="0"/>
                  </a:moveTo>
                  <a:lnTo>
                    <a:pt x="848867" y="10668"/>
                  </a:lnTo>
                  <a:lnTo>
                    <a:pt x="1697736" y="33528"/>
                  </a:lnTo>
                  <a:lnTo>
                    <a:pt x="2546604" y="59436"/>
                  </a:lnTo>
                  <a:lnTo>
                    <a:pt x="3395472" y="38100"/>
                  </a:lnTo>
                  <a:lnTo>
                    <a:pt x="4244340" y="91440"/>
                  </a:lnTo>
                  <a:lnTo>
                    <a:pt x="5094732" y="102108"/>
                  </a:lnTo>
                  <a:lnTo>
                    <a:pt x="5943600" y="175260"/>
                  </a:lnTo>
                  <a:lnTo>
                    <a:pt x="6792468" y="303276"/>
                  </a:lnTo>
                </a:path>
              </a:pathLst>
            </a:custGeom>
            <a:ln w="28575">
              <a:solidFill>
                <a:srgbClr val="39427A"/>
              </a:solidFill>
            </a:ln>
          </p:spPr>
          <p:txBody>
            <a:bodyPr wrap="square" lIns="0" tIns="0" rIns="0" bIns="0" rtlCol="0"/>
            <a:lstStyle/>
            <a:p>
              <a:endParaRPr/>
            </a:p>
          </p:txBody>
        </p:sp>
        <p:sp>
          <p:nvSpPr>
            <p:cNvPr id="128" name="object 128"/>
            <p:cNvSpPr/>
            <p:nvPr/>
          </p:nvSpPr>
          <p:spPr>
            <a:xfrm>
              <a:off x="3333750" y="3207258"/>
              <a:ext cx="6792595" cy="556260"/>
            </a:xfrm>
            <a:custGeom>
              <a:avLst/>
              <a:gdLst/>
              <a:ahLst/>
              <a:cxnLst/>
              <a:rect l="l" t="t" r="r" b="b"/>
              <a:pathLst>
                <a:path w="6792595" h="556260">
                  <a:moveTo>
                    <a:pt x="0" y="556259"/>
                  </a:moveTo>
                  <a:lnTo>
                    <a:pt x="848867" y="428243"/>
                  </a:lnTo>
                  <a:lnTo>
                    <a:pt x="1697736" y="341375"/>
                  </a:lnTo>
                  <a:lnTo>
                    <a:pt x="2546604" y="222503"/>
                  </a:lnTo>
                  <a:lnTo>
                    <a:pt x="3395472" y="214883"/>
                  </a:lnTo>
                  <a:lnTo>
                    <a:pt x="4244340" y="156971"/>
                  </a:lnTo>
                  <a:lnTo>
                    <a:pt x="5094732" y="53339"/>
                  </a:lnTo>
                  <a:lnTo>
                    <a:pt x="5943600" y="24383"/>
                  </a:lnTo>
                  <a:lnTo>
                    <a:pt x="6792468" y="0"/>
                  </a:lnTo>
                </a:path>
              </a:pathLst>
            </a:custGeom>
            <a:ln w="28575">
              <a:solidFill>
                <a:srgbClr val="A38B0C"/>
              </a:solidFill>
            </a:ln>
          </p:spPr>
          <p:txBody>
            <a:bodyPr wrap="square" lIns="0" tIns="0" rIns="0" bIns="0" rtlCol="0"/>
            <a:lstStyle/>
            <a:p>
              <a:endParaRPr/>
            </a:p>
          </p:txBody>
        </p:sp>
        <p:sp>
          <p:nvSpPr>
            <p:cNvPr id="129" name="object 129"/>
            <p:cNvSpPr/>
            <p:nvPr/>
          </p:nvSpPr>
          <p:spPr>
            <a:xfrm>
              <a:off x="3333750" y="1760982"/>
              <a:ext cx="6792595" cy="1443355"/>
            </a:xfrm>
            <a:custGeom>
              <a:avLst/>
              <a:gdLst/>
              <a:ahLst/>
              <a:cxnLst/>
              <a:rect l="l" t="t" r="r" b="b"/>
              <a:pathLst>
                <a:path w="6792595" h="1443355">
                  <a:moveTo>
                    <a:pt x="0" y="1267967"/>
                  </a:moveTo>
                  <a:lnTo>
                    <a:pt x="848867" y="1333500"/>
                  </a:lnTo>
                  <a:lnTo>
                    <a:pt x="1697736" y="1437131"/>
                  </a:lnTo>
                  <a:lnTo>
                    <a:pt x="2546604" y="1443227"/>
                  </a:lnTo>
                  <a:lnTo>
                    <a:pt x="3395472" y="1167383"/>
                  </a:lnTo>
                  <a:lnTo>
                    <a:pt x="4244340" y="832103"/>
                  </a:lnTo>
                  <a:lnTo>
                    <a:pt x="5094732" y="91439"/>
                  </a:lnTo>
                  <a:lnTo>
                    <a:pt x="5943600" y="0"/>
                  </a:lnTo>
                  <a:lnTo>
                    <a:pt x="6792468" y="874776"/>
                  </a:lnTo>
                </a:path>
              </a:pathLst>
            </a:custGeom>
            <a:ln w="28575">
              <a:solidFill>
                <a:srgbClr val="FF894B"/>
              </a:solidFill>
            </a:ln>
          </p:spPr>
          <p:txBody>
            <a:bodyPr wrap="square" lIns="0" tIns="0" rIns="0" bIns="0" rtlCol="0"/>
            <a:lstStyle/>
            <a:p>
              <a:endParaRPr/>
            </a:p>
          </p:txBody>
        </p:sp>
      </p:grpSp>
      <p:sp>
        <p:nvSpPr>
          <p:cNvPr id="130" name="object 130"/>
          <p:cNvSpPr txBox="1"/>
          <p:nvPr/>
        </p:nvSpPr>
        <p:spPr>
          <a:xfrm>
            <a:off x="10629645" y="4366005"/>
            <a:ext cx="34861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0.0%</a:t>
            </a:r>
            <a:endParaRPr sz="900">
              <a:latin typeface="BIZ UDPGothic"/>
              <a:cs typeface="BIZ UDPGothic"/>
            </a:endParaRPr>
          </a:p>
        </p:txBody>
      </p:sp>
      <p:sp>
        <p:nvSpPr>
          <p:cNvPr id="144" name="object 144"/>
          <p:cNvSpPr txBox="1">
            <a:spLocks noGrp="1"/>
          </p:cNvSpPr>
          <p:nvPr>
            <p:ph type="sldNum" sz="quarter" idx="7"/>
          </p:nvPr>
        </p:nvSpPr>
        <p:spPr>
          <a:prstGeom prst="rect">
            <a:avLst/>
          </a:prstGeom>
        </p:spPr>
        <p:txBody>
          <a:bodyPr vert="horz" wrap="square" lIns="0" tIns="0" rIns="0" bIns="0" rtlCol="0">
            <a:spAutoFit/>
          </a:bodyPr>
          <a:lstStyle/>
          <a:p>
            <a:pPr marL="129539">
              <a:lnSpc>
                <a:spcPts val="1445"/>
              </a:lnSpc>
            </a:pPr>
            <a:r>
              <a:rPr spc="-25" dirty="0">
                <a:solidFill>
                  <a:srgbClr val="000000"/>
                </a:solidFill>
                <a:latin typeface="Calibri"/>
                <a:cs typeface="Calibri"/>
              </a:rPr>
              <a:t>8</a:t>
            </a:r>
          </a:p>
        </p:txBody>
      </p:sp>
      <p:sp>
        <p:nvSpPr>
          <p:cNvPr id="131" name="object 131"/>
          <p:cNvSpPr txBox="1"/>
          <p:nvPr/>
        </p:nvSpPr>
        <p:spPr>
          <a:xfrm>
            <a:off x="10629645" y="3846703"/>
            <a:ext cx="4216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10.0%</a:t>
            </a:r>
            <a:endParaRPr sz="900">
              <a:latin typeface="BIZ UDPGothic"/>
              <a:cs typeface="BIZ UDPGothic"/>
            </a:endParaRPr>
          </a:p>
        </p:txBody>
      </p:sp>
      <p:sp>
        <p:nvSpPr>
          <p:cNvPr id="132" name="object 132"/>
          <p:cNvSpPr txBox="1"/>
          <p:nvPr/>
        </p:nvSpPr>
        <p:spPr>
          <a:xfrm>
            <a:off x="10629645" y="3327272"/>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20.0%</a:t>
            </a:r>
            <a:endParaRPr sz="900">
              <a:latin typeface="BIZ UDPGothic"/>
              <a:cs typeface="BIZ UDPGothic"/>
            </a:endParaRPr>
          </a:p>
        </p:txBody>
      </p:sp>
      <p:sp>
        <p:nvSpPr>
          <p:cNvPr id="133" name="object 133"/>
          <p:cNvSpPr txBox="1"/>
          <p:nvPr/>
        </p:nvSpPr>
        <p:spPr>
          <a:xfrm>
            <a:off x="10629645" y="2808223"/>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30.0%</a:t>
            </a:r>
            <a:endParaRPr sz="900">
              <a:latin typeface="BIZ UDPGothic"/>
              <a:cs typeface="BIZ UDPGothic"/>
            </a:endParaRPr>
          </a:p>
        </p:txBody>
      </p:sp>
      <p:sp>
        <p:nvSpPr>
          <p:cNvPr id="134" name="object 134"/>
          <p:cNvSpPr txBox="1"/>
          <p:nvPr/>
        </p:nvSpPr>
        <p:spPr>
          <a:xfrm>
            <a:off x="10629645" y="2288794"/>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40.0%</a:t>
            </a:r>
            <a:endParaRPr sz="900">
              <a:latin typeface="BIZ UDPGothic"/>
              <a:cs typeface="BIZ UDPGothic"/>
            </a:endParaRPr>
          </a:p>
        </p:txBody>
      </p:sp>
      <p:sp>
        <p:nvSpPr>
          <p:cNvPr id="135" name="object 135"/>
          <p:cNvSpPr txBox="1"/>
          <p:nvPr/>
        </p:nvSpPr>
        <p:spPr>
          <a:xfrm>
            <a:off x="10629645" y="1769490"/>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50.0%</a:t>
            </a:r>
            <a:endParaRPr sz="900">
              <a:latin typeface="BIZ UDPGothic"/>
              <a:cs typeface="BIZ UDPGothic"/>
            </a:endParaRPr>
          </a:p>
        </p:txBody>
      </p:sp>
      <p:sp>
        <p:nvSpPr>
          <p:cNvPr id="136" name="object 136"/>
          <p:cNvSpPr txBox="1"/>
          <p:nvPr/>
        </p:nvSpPr>
        <p:spPr>
          <a:xfrm>
            <a:off x="10629645" y="1250441"/>
            <a:ext cx="43560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39427A"/>
                </a:solidFill>
                <a:latin typeface="BIZ UDPGothic"/>
                <a:cs typeface="BIZ UDPGothic"/>
              </a:rPr>
              <a:t>60.0%</a:t>
            </a:r>
            <a:endParaRPr sz="900">
              <a:latin typeface="BIZ UDPGothic"/>
              <a:cs typeface="BIZ UDPGothic"/>
            </a:endParaRPr>
          </a:p>
        </p:txBody>
      </p:sp>
      <p:sp>
        <p:nvSpPr>
          <p:cNvPr id="137" name="object 137"/>
          <p:cNvSpPr txBox="1"/>
          <p:nvPr/>
        </p:nvSpPr>
        <p:spPr>
          <a:xfrm>
            <a:off x="2681477" y="4366005"/>
            <a:ext cx="112395"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9427A"/>
                </a:solidFill>
                <a:latin typeface="BIZ UDPGothic"/>
                <a:cs typeface="BIZ UDPGothic"/>
              </a:rPr>
              <a:t>0</a:t>
            </a:r>
            <a:endParaRPr sz="900">
              <a:latin typeface="BIZ UDPGothic"/>
              <a:cs typeface="BIZ UDPGothic"/>
            </a:endParaRPr>
          </a:p>
        </p:txBody>
      </p:sp>
      <p:sp>
        <p:nvSpPr>
          <p:cNvPr id="138" name="object 138"/>
          <p:cNvSpPr txBox="1"/>
          <p:nvPr/>
        </p:nvSpPr>
        <p:spPr>
          <a:xfrm>
            <a:off x="2507742" y="3846703"/>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200</a:t>
            </a:r>
            <a:endParaRPr sz="900">
              <a:latin typeface="BIZ UDPGothic"/>
              <a:cs typeface="BIZ UDPGothic"/>
            </a:endParaRPr>
          </a:p>
        </p:txBody>
      </p:sp>
      <p:sp>
        <p:nvSpPr>
          <p:cNvPr id="139" name="object 139"/>
          <p:cNvSpPr txBox="1"/>
          <p:nvPr/>
        </p:nvSpPr>
        <p:spPr>
          <a:xfrm>
            <a:off x="2507742" y="3327272"/>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400</a:t>
            </a:r>
            <a:endParaRPr sz="900">
              <a:latin typeface="BIZ UDPGothic"/>
              <a:cs typeface="BIZ UDPGothic"/>
            </a:endParaRPr>
          </a:p>
        </p:txBody>
      </p:sp>
      <p:sp>
        <p:nvSpPr>
          <p:cNvPr id="140" name="object 140"/>
          <p:cNvSpPr txBox="1"/>
          <p:nvPr/>
        </p:nvSpPr>
        <p:spPr>
          <a:xfrm>
            <a:off x="2507742" y="2808223"/>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600</a:t>
            </a:r>
            <a:endParaRPr sz="900">
              <a:latin typeface="BIZ UDPGothic"/>
              <a:cs typeface="BIZ UDPGothic"/>
            </a:endParaRPr>
          </a:p>
        </p:txBody>
      </p:sp>
      <p:sp>
        <p:nvSpPr>
          <p:cNvPr id="141" name="object 141"/>
          <p:cNvSpPr txBox="1"/>
          <p:nvPr/>
        </p:nvSpPr>
        <p:spPr>
          <a:xfrm>
            <a:off x="2507742" y="2288794"/>
            <a:ext cx="2863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9427A"/>
                </a:solidFill>
                <a:latin typeface="BIZ UDPGothic"/>
                <a:cs typeface="BIZ UDPGothic"/>
              </a:rPr>
              <a:t>800</a:t>
            </a:r>
            <a:endParaRPr sz="900">
              <a:latin typeface="BIZ UDPGothic"/>
              <a:cs typeface="BIZ UDPGothic"/>
            </a:endParaRPr>
          </a:p>
        </p:txBody>
      </p:sp>
      <p:sp>
        <p:nvSpPr>
          <p:cNvPr id="142" name="object 142"/>
          <p:cNvSpPr txBox="1"/>
          <p:nvPr/>
        </p:nvSpPr>
        <p:spPr>
          <a:xfrm>
            <a:off x="2400426" y="1769490"/>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1,000</a:t>
            </a:r>
            <a:endParaRPr sz="900">
              <a:latin typeface="BIZ UDPGothic"/>
              <a:cs typeface="BIZ UDPGothic"/>
            </a:endParaRPr>
          </a:p>
        </p:txBody>
      </p:sp>
      <p:sp>
        <p:nvSpPr>
          <p:cNvPr id="143" name="object 143"/>
          <p:cNvSpPr txBox="1"/>
          <p:nvPr/>
        </p:nvSpPr>
        <p:spPr>
          <a:xfrm>
            <a:off x="2400426" y="1250441"/>
            <a:ext cx="39433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39427A"/>
                </a:solidFill>
                <a:latin typeface="BIZ UDPGothic"/>
                <a:cs typeface="BIZ UDPGothic"/>
              </a:rPr>
              <a:t>1,200</a:t>
            </a:r>
            <a:endParaRPr sz="900">
              <a:latin typeface="BIZ UDPGothic"/>
              <a:cs typeface="BIZ UDP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3431</Words>
  <Application>Microsoft Office PowerPoint</Application>
  <PresentationFormat>ワイド画面</PresentationFormat>
  <Paragraphs>1205</Paragraphs>
  <Slides>43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43</vt:i4>
      </vt:variant>
    </vt:vector>
  </HeadingPairs>
  <TitlesOfParts>
    <vt:vector size="53" baseType="lpstr">
      <vt:lpstr>BIZ UDPGothic</vt:lpstr>
      <vt:lpstr>BIZ UDPGothic</vt:lpstr>
      <vt:lpstr>ＤＦ特太ゴシック体</vt:lpstr>
      <vt:lpstr>Meiryo UI</vt:lpstr>
      <vt:lpstr>MS Gothic</vt:lpstr>
      <vt:lpstr>Arial</vt:lpstr>
      <vt:lpstr>Calibri</vt:lpstr>
      <vt:lpstr>Times New Roman</vt:lpstr>
      <vt:lpstr>Wingdings</vt:lpstr>
      <vt:lpstr>Office Theme</vt:lpstr>
      <vt:lpstr>特別研究員募集の概要</vt:lpstr>
      <vt:lpstr>はじめに</vt:lpstr>
      <vt:lpstr>特別研究員事業の概要</vt:lpstr>
      <vt:lpstr>JSPSの人材育成事業</vt:lpstr>
      <vt:lpstr>特別研究員事業の趣旨</vt:lpstr>
      <vt:lpstr>特別研究員事業の主な沿革</vt:lpstr>
      <vt:lpstr>特別研究員の種類（資格）</vt:lpstr>
      <vt:lpstr>特別研究員</vt:lpstr>
      <vt:lpstr>特別研究員</vt:lpstr>
      <vt:lpstr>特別研究員-PD,DC 区分別採用状況（令和７年度採用分）</vt:lpstr>
      <vt:lpstr>特別研究員-RPD区分別採用状況（令和７年度採用分）</vt:lpstr>
      <vt:lpstr>特別研究員の就職状況</vt:lpstr>
      <vt:lpstr>「特別研究員」を経て、次世代の研究者へ</vt:lpstr>
      <vt:lpstr>特別研究員事業の最近の動向</vt:lpstr>
      <vt:lpstr>最近の動向①｜研究環境向上のための若手研究者雇用支援事業について</vt:lpstr>
      <vt:lpstr>最近の動向②｜研究者同士のネットワーク形成</vt:lpstr>
      <vt:lpstr>最近の動向③｜特別研究員-DC最終年次に係る研究奨励金特別手当</vt:lpstr>
      <vt:lpstr>最近の動向④｜特別研究員-RPDの申請資格の見直し</vt:lpstr>
      <vt:lpstr>最近の動向⑤｜出産・育児に伴う研究再開準備支援</vt:lpstr>
      <vt:lpstr>最近の動向⑥｜女性研究者の出産に伴うキャリア継続支援事業</vt:lpstr>
      <vt:lpstr>申請資格と支援内容</vt:lpstr>
      <vt:lpstr>特別研究員-DCの申請資格</vt:lpstr>
      <vt:lpstr>特別研究員-DC申請時の在学年次と申請資格（イメージ）</vt:lpstr>
      <vt:lpstr>特別研究員-DCの支援内容</vt:lpstr>
      <vt:lpstr>特別研究員-PDの申請資格</vt:lpstr>
      <vt:lpstr>特別研究員-PDの支援内容</vt:lpstr>
      <vt:lpstr>特別研究員-RPDの申請資格</vt:lpstr>
      <vt:lpstr>特別研究員-RPDの支援内容</vt:lpstr>
      <vt:lpstr>特別研究員-PD•RPDの受入研究機関の選定に係る注意点</vt:lpstr>
      <vt:lpstr>審査とスケジュール</vt:lpstr>
      <vt:lpstr>特別研究員の審査方針</vt:lpstr>
      <vt:lpstr>書面審査項目（PD）</vt:lpstr>
      <vt:lpstr>書面審査項目（DC）</vt:lpstr>
      <vt:lpstr>書面審査項目（RPD）</vt:lpstr>
      <vt:lpstr>申請から採用までのスケジュール（PD・DC）</vt:lpstr>
      <vt:lpstr>申請から採用までのスケジュール（RPD）</vt:lpstr>
      <vt:lpstr>科研費（特別研究員奨励費）</vt:lpstr>
      <vt:lpstr>特別研究員奨励費とは</vt:lpstr>
      <vt:lpstr>特別研究員奨励費（DC）</vt:lpstr>
      <vt:lpstr>特別研究員奨励費（PD、RPD）</vt:lpstr>
      <vt:lpstr>採用期間中の条件等</vt:lpstr>
      <vt:lpstr>採用期間中の条件等に係る注意点</vt:lpstr>
      <vt:lpstr>お問い合わせ先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2026-02-26T08:09:23Z</dcterms:created>
  <dcterms:modified xsi:type="dcterms:W3CDTF">2026-02-27T03:40:25Z</dcterms:modified>
</cp:coreProperties>
</file>