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handoutMasterIdLst>
    <p:handoutMasterId r:id="rId5"/>
  </p:handoutMasterIdLst>
  <p:sldIdLst>
    <p:sldId id="260" r:id="rId2"/>
    <p:sldId id="262" r:id="rId3"/>
    <p:sldId id="259" r:id="rId4"/>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613" autoAdjust="0"/>
    <p:restoredTop sz="94660"/>
  </p:normalViewPr>
  <p:slideViewPr>
    <p:cSldViewPr snapToGrid="0">
      <p:cViewPr varScale="1">
        <p:scale>
          <a:sx n="75" d="100"/>
          <a:sy n="75" d="100"/>
        </p:scale>
        <p:origin x="194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AFEF0C1E-F545-4E09-8175-6CB244EB5D8F}" type="datetimeFigureOut">
              <a:rPr kumimoji="1" lang="ja-JP" altLang="en-US" smtClean="0"/>
              <a:t>2023/1/5</a:t>
            </a:fld>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4D6274D4-E813-4203-AC11-4E4AA79B6DE2}" type="slidenum">
              <a:rPr kumimoji="1" lang="ja-JP" altLang="en-US" smtClean="0"/>
              <a:t>‹#›</a:t>
            </a:fld>
            <a:endParaRPr kumimoji="1" lang="ja-JP" altLang="en-US"/>
          </a:p>
        </p:txBody>
      </p:sp>
    </p:spTree>
    <p:extLst>
      <p:ext uri="{BB962C8B-B14F-4D97-AF65-F5344CB8AC3E}">
        <p14:creationId xmlns:p14="http://schemas.microsoft.com/office/powerpoint/2010/main" val="325546962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9ED8D2F-8EB9-4AE4-807C-D571F0C422DE}" type="datetimeFigureOut">
              <a:rPr kumimoji="1" lang="ja-JP" altLang="en-US" smtClean="0"/>
              <a:t>2023/1/5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B510A25-1F78-4298-AE02-4ECAF557D2FC}" type="slidenum">
              <a:rPr kumimoji="1" lang="ja-JP" altLang="en-US" smtClean="0"/>
              <a:t>‹#›</a:t>
            </a:fld>
            <a:endParaRPr kumimoji="1" lang="ja-JP" altLang="en-US"/>
          </a:p>
        </p:txBody>
      </p:sp>
    </p:spTree>
    <p:extLst>
      <p:ext uri="{BB962C8B-B14F-4D97-AF65-F5344CB8AC3E}">
        <p14:creationId xmlns:p14="http://schemas.microsoft.com/office/powerpoint/2010/main" val="4033390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9ED8D2F-8EB9-4AE4-807C-D571F0C422DE}" type="datetimeFigureOut">
              <a:rPr kumimoji="1" lang="ja-JP" altLang="en-US" smtClean="0"/>
              <a:t>2023/1/5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B510A25-1F78-4298-AE02-4ECAF557D2FC}" type="slidenum">
              <a:rPr kumimoji="1" lang="ja-JP" altLang="en-US" smtClean="0"/>
              <a:t>‹#›</a:t>
            </a:fld>
            <a:endParaRPr kumimoji="1" lang="ja-JP" altLang="en-US"/>
          </a:p>
        </p:txBody>
      </p:sp>
    </p:spTree>
    <p:extLst>
      <p:ext uri="{BB962C8B-B14F-4D97-AF65-F5344CB8AC3E}">
        <p14:creationId xmlns:p14="http://schemas.microsoft.com/office/powerpoint/2010/main" val="4000299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9ED8D2F-8EB9-4AE4-807C-D571F0C422DE}" type="datetimeFigureOut">
              <a:rPr kumimoji="1" lang="ja-JP" altLang="en-US" smtClean="0"/>
              <a:t>2023/1/5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B510A25-1F78-4298-AE02-4ECAF557D2FC}" type="slidenum">
              <a:rPr kumimoji="1" lang="ja-JP" altLang="en-US" smtClean="0"/>
              <a:t>‹#›</a:t>
            </a:fld>
            <a:endParaRPr kumimoji="1" lang="ja-JP" altLang="en-US"/>
          </a:p>
        </p:txBody>
      </p:sp>
    </p:spTree>
    <p:extLst>
      <p:ext uri="{BB962C8B-B14F-4D97-AF65-F5344CB8AC3E}">
        <p14:creationId xmlns:p14="http://schemas.microsoft.com/office/powerpoint/2010/main" val="1977262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9ED8D2F-8EB9-4AE4-807C-D571F0C422DE}" type="datetimeFigureOut">
              <a:rPr kumimoji="1" lang="ja-JP" altLang="en-US" smtClean="0"/>
              <a:t>2023/1/5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B510A25-1F78-4298-AE02-4ECAF557D2FC}" type="slidenum">
              <a:rPr kumimoji="1" lang="ja-JP" altLang="en-US" smtClean="0"/>
              <a:t>‹#›</a:t>
            </a:fld>
            <a:endParaRPr kumimoji="1" lang="ja-JP" altLang="en-US"/>
          </a:p>
        </p:txBody>
      </p:sp>
    </p:spTree>
    <p:extLst>
      <p:ext uri="{BB962C8B-B14F-4D97-AF65-F5344CB8AC3E}">
        <p14:creationId xmlns:p14="http://schemas.microsoft.com/office/powerpoint/2010/main" val="792482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9ED8D2F-8EB9-4AE4-807C-D571F0C422DE}" type="datetimeFigureOut">
              <a:rPr kumimoji="1" lang="ja-JP" altLang="en-US" smtClean="0"/>
              <a:t>2023/1/5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B510A25-1F78-4298-AE02-4ECAF557D2FC}" type="slidenum">
              <a:rPr kumimoji="1" lang="ja-JP" altLang="en-US" smtClean="0"/>
              <a:t>‹#›</a:t>
            </a:fld>
            <a:endParaRPr kumimoji="1" lang="ja-JP" altLang="en-US"/>
          </a:p>
        </p:txBody>
      </p:sp>
    </p:spTree>
    <p:extLst>
      <p:ext uri="{BB962C8B-B14F-4D97-AF65-F5344CB8AC3E}">
        <p14:creationId xmlns:p14="http://schemas.microsoft.com/office/powerpoint/2010/main" val="4140685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9ED8D2F-8EB9-4AE4-807C-D571F0C422DE}" type="datetimeFigureOut">
              <a:rPr kumimoji="1" lang="ja-JP" altLang="en-US" smtClean="0"/>
              <a:t>2023/1/5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B510A25-1F78-4298-AE02-4ECAF557D2FC}" type="slidenum">
              <a:rPr kumimoji="1" lang="ja-JP" altLang="en-US" smtClean="0"/>
              <a:t>‹#›</a:t>
            </a:fld>
            <a:endParaRPr kumimoji="1" lang="ja-JP" altLang="en-US"/>
          </a:p>
        </p:txBody>
      </p:sp>
    </p:spTree>
    <p:extLst>
      <p:ext uri="{BB962C8B-B14F-4D97-AF65-F5344CB8AC3E}">
        <p14:creationId xmlns:p14="http://schemas.microsoft.com/office/powerpoint/2010/main" val="2784874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9ED8D2F-8EB9-4AE4-807C-D571F0C422DE}" type="datetimeFigureOut">
              <a:rPr kumimoji="1" lang="ja-JP" altLang="en-US" smtClean="0"/>
              <a:t>2023/1/5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B510A25-1F78-4298-AE02-4ECAF557D2FC}" type="slidenum">
              <a:rPr kumimoji="1" lang="ja-JP" altLang="en-US" smtClean="0"/>
              <a:t>‹#›</a:t>
            </a:fld>
            <a:endParaRPr kumimoji="1" lang="ja-JP" altLang="en-US"/>
          </a:p>
        </p:txBody>
      </p:sp>
    </p:spTree>
    <p:extLst>
      <p:ext uri="{BB962C8B-B14F-4D97-AF65-F5344CB8AC3E}">
        <p14:creationId xmlns:p14="http://schemas.microsoft.com/office/powerpoint/2010/main" val="2559841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9ED8D2F-8EB9-4AE4-807C-D571F0C422DE}" type="datetimeFigureOut">
              <a:rPr kumimoji="1" lang="ja-JP" altLang="en-US" smtClean="0"/>
              <a:t>2023/1/5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B510A25-1F78-4298-AE02-4ECAF557D2FC}" type="slidenum">
              <a:rPr kumimoji="1" lang="ja-JP" altLang="en-US" smtClean="0"/>
              <a:t>‹#›</a:t>
            </a:fld>
            <a:endParaRPr kumimoji="1" lang="ja-JP" altLang="en-US"/>
          </a:p>
        </p:txBody>
      </p:sp>
    </p:spTree>
    <p:extLst>
      <p:ext uri="{BB962C8B-B14F-4D97-AF65-F5344CB8AC3E}">
        <p14:creationId xmlns:p14="http://schemas.microsoft.com/office/powerpoint/2010/main" val="2874109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ED8D2F-8EB9-4AE4-807C-D571F0C422DE}" type="datetimeFigureOut">
              <a:rPr kumimoji="1" lang="ja-JP" altLang="en-US" smtClean="0"/>
              <a:t>2023/1/5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B510A25-1F78-4298-AE02-4ECAF557D2FC}" type="slidenum">
              <a:rPr kumimoji="1" lang="ja-JP" altLang="en-US" smtClean="0"/>
              <a:t>‹#›</a:t>
            </a:fld>
            <a:endParaRPr kumimoji="1" lang="ja-JP" altLang="en-US"/>
          </a:p>
        </p:txBody>
      </p:sp>
    </p:spTree>
    <p:extLst>
      <p:ext uri="{BB962C8B-B14F-4D97-AF65-F5344CB8AC3E}">
        <p14:creationId xmlns:p14="http://schemas.microsoft.com/office/powerpoint/2010/main" val="2315439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9ED8D2F-8EB9-4AE4-807C-D571F0C422DE}" type="datetimeFigureOut">
              <a:rPr kumimoji="1" lang="ja-JP" altLang="en-US" smtClean="0"/>
              <a:t>2023/1/5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B510A25-1F78-4298-AE02-4ECAF557D2FC}" type="slidenum">
              <a:rPr kumimoji="1" lang="ja-JP" altLang="en-US" smtClean="0"/>
              <a:t>‹#›</a:t>
            </a:fld>
            <a:endParaRPr kumimoji="1" lang="ja-JP" altLang="en-US"/>
          </a:p>
        </p:txBody>
      </p:sp>
    </p:spTree>
    <p:extLst>
      <p:ext uri="{BB962C8B-B14F-4D97-AF65-F5344CB8AC3E}">
        <p14:creationId xmlns:p14="http://schemas.microsoft.com/office/powerpoint/2010/main" val="4102748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9ED8D2F-8EB9-4AE4-807C-D571F0C422DE}" type="datetimeFigureOut">
              <a:rPr kumimoji="1" lang="ja-JP" altLang="en-US" smtClean="0"/>
              <a:t>2023/1/5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B510A25-1F78-4298-AE02-4ECAF557D2FC}" type="slidenum">
              <a:rPr kumimoji="1" lang="ja-JP" altLang="en-US" smtClean="0"/>
              <a:t>‹#›</a:t>
            </a:fld>
            <a:endParaRPr kumimoji="1" lang="ja-JP" altLang="en-US"/>
          </a:p>
        </p:txBody>
      </p:sp>
    </p:spTree>
    <p:extLst>
      <p:ext uri="{BB962C8B-B14F-4D97-AF65-F5344CB8AC3E}">
        <p14:creationId xmlns:p14="http://schemas.microsoft.com/office/powerpoint/2010/main" val="75616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ED8D2F-8EB9-4AE4-807C-D571F0C422DE}" type="datetimeFigureOut">
              <a:rPr kumimoji="1" lang="ja-JP" altLang="en-US" smtClean="0"/>
              <a:t>2023/1/5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510A25-1F78-4298-AE02-4ECAF557D2FC}" type="slidenum">
              <a:rPr kumimoji="1" lang="ja-JP" altLang="en-US" smtClean="0"/>
              <a:t>‹#›</a:t>
            </a:fld>
            <a:endParaRPr kumimoji="1" lang="ja-JP" altLang="en-US"/>
          </a:p>
        </p:txBody>
      </p:sp>
      <p:sp>
        <p:nvSpPr>
          <p:cNvPr id="7" name="タイトル 33"/>
          <p:cNvSpPr txBox="1">
            <a:spLocks/>
          </p:cNvSpPr>
          <p:nvPr userDrawn="1"/>
        </p:nvSpPr>
        <p:spPr bwMode="auto">
          <a:xfrm>
            <a:off x="0" y="0"/>
            <a:ext cx="9144000" cy="466197"/>
          </a:xfrm>
          <a:prstGeom prst="rect">
            <a:avLst/>
          </a:prstGeom>
          <a:solidFill>
            <a:schemeClr val="accent1">
              <a:lumMod val="20000"/>
              <a:lumOff val="80000"/>
            </a:schemeClr>
          </a:solidFill>
          <a:ln w="25400" cap="flat" cmpd="sng" algn="ctr">
            <a:noFill/>
            <a:prstDash val="solid"/>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anchor="ctr">
            <a:normAutofit/>
          </a:bodyPr>
          <a:lstStyle/>
          <a:p>
            <a:pPr algn="ctr">
              <a:defRPr/>
            </a:pPr>
            <a:r>
              <a:rPr lang="zh-TW" altLang="en-US" sz="2000" b="1" dirty="0">
                <a:solidFill>
                  <a:schemeClr val="accent5">
                    <a:lumMod val="50000"/>
                  </a:schemeClr>
                </a:solidFill>
                <a:latin typeface="HG丸ｺﾞｼｯｸM-PRO" pitchFamily="50" charset="-128"/>
                <a:ea typeface="HG丸ｺﾞｼｯｸM-PRO" pitchFamily="50" charset="-128"/>
              </a:rPr>
              <a:t>国際共同研究事業　成果報告書</a:t>
            </a:r>
            <a:endParaRPr lang="ja-JP" altLang="en-US" sz="2000" b="1" dirty="0">
              <a:solidFill>
                <a:schemeClr val="accent5">
                  <a:lumMod val="50000"/>
                </a:schemeClr>
              </a:solidFill>
              <a:latin typeface="HG丸ｺﾞｼｯｸM-PRO" pitchFamily="50" charset="-128"/>
              <a:ea typeface="HG丸ｺﾞｼｯｸM-PRO" pitchFamily="50" charset="-128"/>
            </a:endParaRPr>
          </a:p>
        </p:txBody>
      </p:sp>
      <p:sp>
        <p:nvSpPr>
          <p:cNvPr id="9" name="テキスト ボックス 8"/>
          <p:cNvSpPr txBox="1"/>
          <p:nvPr userDrawn="1"/>
        </p:nvSpPr>
        <p:spPr>
          <a:xfrm>
            <a:off x="8258694" y="22938"/>
            <a:ext cx="968433" cy="338554"/>
          </a:xfrm>
          <a:prstGeom prst="rect">
            <a:avLst/>
          </a:prstGeom>
          <a:noFill/>
        </p:spPr>
        <p:txBody>
          <a:bodyPr wrap="square" rtlCol="0">
            <a:spAutoFit/>
          </a:bodyPr>
          <a:lstStyle/>
          <a:p>
            <a:r>
              <a:rPr kumimoji="1" lang="ja-JP" altLang="en-US" sz="1600" b="1" dirty="0">
                <a:solidFill>
                  <a:schemeClr val="accent5">
                    <a:lumMod val="50000"/>
                  </a:schemeClr>
                </a:solidFill>
                <a:latin typeface="HG丸ｺﾞｼｯｸM-PRO" panose="020F0600000000000000" pitchFamily="50" charset="-128"/>
                <a:ea typeface="HG丸ｺﾞｼｯｸM-PRO" panose="020F0600000000000000" pitchFamily="50" charset="-128"/>
              </a:rPr>
              <a:t>様式</a:t>
            </a:r>
            <a:r>
              <a:rPr kumimoji="1" lang="en-US" altLang="ja-JP" sz="1600" b="1" dirty="0">
                <a:solidFill>
                  <a:schemeClr val="accent5">
                    <a:lumMod val="50000"/>
                  </a:schemeClr>
                </a:solidFill>
                <a:latin typeface="HG丸ｺﾞｼｯｸM-PRO" panose="020F0600000000000000" pitchFamily="50" charset="-128"/>
                <a:ea typeface="HG丸ｺﾞｼｯｸM-PRO" panose="020F0600000000000000" pitchFamily="50" charset="-128"/>
              </a:rPr>
              <a:t>11</a:t>
            </a:r>
            <a:endParaRPr kumimoji="1" lang="ja-JP" altLang="en-US" sz="1600" b="1" dirty="0">
              <a:solidFill>
                <a:schemeClr val="accent5">
                  <a:lumMod val="50000"/>
                </a:schemeClr>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66447988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43147" y="4694050"/>
            <a:ext cx="2867892" cy="338554"/>
          </a:xfrm>
          <a:prstGeom prst="rect">
            <a:avLst/>
          </a:prstGeom>
          <a:solidFill>
            <a:schemeClr val="accent5">
              <a:lumMod val="50000"/>
            </a:schemeClr>
          </a:solidFill>
        </p:spPr>
        <p:txBody>
          <a:bodyPr wrap="square" rtlCol="0">
            <a:spAutoFit/>
          </a:bodyPr>
          <a:lstStyle/>
          <a:p>
            <a:pPr algn="ctr"/>
            <a:r>
              <a:rPr lang="ja-JP" altLang="en-US" sz="1600" dirty="0">
                <a:solidFill>
                  <a:schemeClr val="bg1"/>
                </a:solidFill>
                <a:latin typeface="+mn-ea"/>
              </a:rPr>
              <a:t>研究の背景・目的、研究方法</a:t>
            </a:r>
          </a:p>
        </p:txBody>
      </p:sp>
      <p:sp>
        <p:nvSpPr>
          <p:cNvPr id="5" name="テキスト ボックス 4"/>
          <p:cNvSpPr txBox="1"/>
          <p:nvPr/>
        </p:nvSpPr>
        <p:spPr>
          <a:xfrm>
            <a:off x="243147" y="5162974"/>
            <a:ext cx="6799810" cy="338554"/>
          </a:xfrm>
          <a:prstGeom prst="rect">
            <a:avLst/>
          </a:prstGeom>
          <a:solidFill>
            <a:schemeClr val="accent5">
              <a:lumMod val="50000"/>
            </a:schemeClr>
          </a:solidFill>
        </p:spPr>
        <p:txBody>
          <a:bodyPr wrap="square" rtlCol="0">
            <a:spAutoFit/>
          </a:bodyPr>
          <a:lstStyle/>
          <a:p>
            <a:pPr algn="ctr"/>
            <a:r>
              <a:rPr lang="ja-JP" altLang="en-US" sz="1600" dirty="0">
                <a:solidFill>
                  <a:schemeClr val="bg1"/>
                </a:solidFill>
              </a:rPr>
              <a:t>研究成果（学術的価値、交流の成果、社会的貢献、若手研究者育成等）</a:t>
            </a:r>
          </a:p>
        </p:txBody>
      </p:sp>
      <p:sp>
        <p:nvSpPr>
          <p:cNvPr id="6" name="テキスト ボックス 5"/>
          <p:cNvSpPr txBox="1"/>
          <p:nvPr/>
        </p:nvSpPr>
        <p:spPr>
          <a:xfrm>
            <a:off x="124690" y="642883"/>
            <a:ext cx="8736677" cy="2800767"/>
          </a:xfrm>
          <a:prstGeom prst="rect">
            <a:avLst/>
          </a:prstGeom>
          <a:noFill/>
        </p:spPr>
        <p:txBody>
          <a:bodyPr wrap="square" rtlCol="0">
            <a:spAutoFit/>
          </a:bodyPr>
          <a:lstStyle/>
          <a:p>
            <a:r>
              <a:rPr lang="ja-JP" altLang="en-US" sz="1600" i="1" dirty="0"/>
              <a:t>作成要領：</a:t>
            </a:r>
            <a:endParaRPr lang="en-US" altLang="ja-JP" sz="1600" i="1" dirty="0"/>
          </a:p>
          <a:p>
            <a:r>
              <a:rPr lang="ja-JP" altLang="en-US" sz="1600" i="1" dirty="0"/>
              <a:t>・冒頭にプログラム名、課題名、日本側代表者所属・職・氏名、作成年月日を記載し、次に下の３つの項目について社会・国民にわかりやすく説明すること、公表されることを主眼に置いて、図や写真等を用いて作成してください。</a:t>
            </a:r>
            <a:endParaRPr lang="en-US" altLang="ja-JP" sz="1600" i="1" dirty="0"/>
          </a:p>
          <a:p>
            <a:r>
              <a:rPr lang="ja-JP" altLang="en-US" sz="1600" i="1" dirty="0"/>
              <a:t>・</a:t>
            </a:r>
            <a:r>
              <a:rPr lang="en-US" altLang="ja-JP" sz="1600" i="1" dirty="0">
                <a:latin typeface="+mn-ea"/>
              </a:rPr>
              <a:t>1</a:t>
            </a:r>
            <a:r>
              <a:rPr lang="ja-JP" altLang="en-US" sz="1600" i="1" dirty="0">
                <a:latin typeface="+mn-ea"/>
              </a:rPr>
              <a:t>～</a:t>
            </a:r>
            <a:r>
              <a:rPr lang="en-US" altLang="ja-JP" sz="1600" i="1" dirty="0">
                <a:latin typeface="+mn-ea"/>
              </a:rPr>
              <a:t>2</a:t>
            </a:r>
            <a:r>
              <a:rPr lang="ja-JP" altLang="en-US" sz="1600" i="1" dirty="0"/>
              <a:t>ページ以内で作成してください。</a:t>
            </a:r>
            <a:endParaRPr lang="en-US" altLang="ja-JP" sz="1600" i="1" dirty="0"/>
          </a:p>
          <a:p>
            <a:r>
              <a:rPr lang="ja-JP" altLang="en-US" sz="1600" i="1" dirty="0"/>
              <a:t>・項目名の配置位置や使用する文字サイズ、フォントに指定はありません。</a:t>
            </a:r>
            <a:endParaRPr lang="en-US" altLang="ja-JP" sz="1600" i="1" dirty="0"/>
          </a:p>
          <a:p>
            <a:r>
              <a:rPr lang="ja-JP" altLang="en-US" sz="1600" i="1" dirty="0"/>
              <a:t>・ただし、上部のタイトルの改変や削除はしないでください。</a:t>
            </a:r>
            <a:endParaRPr lang="en-US" altLang="ja-JP" sz="1600" i="1" dirty="0"/>
          </a:p>
          <a:p>
            <a:r>
              <a:rPr lang="ja-JP" altLang="en-US" sz="1600" i="1" dirty="0"/>
              <a:t>・スライド２，３は作成例となります。</a:t>
            </a:r>
            <a:endParaRPr lang="en-US" altLang="ja-JP" sz="1600" i="1" dirty="0"/>
          </a:p>
          <a:p>
            <a:r>
              <a:rPr lang="ja-JP" altLang="en-US" sz="1600" i="1" dirty="0"/>
              <a:t>・本報告書は、本国際共同研究事業の成果として振興会ウェブサイトに掲載します。</a:t>
            </a:r>
            <a:endParaRPr lang="en-US" altLang="ja-JP" sz="1600" i="1" dirty="0"/>
          </a:p>
          <a:p>
            <a:r>
              <a:rPr lang="ja-JP" altLang="en-US" sz="1600" i="1" dirty="0"/>
              <a:t>・本作成要領（斜体の文章）、スライド２，３（作成例）については、報告書の提出前に削除してください。</a:t>
            </a:r>
          </a:p>
        </p:txBody>
      </p:sp>
      <p:sp>
        <p:nvSpPr>
          <p:cNvPr id="7" name="テキスト ボックス 6"/>
          <p:cNvSpPr txBox="1"/>
          <p:nvPr/>
        </p:nvSpPr>
        <p:spPr>
          <a:xfrm>
            <a:off x="243147" y="5631898"/>
            <a:ext cx="4297680" cy="338554"/>
          </a:xfrm>
          <a:prstGeom prst="rect">
            <a:avLst/>
          </a:prstGeom>
          <a:solidFill>
            <a:schemeClr val="accent5">
              <a:lumMod val="50000"/>
            </a:schemeClr>
          </a:solidFill>
        </p:spPr>
        <p:txBody>
          <a:bodyPr wrap="square" rtlCol="0">
            <a:spAutoFit/>
          </a:bodyPr>
          <a:lstStyle/>
          <a:p>
            <a:pPr algn="ctr"/>
            <a:r>
              <a:rPr lang="ja-JP" altLang="en-US" sz="1600" dirty="0">
                <a:solidFill>
                  <a:schemeClr val="bg1"/>
                </a:solidFill>
              </a:rPr>
              <a:t>今後の展望（今後の展望・期待される効果）</a:t>
            </a:r>
          </a:p>
        </p:txBody>
      </p:sp>
      <p:sp>
        <p:nvSpPr>
          <p:cNvPr id="2" name="スライド番号プレースホルダー 1"/>
          <p:cNvSpPr>
            <a:spLocks noGrp="1"/>
          </p:cNvSpPr>
          <p:nvPr>
            <p:ph type="sldNum" sz="quarter" idx="12"/>
          </p:nvPr>
        </p:nvSpPr>
        <p:spPr>
          <a:xfrm>
            <a:off x="6874625" y="6375337"/>
            <a:ext cx="2057400" cy="365125"/>
          </a:xfrm>
        </p:spPr>
        <p:txBody>
          <a:bodyPr/>
          <a:lstStyle/>
          <a:p>
            <a:fld id="{8B510A25-1F78-4298-AE02-4ECAF557D2FC}" type="slidenum">
              <a:rPr kumimoji="1" lang="ja-JP" altLang="en-US" sz="1400" smtClean="0"/>
              <a:t>1</a:t>
            </a:fld>
            <a:endParaRPr kumimoji="1" lang="ja-JP" altLang="en-US" sz="1400" dirty="0"/>
          </a:p>
        </p:txBody>
      </p:sp>
      <p:sp>
        <p:nvSpPr>
          <p:cNvPr id="11" name="テキスト ボックス 10"/>
          <p:cNvSpPr txBox="1"/>
          <p:nvPr/>
        </p:nvSpPr>
        <p:spPr>
          <a:xfrm>
            <a:off x="243147" y="4225126"/>
            <a:ext cx="5066608" cy="338554"/>
          </a:xfrm>
          <a:prstGeom prst="rect">
            <a:avLst/>
          </a:prstGeom>
          <a:solidFill>
            <a:schemeClr val="accent5">
              <a:lumMod val="50000"/>
            </a:schemeClr>
          </a:solidFill>
        </p:spPr>
        <p:txBody>
          <a:bodyPr wrap="square" rtlCol="0">
            <a:spAutoFit/>
          </a:bodyPr>
          <a:lstStyle/>
          <a:p>
            <a:pPr algn="ctr"/>
            <a:r>
              <a:rPr lang="ja-JP" altLang="en-US" sz="1600" dirty="0">
                <a:solidFill>
                  <a:schemeClr val="bg1"/>
                </a:solidFill>
                <a:latin typeface="+mn-ea"/>
              </a:rPr>
              <a:t>プログラム名、課題名、所属・職・氏名、作成年月日</a:t>
            </a:r>
          </a:p>
        </p:txBody>
      </p:sp>
    </p:spTree>
    <p:extLst>
      <p:ext uri="{BB962C8B-B14F-4D97-AF65-F5344CB8AC3E}">
        <p14:creationId xmlns:p14="http://schemas.microsoft.com/office/powerpoint/2010/main" val="1951436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コンテンツ プレースホルダー 27"/>
          <p:cNvSpPr>
            <a:spLocks noGrp="1"/>
          </p:cNvSpPr>
          <p:nvPr>
            <p:ph sz="half" idx="1"/>
          </p:nvPr>
        </p:nvSpPr>
        <p:spPr>
          <a:xfrm>
            <a:off x="202989" y="3208086"/>
            <a:ext cx="8738022" cy="3421533"/>
          </a:xfrm>
          <a:ln w="38100">
            <a:solidFill>
              <a:schemeClr val="accent5"/>
            </a:solidFill>
          </a:ln>
        </p:spPr>
        <p:txBody>
          <a:bodyPr>
            <a:normAutofit/>
          </a:bodyPr>
          <a:lstStyle/>
          <a:p>
            <a:endParaRPr kumimoji="1" lang="ja-JP" altLang="en-US" sz="1600" dirty="0"/>
          </a:p>
        </p:txBody>
      </p:sp>
      <p:sp>
        <p:nvSpPr>
          <p:cNvPr id="16" name="正方形/長方形 15"/>
          <p:cNvSpPr/>
          <p:nvPr/>
        </p:nvSpPr>
        <p:spPr>
          <a:xfrm>
            <a:off x="1420613" y="911088"/>
            <a:ext cx="7721600" cy="422690"/>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202988" y="2749322"/>
            <a:ext cx="2867892" cy="338554"/>
          </a:xfrm>
          <a:prstGeom prst="rect">
            <a:avLst/>
          </a:prstGeom>
          <a:solidFill>
            <a:schemeClr val="accent5">
              <a:lumMod val="50000"/>
            </a:schemeClr>
          </a:solidFill>
        </p:spPr>
        <p:txBody>
          <a:bodyPr wrap="square" rtlCol="0">
            <a:spAutoFit/>
          </a:bodyPr>
          <a:lstStyle/>
          <a:p>
            <a:pPr algn="ctr"/>
            <a:r>
              <a:rPr lang="ja-JP" altLang="en-US" sz="1600" dirty="0">
                <a:solidFill>
                  <a:schemeClr val="bg1"/>
                </a:solidFill>
                <a:latin typeface="+mn-ea"/>
              </a:rPr>
              <a:t>研究の背景・目的、研究方法</a:t>
            </a:r>
          </a:p>
        </p:txBody>
      </p:sp>
      <p:sp>
        <p:nvSpPr>
          <p:cNvPr id="6" name="テキスト ボックス 5"/>
          <p:cNvSpPr txBox="1"/>
          <p:nvPr/>
        </p:nvSpPr>
        <p:spPr>
          <a:xfrm>
            <a:off x="1515551" y="1438482"/>
            <a:ext cx="7425460" cy="369332"/>
          </a:xfrm>
          <a:prstGeom prst="rect">
            <a:avLst/>
          </a:prstGeom>
          <a:noFill/>
        </p:spPr>
        <p:txBody>
          <a:bodyPr wrap="square" rtlCol="0">
            <a:spAutoFit/>
          </a:bodyPr>
          <a:lstStyle/>
          <a:p>
            <a:r>
              <a:rPr lang="ja-JP" altLang="en-US" b="1" dirty="0"/>
              <a:t>○○○○○○○○ ○○ 課題名 ○○○○○○○○○○○○○○○</a:t>
            </a:r>
            <a:r>
              <a:rPr lang="ja-JP" altLang="en-US" sz="1600" i="1" dirty="0"/>
              <a:t>　</a:t>
            </a:r>
            <a:endParaRPr lang="en-US" altLang="ja-JP" sz="1600" i="1" dirty="0"/>
          </a:p>
        </p:txBody>
      </p:sp>
      <p:sp>
        <p:nvSpPr>
          <p:cNvPr id="2" name="テキスト ボックス 1"/>
          <p:cNvSpPr txBox="1"/>
          <p:nvPr/>
        </p:nvSpPr>
        <p:spPr>
          <a:xfrm>
            <a:off x="7203826" y="488219"/>
            <a:ext cx="1872441" cy="261610"/>
          </a:xfrm>
          <a:prstGeom prst="rect">
            <a:avLst/>
          </a:prstGeom>
          <a:noFill/>
        </p:spPr>
        <p:txBody>
          <a:bodyPr wrap="square" rtlCol="0">
            <a:spAutoFit/>
          </a:bodyPr>
          <a:lstStyle/>
          <a:p>
            <a:r>
              <a:rPr kumimoji="1" lang="ja-JP" altLang="en-US" sz="1100" dirty="0"/>
              <a:t>作成日：令和○年○月○日</a:t>
            </a:r>
          </a:p>
        </p:txBody>
      </p:sp>
      <p:sp>
        <p:nvSpPr>
          <p:cNvPr id="17" name="正方形/長方形 16"/>
          <p:cNvSpPr/>
          <p:nvPr/>
        </p:nvSpPr>
        <p:spPr>
          <a:xfrm>
            <a:off x="250458" y="932705"/>
            <a:ext cx="1170156" cy="12922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写真</a:t>
            </a:r>
          </a:p>
        </p:txBody>
      </p:sp>
      <p:sp>
        <p:nvSpPr>
          <p:cNvPr id="22" name="テキスト ボックス 21"/>
          <p:cNvSpPr txBox="1"/>
          <p:nvPr/>
        </p:nvSpPr>
        <p:spPr>
          <a:xfrm>
            <a:off x="1515551" y="944325"/>
            <a:ext cx="7425460" cy="400110"/>
          </a:xfrm>
          <a:prstGeom prst="rect">
            <a:avLst/>
          </a:prstGeom>
          <a:noFill/>
        </p:spPr>
        <p:txBody>
          <a:bodyPr wrap="square" rtlCol="0">
            <a:spAutoFit/>
          </a:bodyPr>
          <a:lstStyle/>
          <a:p>
            <a:r>
              <a:rPr lang="ja-JP" altLang="en-US" sz="2000" b="1" dirty="0"/>
              <a:t>プログラム名</a:t>
            </a:r>
            <a:endParaRPr lang="en-US" altLang="ja-JP" sz="2000" b="1" dirty="0"/>
          </a:p>
        </p:txBody>
      </p:sp>
      <p:sp>
        <p:nvSpPr>
          <p:cNvPr id="23" name="テキスト ボックス 22"/>
          <p:cNvSpPr txBox="1"/>
          <p:nvPr/>
        </p:nvSpPr>
        <p:spPr>
          <a:xfrm>
            <a:off x="1515551" y="1901861"/>
            <a:ext cx="4931701" cy="338554"/>
          </a:xfrm>
          <a:prstGeom prst="rect">
            <a:avLst/>
          </a:prstGeom>
          <a:noFill/>
        </p:spPr>
        <p:txBody>
          <a:bodyPr wrap="square" rtlCol="0">
            <a:spAutoFit/>
          </a:bodyPr>
          <a:lstStyle/>
          <a:p>
            <a:r>
              <a:rPr lang="ja-JP" altLang="en-US" sz="1600" b="1" dirty="0"/>
              <a:t>■■大学大学院▲▲研究科・教授・学術　太郎</a:t>
            </a:r>
            <a:r>
              <a:rPr lang="ja-JP" altLang="en-US" sz="1600" i="1" dirty="0"/>
              <a:t>　</a:t>
            </a:r>
            <a:endParaRPr lang="en-US" altLang="ja-JP" sz="1600" i="1" dirty="0"/>
          </a:p>
        </p:txBody>
      </p:sp>
      <p:sp>
        <p:nvSpPr>
          <p:cNvPr id="24" name="正方形/長方形 23"/>
          <p:cNvSpPr/>
          <p:nvPr/>
        </p:nvSpPr>
        <p:spPr>
          <a:xfrm>
            <a:off x="6317672" y="4633887"/>
            <a:ext cx="2565149" cy="17098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図１</a:t>
            </a:r>
          </a:p>
        </p:txBody>
      </p:sp>
      <p:sp>
        <p:nvSpPr>
          <p:cNvPr id="26" name="テキスト ボックス 25"/>
          <p:cNvSpPr txBox="1"/>
          <p:nvPr/>
        </p:nvSpPr>
        <p:spPr>
          <a:xfrm>
            <a:off x="6317672" y="6357235"/>
            <a:ext cx="2260600" cy="246221"/>
          </a:xfrm>
          <a:prstGeom prst="rect">
            <a:avLst/>
          </a:prstGeom>
          <a:noFill/>
        </p:spPr>
        <p:txBody>
          <a:bodyPr wrap="square" rtlCol="0">
            <a:spAutoFit/>
          </a:bodyPr>
          <a:lstStyle/>
          <a:p>
            <a:r>
              <a:rPr kumimoji="1" lang="ja-JP" altLang="en-US" sz="1000" dirty="0"/>
              <a:t>図１．キャプション</a:t>
            </a:r>
          </a:p>
        </p:txBody>
      </p:sp>
      <p:sp>
        <p:nvSpPr>
          <p:cNvPr id="13" name="正方形/長方形 12"/>
          <p:cNvSpPr/>
          <p:nvPr/>
        </p:nvSpPr>
        <p:spPr>
          <a:xfrm>
            <a:off x="1908473" y="3087876"/>
            <a:ext cx="5783213" cy="1467458"/>
          </a:xfrm>
          <a:prstGeom prst="rect">
            <a:avLst/>
          </a:prstGeom>
          <a:solidFill>
            <a:srgbClr val="FFFF00"/>
          </a:solidFill>
          <a:ln>
            <a:solidFill>
              <a:srgbClr val="FF000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2400" dirty="0">
                <a:solidFill>
                  <a:srgbClr val="FF0000"/>
                </a:solidFill>
              </a:rPr>
              <a:t>例</a:t>
            </a:r>
            <a:endParaRPr kumimoji="1" lang="en-US" altLang="ja-JP" sz="2400" dirty="0">
              <a:solidFill>
                <a:srgbClr val="FF0000"/>
              </a:solidFill>
            </a:endParaRPr>
          </a:p>
          <a:p>
            <a:r>
              <a:rPr kumimoji="1" lang="ja-JP" altLang="en-US" sz="1600" dirty="0">
                <a:solidFill>
                  <a:srgbClr val="FF0000"/>
                </a:solidFill>
              </a:rPr>
              <a:t>注）本テンプレートあくまでも参考です。</a:t>
            </a:r>
            <a:endParaRPr kumimoji="1" lang="en-US" altLang="ja-JP" sz="1600" dirty="0">
              <a:solidFill>
                <a:srgbClr val="FF0000"/>
              </a:solidFill>
            </a:endParaRPr>
          </a:p>
          <a:p>
            <a:r>
              <a:rPr kumimoji="1" lang="ja-JP" altLang="en-US" sz="1600" dirty="0">
                <a:solidFill>
                  <a:srgbClr val="FF0000"/>
                </a:solidFill>
              </a:rPr>
              <a:t>　　作成要領に記載のとおり、項目名の配置位置や使用する　　</a:t>
            </a:r>
            <a:endParaRPr kumimoji="1" lang="en-US" altLang="ja-JP" sz="1600" dirty="0">
              <a:solidFill>
                <a:srgbClr val="FF0000"/>
              </a:solidFill>
            </a:endParaRPr>
          </a:p>
          <a:p>
            <a:r>
              <a:rPr kumimoji="1" lang="ja-JP" altLang="en-US" sz="1600" dirty="0">
                <a:solidFill>
                  <a:srgbClr val="FF0000"/>
                </a:solidFill>
              </a:rPr>
              <a:t>　　文字サイズ、フォントに指定はありません。</a:t>
            </a:r>
          </a:p>
          <a:p>
            <a:pPr algn="ctr"/>
            <a:endParaRPr kumimoji="1" lang="ja-JP" altLang="en-US" dirty="0">
              <a:solidFill>
                <a:srgbClr val="FF0000"/>
              </a:solidFill>
            </a:endParaRPr>
          </a:p>
        </p:txBody>
      </p:sp>
      <p:sp>
        <p:nvSpPr>
          <p:cNvPr id="14" name="線吹き出し 1 (枠付き) 13"/>
          <p:cNvSpPr/>
          <p:nvPr/>
        </p:nvSpPr>
        <p:spPr>
          <a:xfrm>
            <a:off x="250458" y="5200274"/>
            <a:ext cx="4010189" cy="1270243"/>
          </a:xfrm>
          <a:prstGeom prst="borderCallout1">
            <a:avLst>
              <a:gd name="adj1" fmla="val -639"/>
              <a:gd name="adj2" fmla="val 23908"/>
              <a:gd name="adj3" fmla="val -308166"/>
              <a:gd name="adj4" fmla="val 37012"/>
            </a:avLst>
          </a:prstGeom>
          <a:ln>
            <a:headEnd type="none"/>
            <a:tailEnd type="triangle"/>
          </a:ln>
        </p:spPr>
        <p:style>
          <a:lnRef idx="1">
            <a:schemeClr val="accent6"/>
          </a:lnRef>
          <a:fillRef idx="2">
            <a:schemeClr val="accent6"/>
          </a:fillRef>
          <a:effectRef idx="1">
            <a:schemeClr val="accent6"/>
          </a:effectRef>
          <a:fontRef idx="minor">
            <a:schemeClr val="dk1"/>
          </a:fontRef>
        </p:style>
        <p:txBody>
          <a:bodyPr rtlCol="0" anchor="ctr"/>
          <a:lstStyle/>
          <a:p>
            <a:r>
              <a:rPr kumimoji="1" lang="ja-JP" altLang="en-US" sz="1000" dirty="0"/>
              <a:t>以下いずれかを記入ください。</a:t>
            </a:r>
            <a:endParaRPr kumimoji="1" lang="en-US" altLang="ja-JP" sz="1000" dirty="0"/>
          </a:p>
          <a:p>
            <a:pPr marL="171450" indent="-171450">
              <a:buFont typeface="Arial" panose="020B0604020202020204" pitchFamily="34" charset="0"/>
              <a:buChar char="•"/>
            </a:pPr>
            <a:r>
              <a:rPr kumimoji="1" lang="ja-JP" altLang="en-US" sz="1000" dirty="0"/>
              <a:t>国際共同研究教育パートナーシッププログラム（</a:t>
            </a:r>
            <a:r>
              <a:rPr kumimoji="1" lang="en-US" altLang="ja-JP" sz="1000" dirty="0"/>
              <a:t>PIRE</a:t>
            </a:r>
            <a:r>
              <a:rPr kumimoji="1" lang="ja-JP" altLang="en-US" sz="1000" dirty="0"/>
              <a:t>）　　　　　　　　　　　　　　　　　　　　　　　　　　　　　　　　　　　　　　　</a:t>
            </a:r>
          </a:p>
          <a:p>
            <a:pPr marL="171450" indent="-171450">
              <a:buFont typeface="Arial" panose="020B0604020202020204" pitchFamily="34" charset="0"/>
              <a:buChar char="•"/>
            </a:pPr>
            <a:r>
              <a:rPr kumimoji="1" lang="ja-JP" altLang="en-US" sz="1000" dirty="0"/>
              <a:t>欧州との社会科学分野における国際共同研究プログラム（</a:t>
            </a:r>
            <a:r>
              <a:rPr kumimoji="1" lang="en-US" altLang="ja-JP" sz="1000" dirty="0"/>
              <a:t>ORA</a:t>
            </a:r>
            <a:r>
              <a:rPr kumimoji="1" lang="ja-JP" altLang="en-US" sz="1000" dirty="0"/>
              <a:t>）　　　　　　　　　　　　　　　　　　　　　　　　　　　</a:t>
            </a:r>
          </a:p>
          <a:p>
            <a:pPr marL="171450" indent="-171450">
              <a:buFont typeface="Arial" panose="020B0604020202020204" pitchFamily="34" charset="0"/>
              <a:buChar char="•"/>
            </a:pPr>
            <a:r>
              <a:rPr kumimoji="1" lang="ja-JP" altLang="en-US" sz="1000" dirty="0"/>
              <a:t>スイスとの国際共同研究プログラム（</a:t>
            </a:r>
            <a:r>
              <a:rPr kumimoji="1" lang="en-US" altLang="ja-JP" sz="1000" dirty="0"/>
              <a:t>JRPs</a:t>
            </a:r>
            <a:r>
              <a:rPr kumimoji="1" lang="ja-JP" altLang="en-US" sz="1000" dirty="0"/>
              <a:t>）　　　　　　　　　　　　　　　　　　　　　　　　　　　　　　　　　　　　　　　</a:t>
            </a:r>
          </a:p>
          <a:p>
            <a:pPr marL="171450" indent="-171450">
              <a:buFont typeface="Arial" panose="020B0604020202020204" pitchFamily="34" charset="0"/>
              <a:buChar char="•"/>
            </a:pPr>
            <a:r>
              <a:rPr kumimoji="1" lang="ja-JP" altLang="en-US" sz="1000" dirty="0"/>
              <a:t>ドイツとの国際共同研究プログラム（</a:t>
            </a:r>
            <a:r>
              <a:rPr kumimoji="1" lang="en-US" altLang="ja-JP" sz="1000" dirty="0"/>
              <a:t>JRP-LEAD with DFG</a:t>
            </a:r>
            <a:r>
              <a:rPr kumimoji="1" lang="ja-JP" altLang="en-US" sz="1000" dirty="0"/>
              <a:t>）　　　　　　　　　　　　　　　　　　　　　　　　　　　　　　　　　　　　　　　</a:t>
            </a:r>
          </a:p>
          <a:p>
            <a:pPr marL="171450" indent="-171450">
              <a:buFont typeface="Arial" panose="020B0604020202020204" pitchFamily="34" charset="0"/>
              <a:buChar char="•"/>
            </a:pPr>
            <a:r>
              <a:rPr kumimoji="1" lang="ja-JP" altLang="en-US" sz="1000" dirty="0"/>
              <a:t>英国との国際共同研究プログラム（</a:t>
            </a:r>
            <a:r>
              <a:rPr kumimoji="1" lang="en-US" altLang="ja-JP" sz="1000" dirty="0"/>
              <a:t>JRP-LEAD with UKRI</a:t>
            </a:r>
            <a:r>
              <a:rPr kumimoji="1" lang="ja-JP" altLang="en-US" sz="1000" dirty="0"/>
              <a:t>）　　　　　　　　　　　　　　　　　　　　　　　　　　　　　　　　　　　　　　　</a:t>
            </a:r>
          </a:p>
          <a:p>
            <a:pPr marL="171450" indent="-171450">
              <a:buFont typeface="Arial" panose="020B0604020202020204" pitchFamily="34" charset="0"/>
              <a:buChar char="•"/>
            </a:pPr>
            <a:r>
              <a:rPr kumimoji="1" lang="ja-JP" altLang="en-US" sz="1000" dirty="0"/>
              <a:t>中国との国際共同研究プログラム（</a:t>
            </a:r>
            <a:r>
              <a:rPr kumimoji="1" lang="en-US" altLang="ja-JP" sz="1000" dirty="0"/>
              <a:t>JRP with NSFC</a:t>
            </a:r>
            <a:r>
              <a:rPr kumimoji="1" lang="ja-JP" altLang="en-US" sz="1000" dirty="0"/>
              <a:t>）　</a:t>
            </a:r>
          </a:p>
        </p:txBody>
      </p:sp>
    </p:spTree>
    <p:extLst>
      <p:ext uri="{BB962C8B-B14F-4D97-AF65-F5344CB8AC3E}">
        <p14:creationId xmlns:p14="http://schemas.microsoft.com/office/powerpoint/2010/main" val="1875345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コンテンツ プレースホルダー 15"/>
          <p:cNvSpPr>
            <a:spLocks noGrp="1"/>
          </p:cNvSpPr>
          <p:nvPr>
            <p:ph sz="half" idx="1"/>
          </p:nvPr>
        </p:nvSpPr>
        <p:spPr>
          <a:xfrm>
            <a:off x="228174" y="1066829"/>
            <a:ext cx="8738023" cy="3072348"/>
          </a:xfrm>
          <a:ln w="38100">
            <a:solidFill>
              <a:schemeClr val="accent5"/>
            </a:solidFill>
          </a:ln>
        </p:spPr>
        <p:txBody>
          <a:bodyPr>
            <a:normAutofit/>
          </a:bodyPr>
          <a:lstStyle/>
          <a:p>
            <a:endParaRPr kumimoji="1" lang="ja-JP" altLang="en-US" sz="1600" dirty="0"/>
          </a:p>
        </p:txBody>
      </p:sp>
      <p:sp>
        <p:nvSpPr>
          <p:cNvPr id="17" name="コンテンツ プレースホルダー 16"/>
          <p:cNvSpPr>
            <a:spLocks noGrp="1"/>
          </p:cNvSpPr>
          <p:nvPr>
            <p:ph sz="half" idx="2"/>
          </p:nvPr>
        </p:nvSpPr>
        <p:spPr>
          <a:xfrm>
            <a:off x="228173" y="4680064"/>
            <a:ext cx="8712837" cy="1984915"/>
          </a:xfrm>
          <a:ln w="38100">
            <a:solidFill>
              <a:schemeClr val="accent5"/>
            </a:solidFill>
          </a:ln>
        </p:spPr>
        <p:txBody>
          <a:bodyPr>
            <a:normAutofit/>
          </a:bodyPr>
          <a:lstStyle/>
          <a:p>
            <a:endParaRPr kumimoji="1" lang="ja-JP" altLang="en-US" sz="1600" dirty="0"/>
          </a:p>
        </p:txBody>
      </p:sp>
      <p:sp>
        <p:nvSpPr>
          <p:cNvPr id="3" name="テキスト ボックス 2"/>
          <p:cNvSpPr txBox="1"/>
          <p:nvPr/>
        </p:nvSpPr>
        <p:spPr>
          <a:xfrm>
            <a:off x="228176" y="636834"/>
            <a:ext cx="6799810" cy="338554"/>
          </a:xfrm>
          <a:prstGeom prst="rect">
            <a:avLst/>
          </a:prstGeom>
          <a:solidFill>
            <a:schemeClr val="accent5">
              <a:lumMod val="50000"/>
            </a:schemeClr>
          </a:solidFill>
        </p:spPr>
        <p:txBody>
          <a:bodyPr wrap="square" rtlCol="0">
            <a:spAutoFit/>
          </a:bodyPr>
          <a:lstStyle/>
          <a:p>
            <a:pPr algn="ctr"/>
            <a:r>
              <a:rPr lang="ja-JP" altLang="en-US" sz="1600" dirty="0">
                <a:solidFill>
                  <a:schemeClr val="bg1"/>
                </a:solidFill>
              </a:rPr>
              <a:t>研究成果（学術的価値、交流の成果、社会的貢献、若手研究者育成等）</a:t>
            </a:r>
          </a:p>
        </p:txBody>
      </p:sp>
      <p:sp>
        <p:nvSpPr>
          <p:cNvPr id="5" name="正方形/長方形 4"/>
          <p:cNvSpPr/>
          <p:nvPr/>
        </p:nvSpPr>
        <p:spPr>
          <a:xfrm>
            <a:off x="6847273" y="2648966"/>
            <a:ext cx="2035078" cy="12708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図３</a:t>
            </a:r>
          </a:p>
        </p:txBody>
      </p:sp>
      <p:sp>
        <p:nvSpPr>
          <p:cNvPr id="6" name="テキスト ボックス 5"/>
          <p:cNvSpPr txBox="1"/>
          <p:nvPr/>
        </p:nvSpPr>
        <p:spPr>
          <a:xfrm>
            <a:off x="6847273" y="3892956"/>
            <a:ext cx="2260600" cy="246221"/>
          </a:xfrm>
          <a:prstGeom prst="rect">
            <a:avLst/>
          </a:prstGeom>
          <a:noFill/>
        </p:spPr>
        <p:txBody>
          <a:bodyPr wrap="square" rtlCol="0">
            <a:spAutoFit/>
          </a:bodyPr>
          <a:lstStyle/>
          <a:p>
            <a:r>
              <a:rPr kumimoji="1" lang="ja-JP" altLang="en-US" sz="1000" dirty="0"/>
              <a:t>図３．キャプション</a:t>
            </a:r>
          </a:p>
        </p:txBody>
      </p:sp>
      <p:sp>
        <p:nvSpPr>
          <p:cNvPr id="8" name="テキスト ボックス 7"/>
          <p:cNvSpPr txBox="1"/>
          <p:nvPr/>
        </p:nvSpPr>
        <p:spPr>
          <a:xfrm>
            <a:off x="228176" y="4243586"/>
            <a:ext cx="4297680" cy="338554"/>
          </a:xfrm>
          <a:prstGeom prst="rect">
            <a:avLst/>
          </a:prstGeom>
          <a:solidFill>
            <a:schemeClr val="accent5">
              <a:lumMod val="50000"/>
            </a:schemeClr>
          </a:solidFill>
        </p:spPr>
        <p:txBody>
          <a:bodyPr wrap="square" rtlCol="0">
            <a:spAutoFit/>
          </a:bodyPr>
          <a:lstStyle/>
          <a:p>
            <a:pPr algn="ctr"/>
            <a:r>
              <a:rPr lang="ja-JP" altLang="en-US" sz="1600" dirty="0">
                <a:solidFill>
                  <a:schemeClr val="bg1"/>
                </a:solidFill>
              </a:rPr>
              <a:t>今後の展望（今後の展望・期待される効果）</a:t>
            </a:r>
          </a:p>
        </p:txBody>
      </p:sp>
      <p:sp>
        <p:nvSpPr>
          <p:cNvPr id="12" name="正方形/長方形 11"/>
          <p:cNvSpPr/>
          <p:nvPr/>
        </p:nvSpPr>
        <p:spPr>
          <a:xfrm>
            <a:off x="6847273" y="1194794"/>
            <a:ext cx="2035078" cy="12347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図２</a:t>
            </a:r>
          </a:p>
        </p:txBody>
      </p:sp>
      <p:sp>
        <p:nvSpPr>
          <p:cNvPr id="13" name="テキスト ボックス 12"/>
          <p:cNvSpPr txBox="1"/>
          <p:nvPr/>
        </p:nvSpPr>
        <p:spPr>
          <a:xfrm>
            <a:off x="6847273" y="2429560"/>
            <a:ext cx="2260600" cy="246221"/>
          </a:xfrm>
          <a:prstGeom prst="rect">
            <a:avLst/>
          </a:prstGeom>
          <a:noFill/>
        </p:spPr>
        <p:txBody>
          <a:bodyPr wrap="square" rtlCol="0">
            <a:spAutoFit/>
          </a:bodyPr>
          <a:lstStyle/>
          <a:p>
            <a:r>
              <a:rPr kumimoji="1" lang="ja-JP" altLang="en-US" sz="1000" dirty="0"/>
              <a:t>図２．キャプション</a:t>
            </a:r>
          </a:p>
        </p:txBody>
      </p:sp>
      <p:sp>
        <p:nvSpPr>
          <p:cNvPr id="14" name="正方形/長方形 13"/>
          <p:cNvSpPr/>
          <p:nvPr/>
        </p:nvSpPr>
        <p:spPr>
          <a:xfrm>
            <a:off x="1705580" y="2236719"/>
            <a:ext cx="5783213" cy="1467458"/>
          </a:xfrm>
          <a:prstGeom prst="rect">
            <a:avLst/>
          </a:prstGeom>
          <a:solidFill>
            <a:srgbClr val="FFFF00"/>
          </a:solidFill>
          <a:ln>
            <a:solidFill>
              <a:srgbClr val="FF000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2400" dirty="0">
                <a:solidFill>
                  <a:srgbClr val="FF0000"/>
                </a:solidFill>
              </a:rPr>
              <a:t>例</a:t>
            </a:r>
            <a:endParaRPr kumimoji="1" lang="en-US" altLang="ja-JP" sz="2400" dirty="0">
              <a:solidFill>
                <a:srgbClr val="FF0000"/>
              </a:solidFill>
            </a:endParaRPr>
          </a:p>
          <a:p>
            <a:r>
              <a:rPr kumimoji="1" lang="ja-JP" altLang="en-US" sz="1600" dirty="0">
                <a:solidFill>
                  <a:srgbClr val="FF0000"/>
                </a:solidFill>
              </a:rPr>
              <a:t>注）本テンプレートあくまでも参考です。</a:t>
            </a:r>
            <a:endParaRPr kumimoji="1" lang="en-US" altLang="ja-JP" sz="1600" dirty="0">
              <a:solidFill>
                <a:srgbClr val="FF0000"/>
              </a:solidFill>
            </a:endParaRPr>
          </a:p>
          <a:p>
            <a:r>
              <a:rPr kumimoji="1" lang="ja-JP" altLang="en-US" sz="1600" dirty="0">
                <a:solidFill>
                  <a:srgbClr val="FF0000"/>
                </a:solidFill>
              </a:rPr>
              <a:t>　　作成要領に記載のとおり、項目名の配置位置や使用する　　</a:t>
            </a:r>
            <a:endParaRPr kumimoji="1" lang="en-US" altLang="ja-JP" sz="1600" dirty="0">
              <a:solidFill>
                <a:srgbClr val="FF0000"/>
              </a:solidFill>
            </a:endParaRPr>
          </a:p>
          <a:p>
            <a:r>
              <a:rPr kumimoji="1" lang="ja-JP" altLang="en-US" sz="1600" dirty="0">
                <a:solidFill>
                  <a:srgbClr val="FF0000"/>
                </a:solidFill>
              </a:rPr>
              <a:t>　　文字サイズ、フォントに指定はありません。</a:t>
            </a:r>
          </a:p>
          <a:p>
            <a:pPr algn="ctr"/>
            <a:endParaRPr kumimoji="1" lang="ja-JP" altLang="en-US" dirty="0">
              <a:solidFill>
                <a:srgbClr val="FF0000"/>
              </a:solidFill>
            </a:endParaRPr>
          </a:p>
        </p:txBody>
      </p:sp>
    </p:spTree>
    <p:extLst>
      <p:ext uri="{BB962C8B-B14F-4D97-AF65-F5344CB8AC3E}">
        <p14:creationId xmlns:p14="http://schemas.microsoft.com/office/powerpoint/2010/main" val="16500265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458</Words>
  <Application>Microsoft Office PowerPoint</Application>
  <PresentationFormat>画面に合わせる (4:3)</PresentationFormat>
  <Paragraphs>42</Paragraphs>
  <Slides>3</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HG丸ｺﾞｼｯｸM-PRO</vt:lpstr>
      <vt:lpstr>游ゴシック</vt:lpstr>
      <vt:lpstr>Arial</vt:lpstr>
      <vt:lpstr>Calibri</vt:lpstr>
      <vt:lpstr>Calibri Light</vt:lpstr>
      <vt:lpstr>Office Theme</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2020-06-24T04:45:00Z</dcterms:created>
  <dcterms:modified xsi:type="dcterms:W3CDTF">2023-01-05T07:15:03Z</dcterms:modified>
</cp:coreProperties>
</file>